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382" r:id="rId3"/>
    <p:sldId id="386" r:id="rId4"/>
    <p:sldId id="383" r:id="rId5"/>
    <p:sldId id="385" r:id="rId6"/>
    <p:sldId id="387" r:id="rId7"/>
    <p:sldId id="3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587C3"/>
    <a:srgbClr val="36B418"/>
    <a:srgbClr val="238969"/>
    <a:srgbClr val="5876A8"/>
    <a:srgbClr val="84B6D8"/>
    <a:srgbClr val="2B4867"/>
    <a:srgbClr val="6687A2"/>
    <a:srgbClr val="00AAEE"/>
    <a:srgbClr val="315F97"/>
    <a:srgbClr val="2FC4FF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238969">
                  <a:shade val="30000"/>
                  <a:satMod val="115000"/>
                </a:srgbClr>
              </a:gs>
              <a:gs pos="50000">
                <a:srgbClr val="238969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23896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Lesní a vodní hospodářství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23896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524328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Lesní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Lesy zabírají dnes 33,5% území České republiky</a:t>
            </a:r>
          </a:p>
          <a:p>
            <a:r>
              <a:rPr lang="cs-CZ" dirty="0" smtClean="0"/>
              <a:t>Původně zabíraly přes 95%</a:t>
            </a:r>
          </a:p>
          <a:p>
            <a:r>
              <a:rPr lang="cs-CZ" dirty="0" smtClean="0"/>
              <a:t>Změny v druhové skladbě</a:t>
            </a:r>
          </a:p>
          <a:p>
            <a:r>
              <a:rPr lang="cs-CZ" dirty="0" smtClean="0"/>
              <a:t>Původní lesy nahrazeny monokulturami</a:t>
            </a:r>
          </a:p>
          <a:p>
            <a:r>
              <a:rPr lang="cs-CZ" dirty="0" smtClean="0"/>
              <a:t>Krušné hory, Jizerské hory – lesy poškozeny </a:t>
            </a:r>
            <a:br>
              <a:rPr lang="cs-CZ" dirty="0" smtClean="0"/>
            </a:br>
            <a:r>
              <a:rPr lang="cs-CZ" dirty="0" smtClean="0"/>
              <a:t>činností člověka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238969">
                  <a:shade val="30000"/>
                  <a:satMod val="115000"/>
                </a:srgbClr>
              </a:gs>
              <a:gs pos="50000">
                <a:srgbClr val="238969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01076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652120" y="623731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Jizerské bučiny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Nejtěženějším typem stromu je smrk</a:t>
            </a:r>
          </a:p>
          <a:p>
            <a:r>
              <a:rPr lang="cs-CZ" sz="3600" dirty="0" smtClean="0"/>
              <a:t>Roční těžba je asi 14 mil. m</a:t>
            </a:r>
            <a:r>
              <a:rPr lang="cs-CZ" sz="3600" baseline="30000" dirty="0" smtClean="0"/>
              <a:t>3</a:t>
            </a:r>
          </a:p>
          <a:p>
            <a:r>
              <a:rPr lang="cs-CZ" sz="3600" dirty="0" smtClean="0"/>
              <a:t>Jehličnanů se těží 8x více jak listnat. stromů</a:t>
            </a:r>
          </a:p>
          <a:p>
            <a:r>
              <a:rPr lang="cs-CZ" sz="3600" dirty="0" smtClean="0"/>
              <a:t>Přibližně 20% vytěženého dřeva se vyváží</a:t>
            </a:r>
          </a:p>
          <a:p>
            <a:r>
              <a:rPr lang="cs-CZ" sz="3600" dirty="0" smtClean="0"/>
              <a:t>Přes 95% do Německa a Rakouska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Lesní hospodářství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238969">
                  <a:shade val="30000"/>
                  <a:satMod val="115000"/>
                </a:srgbClr>
              </a:gs>
              <a:gs pos="50000">
                <a:srgbClr val="238969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Vodní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Příjmy pitné vody </a:t>
            </a:r>
          </a:p>
          <a:p>
            <a:r>
              <a:rPr lang="cs-CZ" dirty="0" smtClean="0"/>
              <a:t>Obyvatelstvo, zemědělství, průmysl</a:t>
            </a:r>
          </a:p>
          <a:p>
            <a:r>
              <a:rPr lang="cs-CZ" dirty="0" smtClean="0"/>
              <a:t>Provoz čistících stanic, vodovodů a kanalizací</a:t>
            </a:r>
          </a:p>
          <a:p>
            <a:r>
              <a:rPr lang="cs-CZ" dirty="0" smtClean="0"/>
              <a:t>Správa přehrad a rybníků</a:t>
            </a:r>
          </a:p>
          <a:p>
            <a:r>
              <a:rPr lang="cs-CZ" dirty="0" smtClean="0"/>
              <a:t>Správa povodí – 5 podniků</a:t>
            </a:r>
          </a:p>
          <a:p>
            <a:r>
              <a:rPr lang="cs-CZ" dirty="0" smtClean="0"/>
              <a:t>Povodí Labe, Ohře, Vltavy, Odry a Moravy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238969">
                  <a:shade val="30000"/>
                  <a:satMod val="115000"/>
                </a:srgbClr>
              </a:gs>
              <a:gs pos="50000">
                <a:srgbClr val="238969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IMG1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5220072" y="62373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Rozlitá Jeřice v Mníšku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1, 2: Fotoarchiv autora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  <a:endParaRPr lang="cs-CZ" sz="160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238969">
                  <a:shade val="30000"/>
                  <a:satMod val="115000"/>
                </a:srgbClr>
              </a:gs>
              <a:gs pos="50000">
                <a:srgbClr val="238969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3501" r="5001"/>
          <a:stretch>
            <a:fillRect/>
          </a:stretch>
        </p:blipFill>
        <p:spPr bwMode="auto">
          <a:xfrm>
            <a:off x="0" y="548680"/>
            <a:ext cx="691730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2957</TotalTime>
  <Words>168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Česká republika</vt:lpstr>
      <vt:lpstr>Lesní hospodářství</vt:lpstr>
      <vt:lpstr>Snímek 3</vt:lpstr>
      <vt:lpstr>Lesní hospodářství</vt:lpstr>
      <vt:lpstr>Vodní hospodářství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684</cp:revision>
  <dcterms:created xsi:type="dcterms:W3CDTF">2010-05-06T15:35:09Z</dcterms:created>
  <dcterms:modified xsi:type="dcterms:W3CDTF">2011-03-14T12:09:06Z</dcterms:modified>
</cp:coreProperties>
</file>