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384" r:id="rId3"/>
    <p:sldId id="385" r:id="rId4"/>
    <p:sldId id="411" r:id="rId5"/>
    <p:sldId id="383" r:id="rId6"/>
    <p:sldId id="387" r:id="rId7"/>
    <p:sldId id="410" r:id="rId8"/>
    <p:sldId id="398" r:id="rId9"/>
    <p:sldId id="39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99"/>
    <a:srgbClr val="DEA900"/>
    <a:srgbClr val="5587C3"/>
    <a:srgbClr val="36B418"/>
    <a:srgbClr val="238969"/>
    <a:srgbClr val="5876A8"/>
    <a:srgbClr val="84B6D8"/>
    <a:srgbClr val="2B4867"/>
    <a:srgbClr val="6687A2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3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0/Hrad_Karl%C5%A1tejn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rad_Karl%C5%A1tej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noProof="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Cestovní ruch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380312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Cestovní ruch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Zvýšení počtu turistů po roce 1990</a:t>
            </a:r>
          </a:p>
          <a:p>
            <a:r>
              <a:rPr lang="cs-CZ" dirty="0" smtClean="0"/>
              <a:t>Příjmy z cestovního ruchu tvoří 7% HDP</a:t>
            </a:r>
          </a:p>
          <a:p>
            <a:r>
              <a:rPr lang="cs-CZ" dirty="0" smtClean="0"/>
              <a:t>Typy cestovního ruchu – </a:t>
            </a:r>
            <a:r>
              <a:rPr lang="cs-CZ" b="1" dirty="0" smtClean="0"/>
              <a:t>aktivní</a:t>
            </a:r>
            <a:r>
              <a:rPr lang="cs-CZ" dirty="0" smtClean="0"/>
              <a:t> a </a:t>
            </a:r>
            <a:r>
              <a:rPr lang="cs-CZ" b="1" dirty="0" smtClean="0"/>
              <a:t>pasivní</a:t>
            </a:r>
          </a:p>
          <a:p>
            <a:r>
              <a:rPr lang="cs-CZ" dirty="0" smtClean="0"/>
              <a:t>Historická a městská turistika</a:t>
            </a:r>
          </a:p>
          <a:p>
            <a:r>
              <a:rPr lang="cs-CZ" dirty="0" smtClean="0"/>
              <a:t>Lázeňství</a:t>
            </a:r>
          </a:p>
          <a:p>
            <a:r>
              <a:rPr lang="cs-CZ" dirty="0" smtClean="0"/>
              <a:t>Turistika v horách a přírodě</a:t>
            </a:r>
          </a:p>
          <a:p>
            <a:r>
              <a:rPr lang="cs-CZ" dirty="0" smtClean="0"/>
              <a:t>Kulturní turistika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Historická a městská turistika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Turisté vyhledávají hrady, zámky, městské </a:t>
            </a:r>
            <a:br>
              <a:rPr lang="cs-CZ" dirty="0" smtClean="0"/>
            </a:br>
            <a:r>
              <a:rPr lang="cs-CZ" dirty="0" smtClean="0"/>
              <a:t>památky, architektonická díla, aj.</a:t>
            </a:r>
          </a:p>
          <a:p>
            <a:r>
              <a:rPr lang="cs-CZ" dirty="0" smtClean="0"/>
              <a:t>Centrem cestovního ruchu v ČR je Praha</a:t>
            </a:r>
          </a:p>
          <a:p>
            <a:r>
              <a:rPr lang="cs-CZ" dirty="0" smtClean="0"/>
              <a:t>Český Krumlov, Telč, Kutná hora</a:t>
            </a:r>
          </a:p>
          <a:p>
            <a:r>
              <a:rPr lang="cs-CZ" dirty="0" smtClean="0"/>
              <a:t>Vyhledávané jsou památky UNESCO</a:t>
            </a:r>
          </a:p>
          <a:p>
            <a:r>
              <a:rPr lang="cs-CZ" dirty="0" smtClean="0"/>
              <a:t>Mezi hrady Karlštejn, Konopiště, Bouzov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Hrad Karlštej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32491" cy="6381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347864" y="63813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Lázeňství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Využíváno českými občany i zahraničními turisty (Německo, Rakousko)</a:t>
            </a:r>
          </a:p>
          <a:p>
            <a:r>
              <a:rPr lang="cs-CZ" dirty="0" smtClean="0"/>
              <a:t>Karlovy Vary (vřídelní prameny)</a:t>
            </a:r>
          </a:p>
          <a:p>
            <a:r>
              <a:rPr lang="cs-CZ" dirty="0" smtClean="0"/>
              <a:t>Františkovy Lázně</a:t>
            </a:r>
          </a:p>
          <a:p>
            <a:r>
              <a:rPr lang="cs-CZ" dirty="0" smtClean="0"/>
              <a:t>Mariánské lázně</a:t>
            </a:r>
          </a:p>
          <a:p>
            <a:r>
              <a:rPr lang="cs-CZ" dirty="0" smtClean="0"/>
              <a:t>Luhačovice</a:t>
            </a:r>
          </a:p>
          <a:p>
            <a:r>
              <a:rPr lang="cs-CZ" dirty="0" smtClean="0"/>
              <a:t>Poděbrady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Turistika v přírodě a horách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Návštěvy národních parků a jiných chráněných území</a:t>
            </a:r>
          </a:p>
          <a:p>
            <a:r>
              <a:rPr lang="cs-CZ" sz="3600" dirty="0" smtClean="0"/>
              <a:t>Horská turistika, cyklistika</a:t>
            </a:r>
          </a:p>
          <a:p>
            <a:r>
              <a:rPr lang="cs-CZ" sz="3600" dirty="0" smtClean="0"/>
              <a:t>Lyžování</a:t>
            </a:r>
          </a:p>
          <a:p>
            <a:r>
              <a:rPr lang="cs-CZ" sz="3600" dirty="0" smtClean="0"/>
              <a:t>Krkonoše, Šumava, Jizerské hory, Beskydy</a:t>
            </a:r>
          </a:p>
          <a:p>
            <a:r>
              <a:rPr lang="cs-CZ" sz="3600" dirty="0" smtClean="0"/>
              <a:t>Nejvíce turistů z Německa a Nizozemska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A24217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Kulturní turistika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Navštěvování kulturních akcí</a:t>
            </a:r>
          </a:p>
          <a:p>
            <a:r>
              <a:rPr lang="cs-CZ" sz="3600" dirty="0" smtClean="0"/>
              <a:t>Festivaly (MFF Karlovy Vary)</a:t>
            </a:r>
          </a:p>
          <a:p>
            <a:r>
              <a:rPr lang="cs-CZ" sz="3600" dirty="0" smtClean="0"/>
              <a:t>Hudební koncerty (Rock for People) </a:t>
            </a:r>
          </a:p>
          <a:p>
            <a:r>
              <a:rPr lang="cs-CZ" sz="3600" dirty="0" smtClean="0"/>
              <a:t>Sportovní akce (Velká pardubická)</a:t>
            </a:r>
          </a:p>
          <a:p>
            <a:r>
              <a:rPr lang="cs-CZ" sz="3600" dirty="0" smtClean="0"/>
              <a:t>Výstavy (Invex)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1: Soubor:Hrad </a:t>
            </a:r>
            <a:r>
              <a:rPr lang="cs-CZ" sz="1600" dirty="0" smtClean="0"/>
              <a:t>Karl%C5%A1tejn.jpg.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 smtClean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cs.wikipedia.org/wiki/Soubor:Hrad_Karl%C5%A1tejn.jpg</a:t>
            </a:r>
            <a:r>
              <a:rPr lang="cs-CZ" sz="1600" dirty="0" smtClean="0"/>
              <a:t> 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r>
              <a:rPr lang="cs-CZ" sz="1600" dirty="0" smtClean="0"/>
              <a:t>Obr. 2: Fotoarchiv autora</a:t>
            </a:r>
          </a:p>
          <a:p>
            <a:r>
              <a:rPr lang="cs-CZ" sz="1600" dirty="0" smtClean="0"/>
              <a:t>Autorem materiálu a všech jeho částí, není-li uvedeno jinak, je Mgr. Jan </a:t>
            </a:r>
            <a:r>
              <a:rPr lang="cs-CZ" sz="1600" smtClean="0"/>
              <a:t>Kašpar</a:t>
            </a:r>
            <a:r>
              <a:rPr lang="cs-CZ" sz="1600" smtClean="0"/>
              <a:t>.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>
            <a:gsLst>
              <a:gs pos="0">
                <a:srgbClr val="DEA9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C00000"/>
              </a:gs>
              <a:gs pos="50000">
                <a:srgbClr val="FFCC66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3082</TotalTime>
  <Words>190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Česká republika</vt:lpstr>
      <vt:lpstr>Cestovní ruch v ČR</vt:lpstr>
      <vt:lpstr>Historická a městská turistika</vt:lpstr>
      <vt:lpstr>Snímek 4</vt:lpstr>
      <vt:lpstr>Lázeňství</vt:lpstr>
      <vt:lpstr>Turistika v přírodě a horách</vt:lpstr>
      <vt:lpstr>Snímek 7</vt:lpstr>
      <vt:lpstr>Kulturní turistika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742</cp:revision>
  <dcterms:created xsi:type="dcterms:W3CDTF">2010-05-06T15:35:09Z</dcterms:created>
  <dcterms:modified xsi:type="dcterms:W3CDTF">2011-03-14T12:14:27Z</dcterms:modified>
</cp:coreProperties>
</file>