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3" r:id="rId2"/>
    <p:sldId id="257" r:id="rId3"/>
    <p:sldId id="258" r:id="rId4"/>
    <p:sldId id="259" r:id="rId5"/>
    <p:sldId id="260" r:id="rId6"/>
    <p:sldId id="262" r:id="rId7"/>
    <p:sldId id="261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10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2. 4. 2013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2. 4. 2013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2. 4. 2013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2. 4. 2013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2. 4. 2013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2. 4. 2013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2. 4. 2013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2. 4. 2013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2. 4. 2013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2. 4. 2013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2. 4. 2013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2. 4. 2013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slow">
    <p:wipe dir="d"/>
    <p:sndAc>
      <p:stSnd>
        <p:snd r:embed="rId13" name="chimes.wav"/>
      </p:stSnd>
    </p:sndAc>
  </p:transition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idx="4294967295"/>
          </p:nvPr>
        </p:nvSpPr>
        <p:spPr>
          <a:xfrm>
            <a:off x="395536" y="2349500"/>
            <a:ext cx="7992888" cy="1223963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b="1" dirty="0" smtClean="0"/>
              <a:t> </a:t>
            </a:r>
            <a:endParaRPr lang="cs-CZ" dirty="0" smtClean="0"/>
          </a:p>
          <a:p>
            <a:pPr algn="ctr">
              <a:buNone/>
            </a:pPr>
            <a:r>
              <a:rPr lang="cs-CZ" b="1" dirty="0" smtClean="0"/>
              <a:t>    </a:t>
            </a:r>
            <a:r>
              <a:rPr lang="cs-CZ" sz="1700" b="1" dirty="0" smtClean="0">
                <a:solidFill>
                  <a:schemeClr val="tx1"/>
                </a:solidFill>
              </a:rPr>
              <a:t>EU PENÍZE ŠKOLÁM</a:t>
            </a:r>
            <a:endParaRPr lang="cs-CZ" sz="1700" dirty="0" smtClean="0">
              <a:solidFill>
                <a:schemeClr val="tx1"/>
              </a:solidFill>
            </a:endParaRPr>
          </a:p>
          <a:p>
            <a:pPr algn="ctr">
              <a:buNone/>
            </a:pPr>
            <a:r>
              <a:rPr lang="cs-CZ" sz="1700" b="1" dirty="0" smtClean="0">
                <a:solidFill>
                  <a:schemeClr val="tx1"/>
                </a:solidFill>
              </a:rPr>
              <a:t>Zlepšení podmínek pro vzdělávání na základních školách Operačního programu</a:t>
            </a:r>
            <a:endParaRPr lang="cs-CZ" sz="1700" dirty="0" smtClean="0">
              <a:solidFill>
                <a:schemeClr val="tx1"/>
              </a:solidFill>
            </a:endParaRPr>
          </a:p>
          <a:p>
            <a:pPr algn="ctr">
              <a:buNone/>
            </a:pPr>
            <a:r>
              <a:rPr lang="cs-CZ" sz="1700" b="1" dirty="0" smtClean="0">
                <a:solidFill>
                  <a:schemeClr val="tx1"/>
                </a:solidFill>
              </a:rPr>
              <a:t>    Vzdělání pro konkurenceschopnost</a:t>
            </a:r>
            <a:endParaRPr lang="cs-CZ" sz="1700" dirty="0" smtClean="0">
              <a:solidFill>
                <a:schemeClr val="tx1"/>
              </a:solidFill>
            </a:endParaRPr>
          </a:p>
          <a:p>
            <a:pPr algn="ctr"/>
            <a:endParaRPr lang="cs-CZ" dirty="0"/>
          </a:p>
        </p:txBody>
      </p:sp>
      <p:pic>
        <p:nvPicPr>
          <p:cNvPr id="6" name="Picture 5"/>
          <p:cNvPicPr/>
          <p:nvPr/>
        </p:nvPicPr>
        <p:blipFill>
          <a:blip r:embed="rId3" cstate="print">
            <a:extLst>
              <a:ext uri="{28A0092B-C50C-407E-A947-70E740481C1C}">
                <a14:useLocalDpi xmlns:lc="http://schemas.openxmlformats.org/drawingml/2006/lockedCanvas" xmlns:pic="http://schemas.openxmlformats.org/drawingml/2006/picture" xmlns="" xmlns:wpc="http://schemas.microsoft.com/office/word/2010/wordprocessingCanvas" xmlns:mc="http://schemas.openxmlformats.org/markup-compatibility/2006" xmlns:o="urn:schemas-microsoft-com:office:office" xmlns:v="urn:schemas-microsoft-com:vml" xmlns:wp14="http://schemas.microsoft.com/office/word/2010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ps="http://schemas.microsoft.com/office/word/2010/wordprocessingShape" xmlns:a14="http://schemas.microsoft.com/office/drawing/2010/main" xmlns:wne="http://schemas.microsoft.com/office/word/2006/wordml" xmlns:wp="http://schemas.openxmlformats.org/drawingml/2006/wordprocessingDrawing" xmlns:m="http://schemas.openxmlformats.org/officeDocument/2006/math" xmlns:ve="http://schemas.openxmlformats.org/markup-compatibility/2006" val="0"/>
              </a:ext>
            </a:extLst>
          </a:blip>
          <a:srcRect/>
          <a:stretch>
            <a:fillRect/>
          </a:stretch>
        </p:blipFill>
        <p:spPr bwMode="auto">
          <a:xfrm>
            <a:off x="3203848" y="476672"/>
            <a:ext cx="2295525" cy="295275"/>
          </a:xfrm>
          <a:prstGeom prst="rect">
            <a:avLst/>
          </a:prstGeom>
          <a:noFill/>
          <a:extLst/>
        </p:spPr>
      </p:pic>
      <p:pic>
        <p:nvPicPr>
          <p:cNvPr id="7" name="Obrázek 6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3568" y="836712"/>
            <a:ext cx="7920880" cy="1638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 descr="1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1115616" y="3523784"/>
            <a:ext cx="6480720" cy="3334216"/>
          </a:xfrm>
          <a:prstGeom prst="rect">
            <a:avLst/>
          </a:prstGeom>
        </p:spPr>
      </p:pic>
    </p:spTree>
  </p:cSld>
  <p:clrMapOvr>
    <a:masterClrMapping/>
  </p:clrMapOvr>
  <p:transition spd="slow">
    <p:wipe dir="d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6178698"/>
          </a:xfrm>
        </p:spPr>
        <p:txBody>
          <a:bodyPr>
            <a:normAutofit fontScale="90000"/>
          </a:bodyPr>
          <a:lstStyle/>
          <a:p>
            <a:r>
              <a:rPr lang="cs-CZ" sz="6700" b="1" dirty="0" smtClean="0"/>
              <a:t>k  K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3100" b="1" dirty="0" smtClean="0"/>
              <a:t>1. Vyhledej v básni všechna  k  K</a:t>
            </a:r>
            <a:br>
              <a:rPr lang="cs-CZ" sz="3100" b="1" dirty="0" smtClean="0"/>
            </a:br>
            <a:r>
              <a:rPr lang="cs-CZ" sz="3100" dirty="0" smtClean="0"/>
              <a:t/>
            </a:r>
            <a:br>
              <a:rPr lang="cs-CZ" sz="3100" dirty="0" smtClean="0"/>
            </a:br>
            <a:r>
              <a:rPr lang="cs-CZ" sz="3100" b="1" dirty="0" smtClean="0"/>
              <a:t>k   -  </a:t>
            </a:r>
            <a:r>
              <a:rPr lang="cs-CZ" sz="3100" b="1" dirty="0" smtClean="0">
                <a:solidFill>
                  <a:srgbClr val="0070C0"/>
                </a:solidFill>
              </a:rPr>
              <a:t>dej do modrého kroužku                       </a:t>
            </a:r>
            <a:r>
              <a:rPr lang="cs-CZ" sz="3100" dirty="0" smtClean="0"/>
              <a:t/>
            </a:r>
            <a:br>
              <a:rPr lang="cs-CZ" sz="3100" dirty="0" smtClean="0"/>
            </a:br>
            <a:r>
              <a:rPr lang="cs-CZ" sz="3100" b="1" dirty="0" smtClean="0"/>
              <a:t>K  -  </a:t>
            </a:r>
            <a:r>
              <a:rPr lang="cs-CZ" sz="3100" b="1" dirty="0" smtClean="0">
                <a:solidFill>
                  <a:srgbClr val="FF0000"/>
                </a:solidFill>
              </a:rPr>
              <a:t>dej do červeného kroužku</a:t>
            </a:r>
            <a:r>
              <a:rPr lang="cs-CZ" dirty="0" smtClean="0">
                <a:solidFill>
                  <a:srgbClr val="FF0000"/>
                </a:solidFill>
              </a:rPr>
              <a:t/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b="1" dirty="0" smtClean="0">
                <a:solidFill>
                  <a:srgbClr val="FF0000"/>
                </a:solidFill>
              </a:rPr>
              <a:t> 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Kája kouká na kukačku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na vysokém buku.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Volá na ni :  „Kuku, kuku!“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Ona na něj :  „ Kluku.“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ransition spd="slow">
    <p:wipe dir="d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2. Nakresli ilustraci k básničce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971600" y="1397000"/>
          <a:ext cx="7056784" cy="43362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056784"/>
              </a:tblGrid>
              <a:tr h="43362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" name="Obrázek 3" descr="MR900438215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203848" y="2204864"/>
            <a:ext cx="2473424" cy="2232248"/>
          </a:xfrm>
          <a:prstGeom prst="rect">
            <a:avLst/>
          </a:prstGeom>
        </p:spPr>
      </p:pic>
    </p:spTree>
  </p:cSld>
  <p:clrMapOvr>
    <a:masterClrMapping/>
  </p:clrMapOvr>
  <p:transition spd="slow">
    <p:wipe dir="d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0" descr="Výstřižek D3 2.bmp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0" y="260648"/>
            <a:ext cx="9143999" cy="6336704"/>
          </a:xfrm>
          <a:prstGeom prst="rect">
            <a:avLst/>
          </a:prstGeom>
        </p:spPr>
      </p:pic>
    </p:spTree>
  </p:cSld>
  <p:clrMapOvr>
    <a:masterClrMapping/>
  </p:clrMapOvr>
  <p:transition spd="slow">
    <p:wipe dir="d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251518" y="1988841"/>
          <a:ext cx="8640964" cy="3312367"/>
        </p:xfrm>
        <a:graphic>
          <a:graphicData uri="http://schemas.openxmlformats.org/drawingml/2006/table">
            <a:tbl>
              <a:tblPr/>
              <a:tblGrid>
                <a:gridCol w="863909"/>
                <a:gridCol w="863909"/>
                <a:gridCol w="863909"/>
                <a:gridCol w="863909"/>
                <a:gridCol w="863909"/>
                <a:gridCol w="863909"/>
                <a:gridCol w="863909"/>
                <a:gridCol w="863909"/>
                <a:gridCol w="864846"/>
                <a:gridCol w="864846"/>
              </a:tblGrid>
              <a:tr h="112297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latin typeface="Calibri"/>
                          <a:ea typeface="Times New Roman"/>
                          <a:cs typeface="Times New Roman"/>
                        </a:rPr>
                        <a:t>k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latin typeface="Calibri"/>
                          <a:ea typeface="Times New Roman"/>
                          <a:cs typeface="Times New Roman"/>
                        </a:rPr>
                        <a:t>M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latin typeface="Calibri"/>
                          <a:ea typeface="Times New Roman"/>
                          <a:cs typeface="Times New Roman"/>
                        </a:rPr>
                        <a:t>K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latin typeface="Calibri"/>
                          <a:ea typeface="Times New Roman"/>
                          <a:cs typeface="Times New Roman"/>
                        </a:rPr>
                        <a:t>m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latin typeface="Calibri"/>
                          <a:ea typeface="Times New Roman"/>
                          <a:cs typeface="Times New Roman"/>
                        </a:rPr>
                        <a:t>k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latin typeface="Calibri"/>
                          <a:ea typeface="Times New Roman"/>
                          <a:cs typeface="Times New Roman"/>
                        </a:rPr>
                        <a:t>l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latin typeface="Calibri"/>
                          <a:ea typeface="Times New Roman"/>
                          <a:cs typeface="Times New Roman"/>
                        </a:rPr>
                        <a:t>K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latin typeface="Calibri"/>
                          <a:ea typeface="Times New Roman"/>
                          <a:cs typeface="Times New Roman"/>
                        </a:rPr>
                        <a:t>L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latin typeface="Calibri"/>
                          <a:ea typeface="Times New Roman"/>
                          <a:cs typeface="Times New Roman"/>
                        </a:rPr>
                        <a:t>k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latin typeface="Calibri"/>
                          <a:ea typeface="Times New Roman"/>
                          <a:cs typeface="Times New Roman"/>
                        </a:rPr>
                        <a:t>m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12297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latin typeface="Calibri"/>
                          <a:ea typeface="Times New Roman"/>
                          <a:cs typeface="Times New Roman"/>
                        </a:rPr>
                        <a:t>S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latin typeface="Calibri"/>
                          <a:ea typeface="Times New Roman"/>
                          <a:cs typeface="Times New Roman"/>
                        </a:rPr>
                        <a:t>K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latin typeface="Calibri"/>
                          <a:ea typeface="Times New Roman"/>
                          <a:cs typeface="Times New Roman"/>
                        </a:rPr>
                        <a:t>l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latin typeface="Calibri"/>
                          <a:ea typeface="Times New Roman"/>
                          <a:cs typeface="Times New Roman"/>
                        </a:rPr>
                        <a:t>k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latin typeface="Calibri"/>
                          <a:ea typeface="Times New Roman"/>
                          <a:cs typeface="Times New Roman"/>
                        </a:rPr>
                        <a:t>P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latin typeface="Calibri"/>
                          <a:ea typeface="Times New Roman"/>
                          <a:cs typeface="Times New Roman"/>
                        </a:rPr>
                        <a:t>K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latin typeface="Calibri"/>
                          <a:ea typeface="Times New Roman"/>
                          <a:cs typeface="Times New Roman"/>
                        </a:rPr>
                        <a:t>M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latin typeface="Calibri"/>
                          <a:ea typeface="Times New Roman"/>
                          <a:cs typeface="Times New Roman"/>
                        </a:rPr>
                        <a:t>k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latin typeface="Calibri"/>
                          <a:ea typeface="Times New Roman"/>
                          <a:cs typeface="Times New Roman"/>
                        </a:rPr>
                        <a:t>s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latin typeface="Calibri"/>
                          <a:ea typeface="Times New Roman"/>
                          <a:cs typeface="Times New Roman"/>
                        </a:rPr>
                        <a:t>K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6642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latin typeface="Calibri"/>
                          <a:ea typeface="Times New Roman"/>
                          <a:cs typeface="Times New Roman"/>
                        </a:rPr>
                        <a:t>K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latin typeface="Calibri"/>
                          <a:ea typeface="Times New Roman"/>
                          <a:cs typeface="Times New Roman"/>
                        </a:rPr>
                        <a:t>p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latin typeface="Calibri"/>
                          <a:ea typeface="Times New Roman"/>
                          <a:cs typeface="Times New Roman"/>
                        </a:rPr>
                        <a:t>s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latin typeface="Calibri"/>
                          <a:ea typeface="Times New Roman"/>
                          <a:cs typeface="Times New Roman"/>
                        </a:rPr>
                        <a:t>L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latin typeface="Calibri"/>
                          <a:ea typeface="Times New Roman"/>
                          <a:cs typeface="Times New Roman"/>
                        </a:rPr>
                        <a:t>K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latin typeface="Calibri"/>
                          <a:ea typeface="Times New Roman"/>
                          <a:cs typeface="Times New Roman"/>
                        </a:rPr>
                        <a:t>S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latin typeface="Calibri"/>
                          <a:ea typeface="Times New Roman"/>
                          <a:cs typeface="Times New Roman"/>
                        </a:rPr>
                        <a:t>k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latin typeface="Calibri"/>
                          <a:ea typeface="Times New Roman"/>
                          <a:cs typeface="Times New Roman"/>
                        </a:rPr>
                        <a:t>P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latin typeface="Calibri"/>
                          <a:ea typeface="Times New Roman"/>
                          <a:cs typeface="Times New Roman"/>
                        </a:rPr>
                        <a:t>K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latin typeface="Calibri"/>
                          <a:ea typeface="Times New Roman"/>
                          <a:cs typeface="Times New Roman"/>
                        </a:rPr>
                        <a:t>p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6385" name="Rectangle 1"/>
          <p:cNvSpPr>
            <a:spLocks noChangeArrowheads="1"/>
          </p:cNvSpPr>
          <p:nvPr/>
        </p:nvSpPr>
        <p:spPr bwMode="auto">
          <a:xfrm>
            <a:off x="0" y="353561"/>
            <a:ext cx="9144000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4. Vybarvi  všechna  k – </a:t>
            </a:r>
            <a:r>
              <a:rPr kumimoji="0" lang="cs-CZ" sz="3600" b="1" i="0" u="none" strike="noStrike" cap="none" normalizeH="0" baseline="0" dirty="0" smtClean="0">
                <a:ln>
                  <a:noFill/>
                </a:ln>
                <a:solidFill>
                  <a:srgbClr val="FFC000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žlutě,</a:t>
            </a:r>
            <a:r>
              <a:rPr kumimoji="0" lang="cs-CZ" sz="3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 K – </a:t>
            </a:r>
            <a:r>
              <a:rPr kumimoji="0" lang="cs-CZ" sz="3600" b="1" i="0" u="none" strike="noStrike" cap="none" normalizeH="0" baseline="0" dirty="0" smtClean="0">
                <a:ln>
                  <a:noFill/>
                </a:ln>
                <a:solidFill>
                  <a:srgbClr val="00B050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zeleně</a:t>
            </a: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3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476673"/>
            <a:ext cx="9144000" cy="6048672"/>
          </a:xfrm>
          <a:prstGeom prst="rect">
            <a:avLst/>
          </a:prstGeom>
        </p:spPr>
      </p:pic>
    </p:spTree>
  </p:cSld>
  <p:clrMapOvr>
    <a:masterClrMapping/>
  </p:clrMapOvr>
  <p:transition spd="slow">
    <p:wipe dir="d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0" y="188640"/>
            <a:ext cx="8964488" cy="6408712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Obrázek 3" descr="1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 spd="slow">
    <p:wipe dir="d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1368152"/>
          </a:xfrm>
        </p:spPr>
        <p:txBody>
          <a:bodyPr>
            <a:normAutofit fontScale="90000"/>
          </a:bodyPr>
          <a:lstStyle/>
          <a:p>
            <a:pPr algn="l"/>
            <a:r>
              <a:rPr lang="cs-CZ" sz="2000" b="1" dirty="0" smtClean="0">
                <a:solidFill>
                  <a:schemeClr val="accent5">
                    <a:lumMod val="75000"/>
                  </a:schemeClr>
                </a:solidFill>
              </a:rPr>
              <a:t/>
            </a:r>
            <a:br>
              <a:rPr lang="cs-CZ" sz="2000" b="1" dirty="0" smtClean="0">
                <a:solidFill>
                  <a:schemeClr val="accent5">
                    <a:lumMod val="75000"/>
                  </a:schemeClr>
                </a:solidFill>
              </a:rPr>
            </a:br>
            <a:r>
              <a:rPr lang="cs-CZ" sz="2000" b="1" dirty="0" smtClean="0">
                <a:solidFill>
                  <a:schemeClr val="accent5">
                    <a:lumMod val="75000"/>
                  </a:schemeClr>
                </a:solidFill>
              </a:rPr>
              <a:t/>
            </a:r>
            <a:br>
              <a:rPr lang="cs-CZ" sz="2000" b="1" dirty="0" smtClean="0">
                <a:solidFill>
                  <a:schemeClr val="accent5">
                    <a:lumMod val="75000"/>
                  </a:schemeClr>
                </a:solidFill>
              </a:rPr>
            </a:br>
            <a:r>
              <a:rPr lang="cs-CZ" sz="2000" b="1" dirty="0" smtClean="0">
                <a:solidFill>
                  <a:schemeClr val="accent5">
                    <a:lumMod val="75000"/>
                  </a:schemeClr>
                </a:solidFill>
              </a:rPr>
              <a:t/>
            </a:r>
            <a:br>
              <a:rPr lang="cs-CZ" sz="2000" b="1" dirty="0" smtClean="0">
                <a:solidFill>
                  <a:schemeClr val="accent5">
                    <a:lumMod val="75000"/>
                  </a:schemeClr>
                </a:solidFill>
              </a:rPr>
            </a:br>
            <a:r>
              <a:rPr lang="cs-CZ" sz="2000" b="1" dirty="0" smtClean="0">
                <a:solidFill>
                  <a:schemeClr val="accent5">
                    <a:lumMod val="75000"/>
                  </a:schemeClr>
                </a:solidFill>
              </a:rPr>
              <a:t>Zdroje</a:t>
            </a:r>
            <a:r>
              <a:rPr lang="cs-CZ" sz="2000" b="1" dirty="0" smtClean="0">
                <a:solidFill>
                  <a:schemeClr val="accent5">
                    <a:lumMod val="75000"/>
                  </a:schemeClr>
                </a:solidFill>
              </a:rPr>
              <a:t>, obrázky, citace:</a:t>
            </a:r>
            <a:r>
              <a:rPr lang="cs-CZ" sz="2000" dirty="0" smtClean="0">
                <a:solidFill>
                  <a:schemeClr val="accent5">
                    <a:lumMod val="75000"/>
                  </a:schemeClr>
                </a:solidFill>
              </a:rPr>
              <a:t/>
            </a:r>
            <a:br>
              <a:rPr lang="cs-CZ" sz="2000" dirty="0" smtClean="0">
                <a:solidFill>
                  <a:schemeClr val="accent5">
                    <a:lumMod val="75000"/>
                  </a:schemeClr>
                </a:solidFill>
              </a:rPr>
            </a:br>
            <a:r>
              <a:rPr lang="cs-CZ" sz="1800" b="1" dirty="0" smtClean="0">
                <a:solidFill>
                  <a:schemeClr val="accent5">
                    <a:lumMod val="75000"/>
                  </a:schemeClr>
                </a:solidFill>
              </a:rPr>
              <a:t>Autorem </a:t>
            </a:r>
            <a:r>
              <a:rPr lang="cs-CZ" sz="1800" b="1" dirty="0" smtClean="0">
                <a:solidFill>
                  <a:schemeClr val="accent5">
                    <a:lumMod val="75000"/>
                  </a:schemeClr>
                </a:solidFill>
              </a:rPr>
              <a:t>materiálu je Mgr. Daniela Ševčíková, pokud není níže uvedeno jinak.</a:t>
            </a:r>
            <a:br>
              <a:rPr lang="cs-CZ" sz="1800" b="1" dirty="0" smtClean="0">
                <a:solidFill>
                  <a:schemeClr val="accent5">
                    <a:lumMod val="75000"/>
                  </a:schemeClr>
                </a:solidFill>
              </a:rPr>
            </a:br>
            <a:r>
              <a:rPr lang="cs-CZ" sz="1800" b="1" dirty="0" smtClean="0">
                <a:solidFill>
                  <a:schemeClr val="accent5">
                    <a:lumMod val="75000"/>
                  </a:schemeClr>
                </a:solidFill>
              </a:rPr>
              <a:t>Říkadlo z publikace Říkadla, strana 19, sestavila a vybrala Květoslava </a:t>
            </a:r>
            <a:r>
              <a:rPr lang="cs-CZ" sz="1800" b="1" dirty="0" smtClean="0">
                <a:solidFill>
                  <a:schemeClr val="accent5">
                    <a:lumMod val="75000"/>
                  </a:schemeClr>
                </a:solidFill>
              </a:rPr>
              <a:t>Santlerová</a:t>
            </a:r>
            <a:r>
              <a:rPr lang="cs-CZ" sz="1800" b="1" dirty="0" smtClean="0">
                <a:solidFill>
                  <a:schemeClr val="accent5">
                    <a:lumMod val="75000"/>
                  </a:schemeClr>
                </a:solidFill>
              </a:rPr>
              <a:t>, vydala Jitka </a:t>
            </a:r>
            <a:r>
              <a:rPr lang="cs-CZ" sz="1800" b="1" dirty="0" smtClean="0">
                <a:solidFill>
                  <a:schemeClr val="accent5">
                    <a:lumMod val="75000"/>
                  </a:schemeClr>
                </a:solidFill>
              </a:rPr>
              <a:t>Spiesová</a:t>
            </a:r>
            <a:r>
              <a:rPr lang="cs-CZ" sz="1800" b="1" dirty="0" smtClean="0">
                <a:solidFill>
                  <a:schemeClr val="accent5">
                    <a:lumMod val="75000"/>
                  </a:schemeClr>
                </a:solidFill>
              </a:rPr>
              <a:t>, Brno.</a:t>
            </a:r>
            <a:r>
              <a:rPr lang="cs-CZ" sz="1800" b="1" dirty="0" smtClean="0">
                <a:solidFill>
                  <a:schemeClr val="accent5">
                    <a:lumMod val="75000"/>
                  </a:schemeClr>
                </a:solidFill>
              </a:rPr>
              <a:t/>
            </a:r>
            <a:br>
              <a:rPr lang="cs-CZ" sz="1800" b="1" dirty="0" smtClean="0">
                <a:solidFill>
                  <a:schemeClr val="accent5">
                    <a:lumMod val="75000"/>
                  </a:schemeClr>
                </a:solidFill>
              </a:rPr>
            </a:br>
            <a:r>
              <a:rPr lang="en-US" sz="1800" b="1" dirty="0" smtClean="0">
                <a:solidFill>
                  <a:schemeClr val="accent5">
                    <a:lumMod val="75000"/>
                  </a:schemeClr>
                </a:solidFill>
              </a:rPr>
              <a:t>Použity</a:t>
            </a:r>
            <a:r>
              <a:rPr lang="en-US" sz="1800" b="1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US" sz="1800" b="1" dirty="0" smtClean="0">
                <a:solidFill>
                  <a:schemeClr val="accent5">
                    <a:lumMod val="75000"/>
                  </a:schemeClr>
                </a:solidFill>
              </a:rPr>
              <a:t>obrázky sady MS Office</a:t>
            </a:r>
            <a:r>
              <a:rPr lang="cs-CZ" sz="1800" b="1" dirty="0" smtClean="0">
                <a:solidFill>
                  <a:schemeClr val="accent5">
                    <a:lumMod val="75000"/>
                  </a:schemeClr>
                </a:solidFill>
              </a:rPr>
              <a:t>.</a:t>
            </a:r>
            <a:r>
              <a:rPr lang="cs-CZ" sz="1800" b="1" dirty="0" smtClean="0"/>
              <a:t/>
            </a:r>
            <a:br>
              <a:rPr lang="cs-CZ" sz="1800" b="1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3" name="Obrázek 2" descr="MR90043817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899592" y="1844824"/>
            <a:ext cx="2689448" cy="2376264"/>
          </a:xfrm>
          <a:prstGeom prst="rect">
            <a:avLst/>
          </a:prstGeom>
        </p:spPr>
      </p:pic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3851920" y="4636095"/>
            <a:ext cx="4680520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5400" b="1" i="0" u="none" strike="noStrike" cap="none" normalizeH="0" baseline="0" dirty="0" smtClean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latin typeface="Arial" pitchFamily="34" charset="0"/>
                <a:cs typeface="Arial" pitchFamily="34" charset="0"/>
              </a:rPr>
              <a:t>K O N E C</a:t>
            </a:r>
          </a:p>
        </p:txBody>
      </p:sp>
    </p:spTree>
  </p:cSld>
  <p:clrMapOvr>
    <a:masterClrMapping/>
  </p:clrMapOvr>
  <p:transition spd="slow">
    <p:wipe dir="d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30</TotalTime>
  <Words>53</Words>
  <Application>Microsoft Office PowerPoint</Application>
  <PresentationFormat>Předvádění na obrazovce (4:3)</PresentationFormat>
  <Paragraphs>39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k  K 1. Vyhledej v básni všechna  k  K  k   -  dej do modrého kroužku                        K  -  dej do červeného kroužku   Kája kouká na kukačku na vysokém buku. Volá na ni :  „Kuku, kuku!“ Ona na něj :  „ Kluku.“ </vt:lpstr>
      <vt:lpstr>2. Nakresli ilustraci k básničce</vt:lpstr>
      <vt:lpstr>Snímek 4</vt:lpstr>
      <vt:lpstr>Snímek 5</vt:lpstr>
      <vt:lpstr>Snímek 6</vt:lpstr>
      <vt:lpstr>Snímek 7</vt:lpstr>
      <vt:lpstr>   Zdroje, obrázky, citace: Autorem materiálu je Mgr. Daniela Ševčíková, pokud není níže uvedeno jinak. Říkadlo z publikace Říkadla, strana 19, sestavila a vybrala Květoslava Santlerová, vydala Jitka Spiesová, Brno. Použity obrázky sady MS Office. 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Jirka</dc:creator>
  <cp:lastModifiedBy>Jirka</cp:lastModifiedBy>
  <cp:revision>7</cp:revision>
  <dcterms:created xsi:type="dcterms:W3CDTF">2013-03-20T23:23:42Z</dcterms:created>
  <dcterms:modified xsi:type="dcterms:W3CDTF">2013-04-02T01:10:01Z</dcterms:modified>
</cp:coreProperties>
</file>