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idx="4294967295"/>
          </p:nvPr>
        </p:nvSpPr>
        <p:spPr>
          <a:xfrm>
            <a:off x="683568" y="2420938"/>
            <a:ext cx="7632848" cy="79216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sz="1600" b="1" dirty="0" smtClean="0">
                <a:solidFill>
                  <a:schemeClr val="tx1"/>
                </a:solidFill>
              </a:rPr>
              <a:t>EU PENÍZE ŠKOLÁM</a:t>
            </a:r>
            <a:endParaRPr lang="cs-CZ" sz="16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cs-CZ" sz="1600" b="1" dirty="0" smtClean="0">
                <a:solidFill>
                  <a:schemeClr val="tx1"/>
                </a:solidFill>
              </a:rPr>
              <a:t>Zlepšení podmínek pro vzdělávání na základních školách Operačního programu</a:t>
            </a:r>
            <a:endParaRPr lang="cs-CZ" sz="16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cs-CZ" sz="1600" b="1" dirty="0" smtClean="0">
                <a:solidFill>
                  <a:schemeClr val="tx1"/>
                </a:solidFill>
              </a:rPr>
              <a:t>Vzdělání pro konkurenceschopnost</a:t>
            </a:r>
            <a:endParaRPr lang="cs-CZ" sz="1600" dirty="0" smtClean="0">
              <a:solidFill>
                <a:schemeClr val="tx1"/>
              </a:solidFill>
            </a:endParaRPr>
          </a:p>
          <a:p>
            <a:pPr algn="ctr"/>
            <a:endParaRPr lang="cs-CZ" sz="1600" dirty="0">
              <a:solidFill>
                <a:schemeClr val="tx1"/>
              </a:solidFill>
            </a:endParaRPr>
          </a:p>
        </p:txBody>
      </p:sp>
      <p:pic>
        <p:nvPicPr>
          <p:cNvPr id="5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60648"/>
            <a:ext cx="2295525" cy="295275"/>
          </a:xfrm>
          <a:prstGeom prst="rect">
            <a:avLst/>
          </a:prstGeom>
          <a:noFill/>
          <a:extLst/>
        </p:spPr>
      </p:pic>
      <p:pic>
        <p:nvPicPr>
          <p:cNvPr id="6" name="Obrázek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20688"/>
            <a:ext cx="7416824" cy="1638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7" name="Obrázek 6" descr="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3212976"/>
            <a:ext cx="7200799" cy="3384376"/>
          </a:xfrm>
          <a:prstGeom prst="rect">
            <a:avLst/>
          </a:prstGeom>
        </p:spPr>
      </p:pic>
    </p:spTree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45624" cy="6264696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j   J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b="1" dirty="0" smtClean="0"/>
              <a:t>1. Vyhledej v básni všechna  j  J</a:t>
            </a: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b="1" dirty="0" smtClean="0"/>
              <a:t>j   -  </a:t>
            </a:r>
            <a:r>
              <a:rPr lang="cs-CZ" sz="3100" b="1" dirty="0" smtClean="0">
                <a:solidFill>
                  <a:srgbClr val="0070C0"/>
                </a:solidFill>
              </a:rPr>
              <a:t>dej do modrého kroužku                       </a:t>
            </a: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b="1" dirty="0" smtClean="0"/>
              <a:t>J  -  </a:t>
            </a:r>
            <a:r>
              <a:rPr lang="cs-CZ" sz="3100" b="1" dirty="0" smtClean="0">
                <a:solidFill>
                  <a:srgbClr val="FF0000"/>
                </a:solidFill>
              </a:rPr>
              <a:t>dej do červeného kroužku</a:t>
            </a:r>
            <a:r>
              <a:rPr lang="cs-CZ" sz="3100" dirty="0" smtClean="0">
                <a:solidFill>
                  <a:srgbClr val="FF0000"/>
                </a:solidFill>
              </a:rPr>
              <a:t/>
            </a:r>
            <a:br>
              <a:rPr lang="cs-CZ" sz="3100" dirty="0" smtClean="0">
                <a:solidFill>
                  <a:srgbClr val="FF0000"/>
                </a:solidFill>
              </a:rPr>
            </a:br>
            <a:r>
              <a:rPr lang="cs-CZ" sz="3100" b="1" dirty="0" smtClean="0">
                <a:solidFill>
                  <a:srgbClr val="FF0000"/>
                </a:solidFill>
              </a:rPr>
              <a:t> </a:t>
            </a: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b="1" dirty="0" smtClean="0"/>
              <a:t>Ježku, ježku pod jabloní,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jablíčka tak krásně voní.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Nasbírej si, když je rád,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u nás nebudeš mít hlad.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2. Nakresli ilustraci k básničce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043608" y="1397000"/>
          <a:ext cx="7200800" cy="4408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0"/>
              </a:tblGrid>
              <a:tr h="44082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Obrázek 5" descr="MC900330420[1]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2967273"/>
            <a:ext cx="3600400" cy="1613855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/>
          <a:lstStyle/>
          <a:p>
            <a:r>
              <a:rPr lang="cs-CZ" sz="2800" b="1" dirty="0" smtClean="0"/>
              <a:t>3. Čti věty, ukazuj si písmeno   </a:t>
            </a:r>
            <a:r>
              <a:rPr lang="cs-CZ" b="1" dirty="0" smtClean="0">
                <a:solidFill>
                  <a:srgbClr val="FF0000"/>
                </a:solidFill>
              </a:rPr>
              <a:t>j   J</a:t>
            </a:r>
            <a:r>
              <a:rPr lang="cs-CZ" sz="2800" b="1" dirty="0" smtClean="0">
                <a:solidFill>
                  <a:srgbClr val="FF0000"/>
                </a:solidFill>
              </a:rPr>
              <a:t>  </a:t>
            </a:r>
            <a:r>
              <a:rPr lang="cs-CZ" sz="2800" b="1" dirty="0" smtClean="0"/>
              <a:t>a  za větu napiš  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b="1" dirty="0" smtClean="0"/>
              <a:t>     číslo, kolik tam je písmen   </a:t>
            </a:r>
            <a:r>
              <a:rPr lang="cs-CZ" b="1" dirty="0" smtClean="0">
                <a:solidFill>
                  <a:srgbClr val="FF0000"/>
                </a:solidFill>
              </a:rPr>
              <a:t>j  J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Jula  jí  jelito.         ____     ____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Jája  pije  limo.      ____     ____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Jola  jásá  jé!          ____     ____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Pája  lije  vodu.      ____     ____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Kája  seje  jetel.     ____     ____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476672"/>
            <a:ext cx="8352928" cy="5976663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836712"/>
            <a:ext cx="8424936" cy="4824536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908720"/>
            <a:ext cx="7776864" cy="468052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692696"/>
            <a:ext cx="8136904" cy="4896544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836712"/>
            <a:ext cx="8064896" cy="4464496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908720"/>
            <a:ext cx="7776864" cy="4176463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908720"/>
            <a:ext cx="7776864" cy="4248472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764704"/>
            <a:ext cx="7776864" cy="4248472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908720"/>
            <a:ext cx="7776864" cy="4392488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908720"/>
            <a:ext cx="7776864" cy="4248472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908721"/>
            <a:ext cx="7776864" cy="4248472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836712"/>
            <a:ext cx="7992887" cy="4176464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836712"/>
            <a:ext cx="8208911" cy="4032448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764704"/>
            <a:ext cx="8064896" cy="4464496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620688"/>
            <a:ext cx="8280920" cy="5472608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5. Slož z písmen ve vědrech slovo </a:t>
            </a:r>
            <a:br>
              <a:rPr lang="cs-CZ" b="1" dirty="0" smtClean="0"/>
            </a:br>
            <a:r>
              <a:rPr lang="cs-CZ" b="1" dirty="0" smtClean="0"/>
              <a:t>a napiš ho na řádek pod něj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3" name="Obrázek 2" descr="1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5" y="1628801"/>
            <a:ext cx="8136904" cy="367240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83568" y="5733256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_________     ____________    _____________     ____________    ___________</a:t>
            </a:r>
            <a:endParaRPr lang="cs-CZ" b="1" dirty="0"/>
          </a:p>
        </p:txBody>
      </p:sp>
    </p:spTree>
  </p:cSld>
  <p:clrMapOvr>
    <a:masterClrMapping/>
  </p:clrMapOvr>
  <p:transition spd="slow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 6. Doplň k tiskacímu písmenu psací </a:t>
            </a:r>
            <a:br>
              <a:rPr lang="cs-CZ" b="1" dirty="0" smtClean="0"/>
            </a:br>
            <a:r>
              <a:rPr lang="cs-CZ" b="1" dirty="0" smtClean="0"/>
              <a:t>a k psacímu tiskací písmeno</a:t>
            </a:r>
            <a:endParaRPr lang="cs-CZ" dirty="0"/>
          </a:p>
        </p:txBody>
      </p:sp>
      <p:pic>
        <p:nvPicPr>
          <p:cNvPr id="3" name="Obrázek 2" descr="3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940048"/>
            <a:ext cx="7776864" cy="4081240"/>
          </a:xfrm>
          <a:prstGeom prst="rect">
            <a:avLst/>
          </a:prstGeom>
        </p:spPr>
      </p:pic>
    </p:spTree>
  </p:cSld>
  <p:clrMapOvr>
    <a:masterClrMapping/>
  </p:clrMapOvr>
  <p:transition spd="slow"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/>
              <a:t>             K O N E C</a:t>
            </a:r>
            <a:endParaRPr lang="cs-CZ" sz="8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722313" y="260649"/>
            <a:ext cx="7772400" cy="1728191"/>
          </a:xfrm>
        </p:spPr>
        <p:txBody>
          <a:bodyPr>
            <a:normAutofit fontScale="92500" lnSpcReduction="20000"/>
          </a:bodyPr>
          <a:lstStyle/>
          <a:p>
            <a:endParaRPr lang="cs-CZ" b="1" dirty="0" smtClean="0"/>
          </a:p>
          <a:p>
            <a:r>
              <a:rPr lang="cs-CZ" b="1" dirty="0" smtClean="0">
                <a:solidFill>
                  <a:schemeClr val="tx1"/>
                </a:solidFill>
              </a:rPr>
              <a:t>Zdroje, obrázky, citace: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Autorem materiálu je Mgr. Daniela Ševčíková, pokud není níže uvedeno jinak.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Říkadlo z publikace Říkadla, strana 18, sestavila a vybrala Květoslava Santlerová, vydala Jitka Spiesová, Brno.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Použity obrázky sady MS Office .</a:t>
            </a:r>
          </a:p>
          <a:p>
            <a:endParaRPr lang="cs-CZ" dirty="0"/>
          </a:p>
        </p:txBody>
      </p:sp>
      <p:pic>
        <p:nvPicPr>
          <p:cNvPr id="6" name="Obrázek 5" descr="MR9004381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132856"/>
            <a:ext cx="2520280" cy="2376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 5  PowerPoint koncept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 5  PowerPoint koncept</Template>
  <TotalTime>3</TotalTime>
  <Words>102</Words>
  <Application>Microsoft Office PowerPoint</Application>
  <PresentationFormat>Předvádění na obrazovce (4:3)</PresentationFormat>
  <Paragraphs>15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DUM 5  PowerPoint koncept</vt:lpstr>
      <vt:lpstr>Snímek 1</vt:lpstr>
      <vt:lpstr>j   J 1. Vyhledej v básni všechna  j  J j   -  dej do modrého kroužku                        J  -  dej do červeného kroužku   Ježku, ježku pod jabloní, jablíčka tak krásně voní. Nasbírej si, když je rád, u nás nebudeš mít hlad. </vt:lpstr>
      <vt:lpstr>2. Nakresli ilustraci k básničce </vt:lpstr>
      <vt:lpstr>3. Čti věty, ukazuj si písmeno   j   J  a  za větu napiš        číslo, kolik tam je písmen   j  J  Jula  jí  jelito.         ____     ____ Jája  pije  limo.      ____     ____ Jola  jásá  jé!          ____     ____ Pája  lije  vodu.      ____     ____ Kája  seje  jetel.     ____     ____ 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5. Slož z písmen ve vědrech slovo  a napiš ho na řádek pod něj </vt:lpstr>
      <vt:lpstr> 6. Doplň k tiskacímu písmenu psací  a k psacímu tiskací písmeno</vt:lpstr>
      <vt:lpstr>             K O N E 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Jirka</cp:lastModifiedBy>
  <cp:revision>1</cp:revision>
  <dcterms:created xsi:type="dcterms:W3CDTF">2013-04-02T01:17:07Z</dcterms:created>
  <dcterms:modified xsi:type="dcterms:W3CDTF">2013-04-02T01:21:05Z</dcterms:modified>
</cp:coreProperties>
</file>