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0" r:id="rId2"/>
    <p:sldId id="272" r:id="rId3"/>
    <p:sldId id="271" r:id="rId4"/>
    <p:sldId id="260" r:id="rId5"/>
    <p:sldId id="263" r:id="rId6"/>
    <p:sldId id="265" r:id="rId7"/>
    <p:sldId id="266" r:id="rId8"/>
    <p:sldId id="264" r:id="rId9"/>
    <p:sldId id="268" r:id="rId10"/>
    <p:sldId id="258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</a:t>
          </a:r>
          <a:r>
            <a:rPr lang="cs-CZ" sz="2000" dirty="0" smtClean="0"/>
            <a:t>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Must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NÁZEV:VY_22_INOVACE_30_AJ8_MUST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A8F71F-C1C4-42E6-AAEC-63370A4ACC61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C2070892-4937-49F8-8D2A-EFC187ABD4AD}" type="presOf" srcId="{D1B46980-6531-4606-95E6-44980827E919}" destId="{6140AFEC-043D-4C43-A2F9-D0F5331DF3A3}" srcOrd="0" destOrd="0" presId="urn:microsoft.com/office/officeart/2005/8/layout/target3"/>
    <dgm:cxn modelId="{3EC55978-36BB-4929-9225-E677766497EF}" type="presOf" srcId="{1AE9165A-6B70-4FFD-A49C-881BF73B4F04}" destId="{A9F01C16-B5C0-47B0-9750-F7E5E11674A0}" srcOrd="0" destOrd="0" presId="urn:microsoft.com/office/officeart/2005/8/layout/target3"/>
    <dgm:cxn modelId="{1C9DAE7D-BF33-4F0A-8E34-341211A58983}" type="presOf" srcId="{757F3AB3-0718-4624-B441-E567A8F0AB56}" destId="{333A1088-737F-45CB-B68E-254E46348037}" srcOrd="0" destOrd="0" presId="urn:microsoft.com/office/officeart/2005/8/layout/target3"/>
    <dgm:cxn modelId="{309ECB74-74AF-4398-93BB-A25EBB00B12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8CE3ECC-F76D-4B00-9E73-9938936B33BA}" type="presOf" srcId="{26CBEA56-8CFD-48C0-BD6E-2EB16B1FBF42}" destId="{92E1E9E3-D1F0-4866-9424-7ECC0DD990BC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1231CC0F-8DAE-49BF-B56F-AE8EBF1AD027}" type="presOf" srcId="{D1D4F407-5343-4D3F-B5B9-D407B03CAEB4}" destId="{D005CE8C-CC26-4C3E-AC11-E15060ECD759}" srcOrd="0" destOrd="0" presId="urn:microsoft.com/office/officeart/2005/8/layout/target3"/>
    <dgm:cxn modelId="{3FD2E812-C6A4-495B-B9B0-0176A2179E69}" type="presOf" srcId="{26CBEA56-8CFD-48C0-BD6E-2EB16B1FBF42}" destId="{5583D5C5-FAFF-4548-819C-80E289F73770}" srcOrd="0" destOrd="0" presId="urn:microsoft.com/office/officeart/2005/8/layout/target3"/>
    <dgm:cxn modelId="{AB1CBEB8-F811-4B5C-B1CD-79FE2ED497AE}" type="presOf" srcId="{1F4F8BC0-F267-4379-9FE7-6FFC8B64BAD8}" destId="{017154CD-D9A9-4968-AD11-1207A3C4C00A}" srcOrd="1" destOrd="0" presId="urn:microsoft.com/office/officeart/2005/8/layout/target3"/>
    <dgm:cxn modelId="{5D1FA02A-4F1B-4911-925D-34757F6D7033}" type="presOf" srcId="{D1D4F407-5343-4D3F-B5B9-D407B03CAEB4}" destId="{AED2198E-93D5-4001-81B4-73124B309672}" srcOrd="1" destOrd="0" presId="urn:microsoft.com/office/officeart/2005/8/layout/target3"/>
    <dgm:cxn modelId="{BC9EA647-17D0-40D9-855D-D7AFFD32BA69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C4172E9B-DB8B-47AE-AAA3-A6BD33E22D13}" type="presParOf" srcId="{333A1088-737F-45CB-B68E-254E46348037}" destId="{F5ABB229-8D3B-4694-996A-96F23CF14429}" srcOrd="0" destOrd="0" presId="urn:microsoft.com/office/officeart/2005/8/layout/target3"/>
    <dgm:cxn modelId="{22E36639-0BF0-45DE-970C-B24BFDE829AD}" type="presParOf" srcId="{333A1088-737F-45CB-B68E-254E46348037}" destId="{F41139FD-01EE-4571-8B17-4FB00FC51163}" srcOrd="1" destOrd="0" presId="urn:microsoft.com/office/officeart/2005/8/layout/target3"/>
    <dgm:cxn modelId="{CFB99A6E-16F5-473C-9D52-ACE32AF66A5D}" type="presParOf" srcId="{333A1088-737F-45CB-B68E-254E46348037}" destId="{D005CE8C-CC26-4C3E-AC11-E15060ECD759}" srcOrd="2" destOrd="0" presId="urn:microsoft.com/office/officeart/2005/8/layout/target3"/>
    <dgm:cxn modelId="{84A3AC32-0299-4E54-B23C-18EDF6C93235}" type="presParOf" srcId="{333A1088-737F-45CB-B68E-254E46348037}" destId="{2C702D82-9B77-49B7-9568-BB8EB47C3372}" srcOrd="3" destOrd="0" presId="urn:microsoft.com/office/officeart/2005/8/layout/target3"/>
    <dgm:cxn modelId="{B102EBFC-D181-44AF-81C0-600EFF652E8F}" type="presParOf" srcId="{333A1088-737F-45CB-B68E-254E46348037}" destId="{A52A0455-90FF-4808-ABD0-F02540D31D5A}" srcOrd="4" destOrd="0" presId="urn:microsoft.com/office/officeart/2005/8/layout/target3"/>
    <dgm:cxn modelId="{EA64BD8A-721E-4AD8-A67D-CC4DEF00C991}" type="presParOf" srcId="{333A1088-737F-45CB-B68E-254E46348037}" destId="{6140AFEC-043D-4C43-A2F9-D0F5331DF3A3}" srcOrd="5" destOrd="0" presId="urn:microsoft.com/office/officeart/2005/8/layout/target3"/>
    <dgm:cxn modelId="{9EADC6B0-4C38-4898-8BE5-47A48840659F}" type="presParOf" srcId="{333A1088-737F-45CB-B68E-254E46348037}" destId="{71A10DEB-455E-4133-A618-0A0EE82A21E3}" srcOrd="6" destOrd="0" presId="urn:microsoft.com/office/officeart/2005/8/layout/target3"/>
    <dgm:cxn modelId="{A2A3737B-30E8-4824-919E-ADBE64732524}" type="presParOf" srcId="{333A1088-737F-45CB-B68E-254E46348037}" destId="{DA6A876D-6D25-492F-8BDC-9AE6A6CFB1FA}" srcOrd="7" destOrd="0" presId="urn:microsoft.com/office/officeart/2005/8/layout/target3"/>
    <dgm:cxn modelId="{0C369602-A1FD-4ADF-9EAF-4635FD97A5F2}" type="presParOf" srcId="{333A1088-737F-45CB-B68E-254E46348037}" destId="{A9F01C16-B5C0-47B0-9750-F7E5E11674A0}" srcOrd="8" destOrd="0" presId="urn:microsoft.com/office/officeart/2005/8/layout/target3"/>
    <dgm:cxn modelId="{DAB29138-2573-44C9-82F8-70B1261D3279}" type="presParOf" srcId="{333A1088-737F-45CB-B68E-254E46348037}" destId="{5C0CF724-3222-4429-B09A-F154A62FD507}" srcOrd="9" destOrd="0" presId="urn:microsoft.com/office/officeart/2005/8/layout/target3"/>
    <dgm:cxn modelId="{3035EE17-6DCF-4EBF-A86B-6708FED1708A}" type="presParOf" srcId="{333A1088-737F-45CB-B68E-254E46348037}" destId="{71A5FEA7-FE77-4220-960F-2AB7AE466FE5}" srcOrd="10" destOrd="0" presId="urn:microsoft.com/office/officeart/2005/8/layout/target3"/>
    <dgm:cxn modelId="{EA21FD40-19B1-4872-A063-AB602281CD09}" type="presParOf" srcId="{333A1088-737F-45CB-B68E-254E46348037}" destId="{C8857ABF-5052-4733-A46C-0F8B764FF76F}" srcOrd="11" destOrd="0" presId="urn:microsoft.com/office/officeart/2005/8/layout/target3"/>
    <dgm:cxn modelId="{CAD2FB18-6701-4503-91DD-419D1B2D0D9A}" type="presParOf" srcId="{333A1088-737F-45CB-B68E-254E46348037}" destId="{1839E65E-6E97-41D2-A171-98C033275D27}" srcOrd="12" destOrd="0" presId="urn:microsoft.com/office/officeart/2005/8/layout/target3"/>
    <dgm:cxn modelId="{BE8A198C-8A0F-4AF3-A87F-F9822A2AC062}" type="presParOf" srcId="{333A1088-737F-45CB-B68E-254E46348037}" destId="{914F10DC-A7FA-462B-9334-03354AC7EA9F}" srcOrd="13" destOrd="0" presId="urn:microsoft.com/office/officeart/2005/8/layout/target3"/>
    <dgm:cxn modelId="{C7DA4E31-A257-41CD-A3C4-85DDEA127F4D}" type="presParOf" srcId="{333A1088-737F-45CB-B68E-254E46348037}" destId="{5583D5C5-FAFF-4548-819C-80E289F73770}" srcOrd="14" destOrd="0" presId="urn:microsoft.com/office/officeart/2005/8/layout/target3"/>
    <dgm:cxn modelId="{8E120A2C-CE09-4F89-9D6C-F51112607249}" type="presParOf" srcId="{333A1088-737F-45CB-B68E-254E46348037}" destId="{AED2198E-93D5-4001-81B4-73124B309672}" srcOrd="15" destOrd="0" presId="urn:microsoft.com/office/officeart/2005/8/layout/target3"/>
    <dgm:cxn modelId="{7356733D-E42A-42AC-8403-6141E50FD274}" type="presParOf" srcId="{333A1088-737F-45CB-B68E-254E46348037}" destId="{2BE915AB-18AA-4053-B92C-3BFC9ED204BB}" srcOrd="16" destOrd="0" presId="urn:microsoft.com/office/officeart/2005/8/layout/target3"/>
    <dgm:cxn modelId="{2811C818-5431-4E0E-8093-B83B60DDF04F}" type="presParOf" srcId="{333A1088-737F-45CB-B68E-254E46348037}" destId="{BD3627E9-8FC8-4A2F-B3EA-FAE798EF81D8}" srcOrd="17" destOrd="0" presId="urn:microsoft.com/office/officeart/2005/8/layout/target3"/>
    <dgm:cxn modelId="{A5B86D24-9D91-411E-BD2B-064736765F6A}" type="presParOf" srcId="{333A1088-737F-45CB-B68E-254E46348037}" destId="{017154CD-D9A9-4968-AD11-1207A3C4C00A}" srcOrd="18" destOrd="0" presId="urn:microsoft.com/office/officeart/2005/8/layout/target3"/>
    <dgm:cxn modelId="{CFA113C3-84AB-49FA-93E5-15CF9FAB34E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</a:t>
          </a:r>
          <a:r>
            <a:rPr lang="cs-CZ" sz="2000" kern="1200" dirty="0" smtClean="0"/>
            <a:t>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NÁZEV:VY_22_INOVACE_30_AJ8_MUST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Must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1D7922-2DFF-4C1E-B1C1-DBA942B8C367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666927-2DF5-4BDB-BF59-2CA7F598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9DB862-0937-40EE-B3CF-866CFB5AA136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21BE2-11B7-410E-B52A-4BB29DAE6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340768"/>
            <a:ext cx="8532440" cy="37979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vysvětlení používání způsobového slovesa must, mustn‘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zásobu, uvažují o tom, co se smí a nesmí, proč, a tvoří zákazy a příkazy.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1" y="4721662"/>
            <a:ext cx="38164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Project 3 Tom Hutchinson, Oxford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15617" y="5460326"/>
            <a:ext cx="31683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http://office.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862667" y="1397000"/>
          <a:ext cx="5418666" cy="4094480"/>
        </p:xfrm>
        <a:graphic>
          <a:graphicData uri="http://schemas.openxmlformats.org/drawingml/2006/table">
            <a:tbl>
              <a:tblPr/>
              <a:tblGrid>
                <a:gridCol w="2709333"/>
                <a:gridCol w="2709333"/>
              </a:tblGrid>
              <a:tr h="812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280" marR="81280" marT="40640" marB="406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280" marR="81280" marT="40640" marB="406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89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280" marR="81280" marT="40640" marB="406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280" marR="81280" marT="40640" marB="406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2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280" marR="81280" marT="40640" marB="406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280" marR="81280" marT="40640" marB="406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443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280" marR="81280" marT="40640" marB="406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280" marR="81280" marT="40640" marB="406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5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280" marR="81280" marT="40640" marB="406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280" marR="81280" marT="40640" marB="4064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-197587"/>
            <a:ext cx="9144000" cy="784830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44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Způsobová slovesa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Nemají svůj vlastní význam, ale spíše určují, jakým způsobem bude probíhat děj slovesa významového, se kterým jsou spojena.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Mezi slovesa způsobová řadíme: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can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,</a:t>
            </a:r>
            <a:r>
              <a:rPr kumimoji="0" lang="en-US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can’t,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 </a:t>
            </a: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must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,</a:t>
            </a:r>
            <a:r>
              <a:rPr kumimoji="0" lang="en-US" sz="4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 </a:t>
            </a:r>
            <a:r>
              <a:rPr kumimoji="0" lang="en-US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mustn’t, should, shouldn’t,</a:t>
            </a: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 need not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, </a:t>
            </a: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shall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, </a:t>
            </a: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will</a:t>
            </a:r>
            <a:r>
              <a:rPr kumimoji="0" lang="en-US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, </a:t>
            </a:r>
            <a:r>
              <a:rPr lang="cs-CZ" sz="4800" b="1" dirty="0" smtClean="0">
                <a:solidFill>
                  <a:srgbClr val="FF0000"/>
                </a:solidFill>
                <a:latin typeface="Arial" charset="0"/>
              </a:rPr>
              <a:t>may</a:t>
            </a:r>
            <a:r>
              <a:rPr lang="cs-CZ" sz="4800" dirty="0" smtClean="0">
                <a:solidFill>
                  <a:srgbClr val="FF0000"/>
                </a:solidFill>
                <a:latin typeface="Arial" charset="0"/>
              </a:rPr>
              <a:t>,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lang="cs-CZ" dirty="0"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7158" y="214290"/>
            <a:ext cx="821537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>
                <a:latin typeface="Arial" charset="0"/>
              </a:rPr>
              <a:t>Oproti významovým slovesům mají některé zvláštnosti:</a:t>
            </a:r>
          </a:p>
        </p:txBody>
      </p:sp>
      <p:sp>
        <p:nvSpPr>
          <p:cNvPr id="4" name="Obdélník 3"/>
          <p:cNvSpPr/>
          <p:nvPr/>
        </p:nvSpPr>
        <p:spPr>
          <a:xfrm>
            <a:off x="642910" y="1214422"/>
            <a:ext cx="7786742" cy="230832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mají pro všechny osoby stejný tvar, nepřebírají koncovku </a:t>
            </a:r>
            <a:r>
              <a:rPr lang="cs-CZ" sz="4800" b="1" dirty="0" smtClean="0">
                <a:solidFill>
                  <a:srgbClr val="FF0000"/>
                </a:solidFill>
              </a:rPr>
              <a:t>-s</a:t>
            </a:r>
            <a:r>
              <a:rPr lang="cs-CZ" sz="4800" dirty="0" smtClean="0">
                <a:solidFill>
                  <a:srgbClr val="FF0000"/>
                </a:solidFill>
              </a:rPr>
              <a:t> pro 3. osobu jednotného čísla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2910" y="3721530"/>
            <a:ext cx="7500990" cy="156966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otázku kladnou i zápornou tvoří otočením slovosledu</a:t>
            </a:r>
            <a:endParaRPr lang="cs-CZ" sz="4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2357431"/>
            <a:ext cx="8072494" cy="450057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nemají všechny tvary, mají jen přítomný čas prostý (některá mají tvar pro minulý čas a kondicionál), z tohoto důvodu se chybějící tvary nahrazují opisy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8596" y="0"/>
            <a:ext cx="8001056" cy="2308324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infinitiv</a:t>
            </a:r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 významového slovesa, který po nich následuje 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nemá</a:t>
            </a:r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 částici 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to</a:t>
            </a:r>
            <a:endParaRPr lang="cs-CZ" sz="4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4429133"/>
            <a:ext cx="828680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latin typeface="Arial" charset="0"/>
              </a:rPr>
              <a:t>Způsobové sloveso</a:t>
            </a:r>
            <a:r>
              <a:rPr lang="cs-CZ" sz="3200" dirty="0">
                <a:latin typeface="Arial" charset="0"/>
              </a:rPr>
              <a:t> </a:t>
            </a:r>
            <a:r>
              <a:rPr lang="cs-CZ" sz="3200" b="1" dirty="0">
                <a:latin typeface="Arial" charset="0"/>
              </a:rPr>
              <a:t>must</a:t>
            </a:r>
            <a:r>
              <a:rPr lang="cs-CZ" sz="3200" dirty="0">
                <a:latin typeface="Arial" charset="0"/>
              </a:rPr>
              <a:t> se používá pouze v přítomném čase. Když chceme říct, že jsme něco </a:t>
            </a:r>
            <a:r>
              <a:rPr lang="cs-CZ" sz="3200" i="1" dirty="0">
                <a:latin typeface="Arial" charset="0"/>
              </a:rPr>
              <a:t>museli</a:t>
            </a:r>
            <a:r>
              <a:rPr lang="cs-CZ" sz="3200" dirty="0">
                <a:latin typeface="Arial" charset="0"/>
              </a:rPr>
              <a:t> nebo </a:t>
            </a:r>
            <a:r>
              <a:rPr lang="cs-CZ" sz="3200" i="1" dirty="0">
                <a:latin typeface="Arial" charset="0"/>
              </a:rPr>
              <a:t>budeme muset</a:t>
            </a:r>
            <a:r>
              <a:rPr lang="cs-CZ" sz="3200" dirty="0">
                <a:latin typeface="Arial" charset="0"/>
              </a:rPr>
              <a:t>, musíme použít opis slovesa </a:t>
            </a:r>
            <a:r>
              <a:rPr lang="cs-CZ" sz="3200" b="1" dirty="0">
                <a:latin typeface="Arial" charset="0"/>
              </a:rPr>
              <a:t>must</a:t>
            </a:r>
            <a:r>
              <a:rPr lang="cs-CZ" sz="3200" dirty="0">
                <a:latin typeface="Arial" charset="0"/>
              </a:rPr>
              <a:t> - </a:t>
            </a:r>
            <a:r>
              <a:rPr lang="cs-CZ" sz="3200" b="1" dirty="0">
                <a:latin typeface="Arial" charset="0"/>
              </a:rPr>
              <a:t>have to</a:t>
            </a:r>
            <a:r>
              <a:rPr lang="cs-CZ" sz="3200" dirty="0">
                <a:latin typeface="Arial" charset="0"/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71472" y="500042"/>
            <a:ext cx="1977241" cy="92333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5400" dirty="0" smtClean="0">
                <a:latin typeface="Arial" pitchFamily="34" charset="0"/>
                <a:cs typeface="Arial" pitchFamily="34" charset="0"/>
              </a:rPr>
              <a:t>must</a:t>
            </a:r>
            <a:r>
              <a:rPr lang="en-GB" sz="4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473" y="1785926"/>
            <a:ext cx="2428892" cy="92333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cs-CZ" sz="5400" dirty="0" smtClean="0">
                <a:latin typeface="Arial" charset="0"/>
              </a:rPr>
              <a:t>mustn't</a:t>
            </a:r>
            <a:endParaRPr lang="cs-CZ" sz="5400" dirty="0"/>
          </a:p>
        </p:txBody>
      </p:sp>
      <p:sp>
        <p:nvSpPr>
          <p:cNvPr id="6" name="Obdélník 5"/>
          <p:cNvSpPr/>
          <p:nvPr/>
        </p:nvSpPr>
        <p:spPr>
          <a:xfrm>
            <a:off x="4643438" y="410647"/>
            <a:ext cx="332445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dirty="0">
                <a:solidFill>
                  <a:prstClr val="black"/>
                </a:solidFill>
                <a:latin typeface="Arial" charset="0"/>
              </a:rPr>
              <a:t>muset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29124" y="1714488"/>
            <a:ext cx="364333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latin typeface="Arial" charset="0"/>
              </a:rPr>
              <a:t> </a:t>
            </a:r>
            <a:r>
              <a:rPr lang="cs-CZ" sz="5400" b="1" dirty="0" smtClean="0">
                <a:latin typeface="Arial" charset="0"/>
              </a:rPr>
              <a:t>nesmět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571472" y="3244334"/>
            <a:ext cx="2428892" cy="923330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5400" dirty="0" smtClean="0">
                <a:latin typeface="Arial" charset="0"/>
              </a:rPr>
              <a:t>needn't</a:t>
            </a:r>
            <a:endParaRPr lang="cs-CZ" sz="5400" dirty="0"/>
          </a:p>
        </p:txBody>
      </p:sp>
      <p:sp>
        <p:nvSpPr>
          <p:cNvPr id="9" name="Obdélník 8"/>
          <p:cNvSpPr/>
          <p:nvPr/>
        </p:nvSpPr>
        <p:spPr>
          <a:xfrm>
            <a:off x="4643438" y="3244334"/>
            <a:ext cx="307183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latin typeface="Arial" charset="0"/>
              </a:rPr>
              <a:t>nemuset</a:t>
            </a:r>
            <a:endParaRPr lang="cs-CZ" sz="5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857232"/>
            <a:ext cx="8358246" cy="535531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5400" b="1" dirty="0" smtClean="0">
                <a:latin typeface="Arial" charset="0"/>
              </a:rPr>
              <a:t>Opis pro sloveso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5400" b="1" dirty="0" smtClean="0">
                <a:latin typeface="Arial" charset="0"/>
              </a:rPr>
              <a:t> must – muset :</a:t>
            </a:r>
            <a:r>
              <a:rPr lang="cs-CZ" sz="5400" dirty="0" smtClean="0">
                <a:latin typeface="Arial" charset="0"/>
              </a:rPr>
              <a:t/>
            </a:r>
            <a:br>
              <a:rPr lang="cs-CZ" sz="5400" dirty="0" smtClean="0">
                <a:latin typeface="Arial" charset="0"/>
              </a:rPr>
            </a:br>
            <a:r>
              <a:rPr lang="cs-CZ" sz="5400" dirty="0" smtClean="0">
                <a:latin typeface="Arial" charset="0"/>
              </a:rPr>
              <a:t> </a:t>
            </a:r>
            <a:br>
              <a:rPr lang="cs-CZ" sz="5400" dirty="0" smtClean="0">
                <a:latin typeface="Arial" charset="0"/>
              </a:rPr>
            </a:br>
            <a:r>
              <a:rPr lang="cs-CZ" sz="5400" b="1" dirty="0" smtClean="0">
                <a:solidFill>
                  <a:srgbClr val="FF0000"/>
                </a:solidFill>
                <a:latin typeface="Arial" charset="0"/>
              </a:rPr>
              <a:t>have to</a:t>
            </a:r>
            <a:r>
              <a:rPr lang="en-GB" sz="5400" b="1" dirty="0">
                <a:solidFill>
                  <a:srgbClr val="FF0000"/>
                </a:solidFill>
                <a:latin typeface="Arial" charset="0"/>
              </a:rPr>
              <a:t>  </a:t>
            </a:r>
            <a:r>
              <a:rPr lang="cs-CZ" sz="5400" b="1" dirty="0" smtClean="0">
                <a:latin typeface="Arial" charset="0"/>
              </a:rPr>
              <a:t>- </a:t>
            </a:r>
            <a:r>
              <a:rPr lang="cs-CZ" sz="5400" i="1" dirty="0" smtClean="0">
                <a:latin typeface="Arial" charset="0"/>
              </a:rPr>
              <a:t>muset</a:t>
            </a:r>
            <a:endParaRPr lang="en-GB" sz="5400" dirty="0" smtClean="0">
              <a:latin typeface="Arial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5400" b="1" dirty="0" smtClean="0">
                <a:solidFill>
                  <a:srgbClr val="FF0000"/>
                </a:solidFill>
                <a:latin typeface="Arial" charset="0"/>
              </a:rPr>
              <a:t>don't have to</a:t>
            </a:r>
            <a:r>
              <a:rPr lang="cs-CZ" sz="54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5400" dirty="0" smtClean="0">
                <a:latin typeface="Arial" charset="0"/>
              </a:rPr>
              <a:t>- </a:t>
            </a:r>
            <a:r>
              <a:rPr lang="cs-CZ" sz="5400" i="1" dirty="0" smtClean="0">
                <a:latin typeface="Arial" charset="0"/>
              </a:rPr>
              <a:t>nemuset</a:t>
            </a:r>
            <a:r>
              <a:rPr lang="cs-CZ" sz="5400" dirty="0" smtClean="0">
                <a:latin typeface="Arial" charset="0"/>
              </a:rPr>
              <a:t/>
            </a:r>
            <a:br>
              <a:rPr lang="cs-CZ" sz="5400" dirty="0" smtClean="0">
                <a:latin typeface="Arial" charset="0"/>
              </a:rPr>
            </a:br>
            <a:r>
              <a:rPr lang="cs-CZ" sz="5400" dirty="0" smtClean="0">
                <a:latin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1389419" cy="526297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I</a:t>
            </a:r>
          </a:p>
          <a:p>
            <a:r>
              <a:rPr lang="en-US" sz="4800" dirty="0" smtClean="0"/>
              <a:t>He</a:t>
            </a:r>
          </a:p>
          <a:p>
            <a:r>
              <a:rPr lang="en-US" sz="4800" dirty="0" smtClean="0"/>
              <a:t>She</a:t>
            </a:r>
          </a:p>
          <a:p>
            <a:r>
              <a:rPr lang="en-US" sz="4800" dirty="0" smtClean="0"/>
              <a:t>It</a:t>
            </a:r>
          </a:p>
          <a:p>
            <a:r>
              <a:rPr lang="en-US" sz="4800" dirty="0" smtClean="0"/>
              <a:t>We</a:t>
            </a:r>
          </a:p>
          <a:p>
            <a:r>
              <a:rPr lang="en-US" sz="4800" dirty="0" smtClean="0"/>
              <a:t>You</a:t>
            </a:r>
          </a:p>
          <a:p>
            <a:r>
              <a:rPr lang="en-US" sz="4800" dirty="0" smtClean="0"/>
              <a:t>They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7" y="2420888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must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1960" y="1916832"/>
            <a:ext cx="4608513" cy="15696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be home before nine o’clock.</a:t>
            </a:r>
            <a:endParaRPr lang="cs-CZ" sz="4800" dirty="0"/>
          </a:p>
        </p:txBody>
      </p:sp>
      <p:pic>
        <p:nvPicPr>
          <p:cNvPr id="2050" name="Picture 2" descr="C:\Documents and Settings\oem\Local Settings\Temporary Internet Files\Content.IE5\1W501GND\MM900286743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723386"/>
            <a:ext cx="2736304" cy="261558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1512167" cy="526297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I</a:t>
            </a:r>
          </a:p>
          <a:p>
            <a:r>
              <a:rPr lang="en-US" sz="4800" dirty="0" smtClean="0"/>
              <a:t>He</a:t>
            </a:r>
          </a:p>
          <a:p>
            <a:r>
              <a:rPr lang="en-US" sz="4800" dirty="0" smtClean="0"/>
              <a:t>She</a:t>
            </a:r>
          </a:p>
          <a:p>
            <a:r>
              <a:rPr lang="en-US" sz="4800" dirty="0" smtClean="0"/>
              <a:t>It</a:t>
            </a:r>
          </a:p>
          <a:p>
            <a:r>
              <a:rPr lang="en-US" sz="4800" dirty="0" smtClean="0"/>
              <a:t>We</a:t>
            </a:r>
          </a:p>
          <a:p>
            <a:r>
              <a:rPr lang="en-US" sz="4800" dirty="0" smtClean="0"/>
              <a:t>You</a:t>
            </a:r>
          </a:p>
          <a:p>
            <a:r>
              <a:rPr lang="en-US" sz="4800" dirty="0" smtClean="0"/>
              <a:t>They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2420888"/>
            <a:ext cx="23042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mustn’t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1960" y="2348880"/>
            <a:ext cx="4608513" cy="83099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swim in the see.</a:t>
            </a:r>
            <a:endParaRPr lang="cs-CZ" sz="4800" dirty="0"/>
          </a:p>
        </p:txBody>
      </p:sp>
      <p:pic>
        <p:nvPicPr>
          <p:cNvPr id="1026" name="Picture 2" descr="C:\Documents and Settings\oem\Local Settings\Temporary Internet Files\Content.IE5\UIE11HF3\MM90030346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573016"/>
            <a:ext cx="4227724" cy="277150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285984" y="5394960"/>
          <a:ext cx="416560" cy="1463040"/>
        </p:xfrm>
        <a:graphic>
          <a:graphicData uri="http://schemas.openxmlformats.org/drawingml/2006/table">
            <a:tbl>
              <a:tblPr/>
              <a:tblGrid>
                <a:gridCol w="208280"/>
                <a:gridCol w="208280"/>
              </a:tblGrid>
              <a:tr h="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1"/>
            <a:ext cx="91440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404664"/>
            <a:ext cx="64087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Ty </a:t>
            </a:r>
            <a:r>
              <a:rPr lang="cs-CZ" sz="4800" b="1" dirty="0" smtClean="0"/>
              <a:t>musíš</a:t>
            </a:r>
            <a:r>
              <a:rPr lang="cs-CZ" sz="4800" dirty="0" smtClean="0"/>
              <a:t> zůstat v posteli.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2843808" y="1196752"/>
            <a:ext cx="5544616" cy="830997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en-US" sz="4800" dirty="0" smtClean="0">
                <a:solidFill>
                  <a:srgbClr val="C00000"/>
                </a:solidFill>
              </a:rPr>
              <a:t>You </a:t>
            </a:r>
            <a:r>
              <a:rPr lang="en-US" sz="4800" b="1" dirty="0" smtClean="0">
                <a:solidFill>
                  <a:srgbClr val="C00000"/>
                </a:solidFill>
              </a:rPr>
              <a:t>must</a:t>
            </a:r>
            <a:r>
              <a:rPr lang="en-US" sz="4800" dirty="0" smtClean="0">
                <a:solidFill>
                  <a:srgbClr val="C00000"/>
                </a:solidFill>
              </a:rPr>
              <a:t> stay in bed.</a:t>
            </a:r>
            <a:endParaRPr lang="en-US" sz="4800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1988840"/>
            <a:ext cx="61206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4800" dirty="0" smtClean="0"/>
              <a:t>Ty </a:t>
            </a:r>
            <a:r>
              <a:rPr lang="pl-PL" sz="4800" b="1" dirty="0" smtClean="0"/>
              <a:t>nesmíš</a:t>
            </a:r>
            <a:r>
              <a:rPr lang="pl-PL" sz="4800" dirty="0" smtClean="0"/>
              <a:t> jít do kina.</a:t>
            </a:r>
            <a:endParaRPr lang="pl-PL" sz="48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2852936"/>
            <a:ext cx="6696744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4800" dirty="0" smtClean="0">
                <a:solidFill>
                  <a:srgbClr val="0070C0"/>
                </a:solidFill>
              </a:rPr>
              <a:t>You </a:t>
            </a:r>
            <a:r>
              <a:rPr lang="en-US" sz="4800" b="1" dirty="0" smtClean="0">
                <a:solidFill>
                  <a:srgbClr val="0070C0"/>
                </a:solidFill>
              </a:rPr>
              <a:t>mustn't</a:t>
            </a:r>
            <a:r>
              <a:rPr lang="en-US" sz="4800" dirty="0" smtClean="0">
                <a:solidFill>
                  <a:srgbClr val="0070C0"/>
                </a:solidFill>
              </a:rPr>
              <a:t> go to cinema.</a:t>
            </a:r>
            <a:endParaRPr lang="en-US" sz="48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3645024"/>
            <a:ext cx="57872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Já </a:t>
            </a:r>
            <a:r>
              <a:rPr lang="cs-CZ" sz="4800" b="1" dirty="0" smtClean="0"/>
              <a:t>musím </a:t>
            </a:r>
            <a:r>
              <a:rPr lang="cs-CZ" sz="4800" dirty="0" smtClean="0"/>
              <a:t>hrát fotbal.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085184"/>
            <a:ext cx="53581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Oni </a:t>
            </a:r>
            <a:r>
              <a:rPr lang="cs-CZ" sz="4800" b="1" dirty="0" smtClean="0"/>
              <a:t>nesmějí </a:t>
            </a:r>
            <a:r>
              <a:rPr lang="cs-CZ" sz="4800" dirty="0" smtClean="0"/>
              <a:t>křičet.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4365104"/>
            <a:ext cx="5130700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I must play football.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5877272"/>
            <a:ext cx="5472849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00B050"/>
                </a:solidFill>
              </a:rPr>
              <a:t>They mustn’t shout.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0"/>
            <a:ext cx="33843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Přelož a zkontroluj: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88640"/>
            <a:ext cx="720080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Uvaž, řekni a napiš, co musíš a co nesmíš dělat ve škole.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2808312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I must be quiet.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268760"/>
            <a:ext cx="4968552" cy="58477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>
              <a:tabLst>
                <a:tab pos="2335213" algn="l"/>
              </a:tabLst>
            </a:pPr>
            <a:r>
              <a:rPr lang="en-US" sz="3200" dirty="0" smtClean="0"/>
              <a:t>I mustn’t run in the corridor.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92696"/>
            <a:ext cx="888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pic>
        <p:nvPicPr>
          <p:cNvPr id="3076" name="Picture 4" descr="C:\Documents and Settings\oem\Local Settings\Temporary Internet Files\Content.IE5\EP8AZKX8\MM90028274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124744"/>
            <a:ext cx="1507232" cy="150723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555776" y="2564904"/>
            <a:ext cx="4104456" cy="39703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stand on the desk</a:t>
            </a:r>
          </a:p>
          <a:p>
            <a:r>
              <a:rPr lang="en-US" sz="2800" dirty="0" smtClean="0"/>
              <a:t>sit on your chair</a:t>
            </a:r>
          </a:p>
          <a:p>
            <a:r>
              <a:rPr lang="en-US" sz="2800" dirty="0" smtClean="0"/>
              <a:t>take your books with you</a:t>
            </a:r>
          </a:p>
          <a:p>
            <a:r>
              <a:rPr lang="en-US" sz="2800" dirty="0" smtClean="0"/>
              <a:t>leave your books at school</a:t>
            </a:r>
          </a:p>
          <a:p>
            <a:r>
              <a:rPr lang="en-US" sz="2800" dirty="0" smtClean="0"/>
              <a:t>write your notice</a:t>
            </a:r>
          </a:p>
          <a:p>
            <a:r>
              <a:rPr lang="en-US" sz="2800" dirty="0" smtClean="0"/>
              <a:t>draw on your desk</a:t>
            </a:r>
          </a:p>
          <a:p>
            <a:r>
              <a:rPr lang="en-US" sz="2800" dirty="0" smtClean="0"/>
              <a:t>listen to your teacher</a:t>
            </a:r>
          </a:p>
          <a:p>
            <a:r>
              <a:rPr lang="en-US" sz="2800" dirty="0" smtClean="0"/>
              <a:t>whistle</a:t>
            </a:r>
          </a:p>
          <a:p>
            <a:r>
              <a:rPr lang="en-US" sz="2800" dirty="0" smtClean="0"/>
              <a:t>talk to your friend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295</Words>
  <Application>Microsoft Office PowerPoint</Application>
  <PresentationFormat>Předvádění na obrazovce (4:3)</PresentationFormat>
  <Paragraphs>80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holcnerovam</dc:creator>
  <cp:lastModifiedBy>OEM</cp:lastModifiedBy>
  <cp:revision>22</cp:revision>
  <dcterms:created xsi:type="dcterms:W3CDTF">2013-02-18T13:54:09Z</dcterms:created>
  <dcterms:modified xsi:type="dcterms:W3CDTF">2013-04-03T16:40:46Z</dcterms:modified>
</cp:coreProperties>
</file>