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7" r:id="rId4"/>
    <p:sldId id="262" r:id="rId5"/>
    <p:sldId id="268" r:id="rId6"/>
    <p:sldId id="258" r:id="rId7"/>
    <p:sldId id="263" r:id="rId8"/>
    <p:sldId id="264" r:id="rId9"/>
    <p:sldId id="259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</a:t>
          </a:r>
          <a:r>
            <a:rPr lang="cs-CZ" sz="2000" smtClean="0"/>
            <a:t>OKRES </a:t>
          </a:r>
          <a:r>
            <a:rPr lang="cs-CZ" sz="2000" smtClean="0"/>
            <a:t>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LARGE NUMBERS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NÁZEV:VY_22_INOVACE_35_AJ8_LARGE NUMBERS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3BB362-71BA-45F7-8C2A-76FA51E46FB5}" type="presOf" srcId="{D1D4F407-5343-4D3F-B5B9-D407B03CAEB4}" destId="{AED2198E-93D5-4001-81B4-73124B309672}" srcOrd="1" destOrd="0" presId="urn:microsoft.com/office/officeart/2005/8/layout/target3"/>
    <dgm:cxn modelId="{EF303CD4-5E84-460D-A54C-7CC7556A9ED4}" type="presOf" srcId="{1AE9165A-6B70-4FFD-A49C-881BF73B4F04}" destId="{BD3627E9-8FC8-4A2F-B3EA-FAE798EF81D8}" srcOrd="1" destOrd="0" presId="urn:microsoft.com/office/officeart/2005/8/layout/target3"/>
    <dgm:cxn modelId="{1ACB50B4-651C-4342-80EB-33721B337D65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3AB7BE04-C363-4DCF-87AC-99E907DFA53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A067552-247B-46C7-BD81-D6CC553FFCC6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55999718-6C56-4B54-8C3E-44AED8D9ED0F}" type="presOf" srcId="{1AE9165A-6B70-4FFD-A49C-881BF73B4F04}" destId="{A9F01C16-B5C0-47B0-9750-F7E5E11674A0}" srcOrd="0" destOrd="0" presId="urn:microsoft.com/office/officeart/2005/8/layout/target3"/>
    <dgm:cxn modelId="{D5296314-7CA2-48CC-8D4C-314316F4F749}" type="presOf" srcId="{D1D4F407-5343-4D3F-B5B9-D407B03CAEB4}" destId="{D005CE8C-CC26-4C3E-AC11-E15060ECD759}" srcOrd="0" destOrd="0" presId="urn:microsoft.com/office/officeart/2005/8/layout/target3"/>
    <dgm:cxn modelId="{84647DC9-FEF3-4C5A-8ACE-024EBB9C71CA}" type="presOf" srcId="{26CBEA56-8CFD-48C0-BD6E-2EB16B1FBF42}" destId="{5583D5C5-FAFF-4548-819C-80E289F73770}" srcOrd="0" destOrd="0" presId="urn:microsoft.com/office/officeart/2005/8/layout/target3"/>
    <dgm:cxn modelId="{99A071DC-FFE9-406A-97C4-4878794E5925}" type="presOf" srcId="{26CBEA56-8CFD-48C0-BD6E-2EB16B1FBF42}" destId="{92E1E9E3-D1F0-4866-9424-7ECC0DD990BC}" srcOrd="1" destOrd="0" presId="urn:microsoft.com/office/officeart/2005/8/layout/target3"/>
    <dgm:cxn modelId="{5CC215E9-CA5A-4F36-9B9D-5B310BCC34F8}" type="presOf" srcId="{1F4F8BC0-F267-4379-9FE7-6FFC8B64BAD8}" destId="{017154CD-D9A9-4968-AD11-1207A3C4C00A}" srcOrd="1" destOrd="0" presId="urn:microsoft.com/office/officeart/2005/8/layout/target3"/>
    <dgm:cxn modelId="{78DC4C7A-2D38-45AB-98C5-F81ED877044A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97B7F08-E9E9-409D-A99A-3A965E4628F7}" type="presParOf" srcId="{333A1088-737F-45CB-B68E-254E46348037}" destId="{F5ABB229-8D3B-4694-996A-96F23CF14429}" srcOrd="0" destOrd="0" presId="urn:microsoft.com/office/officeart/2005/8/layout/target3"/>
    <dgm:cxn modelId="{D15801C5-32DD-442D-80D9-1C348261C890}" type="presParOf" srcId="{333A1088-737F-45CB-B68E-254E46348037}" destId="{F41139FD-01EE-4571-8B17-4FB00FC51163}" srcOrd="1" destOrd="0" presId="urn:microsoft.com/office/officeart/2005/8/layout/target3"/>
    <dgm:cxn modelId="{16BB7958-C934-48E8-908E-DC2225FDC8BB}" type="presParOf" srcId="{333A1088-737F-45CB-B68E-254E46348037}" destId="{D005CE8C-CC26-4C3E-AC11-E15060ECD759}" srcOrd="2" destOrd="0" presId="urn:microsoft.com/office/officeart/2005/8/layout/target3"/>
    <dgm:cxn modelId="{57AC4B89-2F44-41B9-92DC-C457D92E6D86}" type="presParOf" srcId="{333A1088-737F-45CB-B68E-254E46348037}" destId="{2C702D82-9B77-49B7-9568-BB8EB47C3372}" srcOrd="3" destOrd="0" presId="urn:microsoft.com/office/officeart/2005/8/layout/target3"/>
    <dgm:cxn modelId="{CA4989A8-029F-41A5-9A15-07F067D537CF}" type="presParOf" srcId="{333A1088-737F-45CB-B68E-254E46348037}" destId="{A52A0455-90FF-4808-ABD0-F02540D31D5A}" srcOrd="4" destOrd="0" presId="urn:microsoft.com/office/officeart/2005/8/layout/target3"/>
    <dgm:cxn modelId="{56D8236D-6F2F-42CB-86DA-CBA61C65B8D0}" type="presParOf" srcId="{333A1088-737F-45CB-B68E-254E46348037}" destId="{6140AFEC-043D-4C43-A2F9-D0F5331DF3A3}" srcOrd="5" destOrd="0" presId="urn:microsoft.com/office/officeart/2005/8/layout/target3"/>
    <dgm:cxn modelId="{9D84F0AD-664D-43FA-883B-A7E824A6D0F5}" type="presParOf" srcId="{333A1088-737F-45CB-B68E-254E46348037}" destId="{71A10DEB-455E-4133-A618-0A0EE82A21E3}" srcOrd="6" destOrd="0" presId="urn:microsoft.com/office/officeart/2005/8/layout/target3"/>
    <dgm:cxn modelId="{46D85AFA-1FD7-4606-8FAB-ACA157C681FC}" type="presParOf" srcId="{333A1088-737F-45CB-B68E-254E46348037}" destId="{DA6A876D-6D25-492F-8BDC-9AE6A6CFB1FA}" srcOrd="7" destOrd="0" presId="urn:microsoft.com/office/officeart/2005/8/layout/target3"/>
    <dgm:cxn modelId="{A7EE65F3-171C-40C0-A7C7-E92BE2FBECDD}" type="presParOf" srcId="{333A1088-737F-45CB-B68E-254E46348037}" destId="{A9F01C16-B5C0-47B0-9750-F7E5E11674A0}" srcOrd="8" destOrd="0" presId="urn:microsoft.com/office/officeart/2005/8/layout/target3"/>
    <dgm:cxn modelId="{6DDF6ABC-9887-4AC7-8196-ED05250890CE}" type="presParOf" srcId="{333A1088-737F-45CB-B68E-254E46348037}" destId="{5C0CF724-3222-4429-B09A-F154A62FD507}" srcOrd="9" destOrd="0" presId="urn:microsoft.com/office/officeart/2005/8/layout/target3"/>
    <dgm:cxn modelId="{FCC1A203-FC43-4BDB-8809-BF395F7E9E7D}" type="presParOf" srcId="{333A1088-737F-45CB-B68E-254E46348037}" destId="{71A5FEA7-FE77-4220-960F-2AB7AE466FE5}" srcOrd="10" destOrd="0" presId="urn:microsoft.com/office/officeart/2005/8/layout/target3"/>
    <dgm:cxn modelId="{8BAEFA55-FC23-4797-B468-7CA6D95B25EE}" type="presParOf" srcId="{333A1088-737F-45CB-B68E-254E46348037}" destId="{C8857ABF-5052-4733-A46C-0F8B764FF76F}" srcOrd="11" destOrd="0" presId="urn:microsoft.com/office/officeart/2005/8/layout/target3"/>
    <dgm:cxn modelId="{C0E3CD45-C6A4-4530-9635-93C52AB48694}" type="presParOf" srcId="{333A1088-737F-45CB-B68E-254E46348037}" destId="{1839E65E-6E97-41D2-A171-98C033275D27}" srcOrd="12" destOrd="0" presId="urn:microsoft.com/office/officeart/2005/8/layout/target3"/>
    <dgm:cxn modelId="{6C1A539F-C99B-4589-AE53-A49E46FC9D77}" type="presParOf" srcId="{333A1088-737F-45CB-B68E-254E46348037}" destId="{914F10DC-A7FA-462B-9334-03354AC7EA9F}" srcOrd="13" destOrd="0" presId="urn:microsoft.com/office/officeart/2005/8/layout/target3"/>
    <dgm:cxn modelId="{FF59D8EB-A28A-4867-965D-C942370DFFA7}" type="presParOf" srcId="{333A1088-737F-45CB-B68E-254E46348037}" destId="{5583D5C5-FAFF-4548-819C-80E289F73770}" srcOrd="14" destOrd="0" presId="urn:microsoft.com/office/officeart/2005/8/layout/target3"/>
    <dgm:cxn modelId="{6BAAF593-2116-46FC-A89C-29F8FC4FAE5E}" type="presParOf" srcId="{333A1088-737F-45CB-B68E-254E46348037}" destId="{AED2198E-93D5-4001-81B4-73124B309672}" srcOrd="15" destOrd="0" presId="urn:microsoft.com/office/officeart/2005/8/layout/target3"/>
    <dgm:cxn modelId="{EB3F2485-7063-4D6A-BEE9-900EE102B1B1}" type="presParOf" srcId="{333A1088-737F-45CB-B68E-254E46348037}" destId="{2BE915AB-18AA-4053-B92C-3BFC9ED204BB}" srcOrd="16" destOrd="0" presId="urn:microsoft.com/office/officeart/2005/8/layout/target3"/>
    <dgm:cxn modelId="{F7FCF1EB-D902-4C17-BB53-7E64E5A66272}" type="presParOf" srcId="{333A1088-737F-45CB-B68E-254E46348037}" destId="{BD3627E9-8FC8-4A2F-B3EA-FAE798EF81D8}" srcOrd="17" destOrd="0" presId="urn:microsoft.com/office/officeart/2005/8/layout/target3"/>
    <dgm:cxn modelId="{D3F5643A-EE5B-4D6A-BC3E-441D71BF76FE}" type="presParOf" srcId="{333A1088-737F-45CB-B68E-254E46348037}" destId="{017154CD-D9A9-4968-AD11-1207A3C4C00A}" srcOrd="18" destOrd="0" presId="urn:microsoft.com/office/officeart/2005/8/layout/target3"/>
    <dgm:cxn modelId="{489DE890-238E-42F3-971C-03A2A9BA1175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</a:t>
          </a:r>
          <a:r>
            <a:rPr lang="cs-CZ" sz="2000" kern="1200" smtClean="0"/>
            <a:t>OKRES </a:t>
          </a:r>
          <a:r>
            <a:rPr lang="cs-CZ" sz="2000" kern="1200" smtClean="0"/>
            <a:t>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NÁZEV:VY_22_INOVACE_35_AJ8_LARGE NUMBERS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LARGE NUMBERS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5AA991-11F3-4D16-A220-7BD4CD3F30C4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8CB6A-3EC1-4D4B-B8EF-1E351ADC421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0115E-C869-41EB-B6F4-CA56374D3257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2CC62-099E-4BBE-B946-3A00C5E4DDE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340768"/>
            <a:ext cx="846043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 pro práci s interaktivní tabulí.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Slouží k osvojení a procvičení zápisu a čtení velkých čísel.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rozšířen o seznámení s desetinnými čísly a zlomky.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1" y="5367993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3063240"/>
          <a:ext cx="6096000" cy="731520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448191"/>
            <a:ext cx="9144000" cy="575542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Čísla (Numbers): 99 - 1 000 000 000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 </a:t>
            </a:r>
            <a:r>
              <a:rPr kumimoji="0" lang="en-US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Hundred, thousand, million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nemají –s množného čísla, předchází-li určitá číslovka: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  </a:t>
            </a:r>
            <a:r>
              <a:rPr kumimoji="0" lang="en-US" sz="4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five hundred, three thousand…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/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</a:b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4889637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one hundred - sto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2636912"/>
            <a:ext cx="5328592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one thousand - tisíc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43422" y="1484784"/>
            <a:ext cx="5233034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three hundred - tři sta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04532" y="3501008"/>
            <a:ext cx="5517857" cy="707886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six thousand - šest tisíc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4437112"/>
            <a:ext cx="4650251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>
                <a:latin typeface="Arial" pitchFamily="34" charset="0"/>
                <a:cs typeface="Arial" pitchFamily="34" charset="0"/>
              </a:rPr>
              <a:t>one million - milion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3524277" y="5367992"/>
            <a:ext cx="4434227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lvl="0"/>
            <a:r>
              <a:rPr lang="en-US" sz="4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one billion </a:t>
            </a:r>
            <a:r>
              <a:rPr lang="en-US" sz="4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en-US" sz="4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bilion</a:t>
            </a:r>
            <a:endParaRPr lang="cs-CZ" sz="4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6632"/>
            <a:ext cx="9144000" cy="686341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000" dirty="0" smtClean="0"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4000" dirty="0" smtClean="0">
                <a:latin typeface="Arial" charset="0"/>
              </a:rPr>
              <a:t>V</a:t>
            </a:r>
            <a:r>
              <a:rPr lang="cs-CZ" sz="4000" dirty="0" smtClean="0">
                <a:latin typeface="Arial" charset="0"/>
              </a:rPr>
              <a:t>e vícemístných číslech se skupiny tří číslic oddělují čárkou nebo mezerou,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Přečti tato čísla: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000" dirty="0" smtClean="0"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       4,275,860          4 275 860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   152,260,039      152 260 039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     29,789,205        29 789 205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   123,456,789       123 456 789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4000" dirty="0" smtClean="0"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sz="4000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23528" y="745915"/>
            <a:ext cx="6552728" cy="276998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1</a:t>
            </a:r>
            <a:r>
              <a:rPr kumimoji="0" lang="en-US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000</a:t>
            </a:r>
            <a:r>
              <a:rPr kumimoji="0" lang="en-US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000 - a million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1</a:t>
            </a:r>
            <a:r>
              <a:rPr kumimoji="0" lang="en-US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000 - a thousand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100 - a hundred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03648" y="3789040"/>
            <a:ext cx="6192688" cy="255454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US" sz="4000" dirty="0" smtClean="0">
                <a:latin typeface="Arial" pitchFamily="34" charset="0"/>
                <a:cs typeface="Arial" pitchFamily="34" charset="0"/>
              </a:rPr>
              <a:t>3,000,000 - three million</a:t>
            </a:r>
            <a:br>
              <a:rPr lang="en-US" sz="4000" dirty="0" smtClean="0">
                <a:latin typeface="Arial" pitchFamily="34" charset="0"/>
                <a:cs typeface="Arial" pitchFamily="34" charset="0"/>
              </a:rPr>
            </a:br>
            <a:r>
              <a:rPr lang="en-US" sz="4000" dirty="0" smtClean="0">
                <a:latin typeface="Arial" pitchFamily="34" charset="0"/>
                <a:cs typeface="Arial" pitchFamily="34" charset="0"/>
              </a:rPr>
              <a:t>4,000 - four thousand</a:t>
            </a:r>
            <a:br>
              <a:rPr lang="en-US" sz="4000" dirty="0" smtClean="0">
                <a:latin typeface="Arial" pitchFamily="34" charset="0"/>
                <a:cs typeface="Arial" pitchFamily="34" charset="0"/>
              </a:rPr>
            </a:br>
            <a:r>
              <a:rPr lang="en-US" sz="4000" dirty="0" smtClean="0">
                <a:latin typeface="Arial" pitchFamily="34" charset="0"/>
                <a:cs typeface="Arial" pitchFamily="34" charset="0"/>
              </a:rPr>
              <a:t>500 - five hundred</a:t>
            </a:r>
            <a:br>
              <a:rPr lang="en-US" sz="4000" dirty="0" smtClean="0">
                <a:latin typeface="Arial" pitchFamily="34" charset="0"/>
                <a:cs typeface="Arial" pitchFamily="34" charset="0"/>
              </a:rPr>
            </a:br>
            <a:r>
              <a:rPr lang="en-US" sz="4000" dirty="0" smtClean="0">
                <a:latin typeface="Arial" pitchFamily="34" charset="0"/>
                <a:cs typeface="Arial" pitchFamily="34" charset="0"/>
              </a:rPr>
              <a:t> 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3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4437112"/>
            <a:ext cx="45720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charset="0"/>
              </a:rPr>
              <a:t/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/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/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 </a:t>
            </a:r>
            <a:br>
              <a:rPr lang="cs-CZ" dirty="0">
                <a:latin typeface="Arial" charset="0"/>
              </a:rPr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404665"/>
            <a:ext cx="8640960" cy="2554545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solidFill>
                  <a:prstClr val="black"/>
                </a:solidFill>
                <a:latin typeface="Arial" charset="0"/>
              </a:rPr>
              <a:t>Při čtení přidáváme po </a:t>
            </a:r>
            <a:r>
              <a:rPr lang="cs-CZ" sz="4000" dirty="0">
                <a:solidFill>
                  <a:prstClr val="black"/>
                </a:solidFill>
                <a:latin typeface="Arial" charset="0"/>
              </a:rPr>
              <a:t>číslovce sto </a:t>
            </a:r>
            <a:r>
              <a:rPr lang="cs-CZ" sz="4000" dirty="0" smtClean="0">
                <a:solidFill>
                  <a:prstClr val="black"/>
                </a:solidFill>
                <a:latin typeface="Arial" charset="0"/>
              </a:rPr>
              <a:t>výraz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and</a:t>
            </a:r>
            <a:endParaRPr lang="en-US" sz="4000" b="1" dirty="0" smtClean="0">
              <a:solidFill>
                <a:srgbClr val="FF0000"/>
              </a:solidFill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>
                <a:solidFill>
                  <a:srgbClr val="FF0000"/>
                </a:solidFill>
                <a:latin typeface="Arial" charset="0"/>
              </a:rPr>
              <a:t/>
            </a:r>
            <a:br>
              <a:rPr lang="cs-CZ" sz="4000" dirty="0">
                <a:solidFill>
                  <a:srgbClr val="FF0000"/>
                </a:solidFill>
                <a:latin typeface="Arial" charset="0"/>
              </a:rPr>
            </a:br>
            <a:r>
              <a:rPr lang="cs-CZ" sz="4000" dirty="0">
                <a:solidFill>
                  <a:prstClr val="black"/>
                </a:solidFill>
                <a:latin typeface="Arial" charset="0"/>
              </a:rPr>
              <a:t>252 - </a:t>
            </a:r>
            <a:r>
              <a:rPr lang="cs-CZ" sz="4000" b="1" dirty="0">
                <a:solidFill>
                  <a:srgbClr val="7030A0"/>
                </a:solidFill>
                <a:latin typeface="Arial" charset="0"/>
              </a:rPr>
              <a:t>two hundred </a:t>
            </a:r>
            <a:r>
              <a:rPr lang="cs-CZ" sz="4000" b="1" dirty="0">
                <a:solidFill>
                  <a:srgbClr val="FF0000"/>
                </a:solidFill>
                <a:latin typeface="Arial" charset="0"/>
              </a:rPr>
              <a:t>and</a:t>
            </a:r>
            <a:r>
              <a:rPr lang="cs-CZ" sz="4000" b="1" dirty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4000" b="1" dirty="0">
                <a:solidFill>
                  <a:srgbClr val="7030A0"/>
                </a:solidFill>
                <a:latin typeface="Arial" charset="0"/>
              </a:rPr>
              <a:t>fifty-two</a:t>
            </a:r>
            <a:endParaRPr lang="en-US" sz="4000" b="1" dirty="0">
              <a:solidFill>
                <a:srgbClr val="7030A0"/>
              </a:solidFill>
              <a:latin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3356992"/>
            <a:ext cx="8712968" cy="132343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charset="0"/>
              </a:rPr>
              <a:t>12</a:t>
            </a:r>
            <a:r>
              <a:rPr lang="en-US" sz="4000" dirty="0" smtClean="0">
                <a:latin typeface="Arial" charset="0"/>
              </a:rPr>
              <a:t>,</a:t>
            </a:r>
            <a:r>
              <a:rPr lang="cs-CZ" sz="4000" dirty="0" smtClean="0">
                <a:latin typeface="Arial" charset="0"/>
              </a:rPr>
              <a:t>258 -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twelve thousand, two hundred</a:t>
            </a:r>
            <a:r>
              <a:rPr lang="cs-CZ" sz="4000" b="1" dirty="0" smtClean="0">
                <a:solidFill>
                  <a:srgbClr val="FFFF00"/>
                </a:solidFill>
                <a:latin typeface="Arial" charset="0"/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and</a:t>
            </a:r>
            <a:r>
              <a:rPr lang="cs-CZ" sz="4000" b="1" dirty="0" smtClean="0">
                <a:latin typeface="Arial" charset="0"/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fifty-eight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5398770"/>
            <a:ext cx="8712968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charset="0"/>
              </a:rPr>
              <a:t>172 -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one hundred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and</a:t>
            </a:r>
            <a:r>
              <a:rPr lang="cs-CZ" sz="4000" b="1" dirty="0" smtClean="0">
                <a:latin typeface="Arial" charset="0"/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seventy-two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92697"/>
            <a:ext cx="8496944" cy="132343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charset="0"/>
              </a:rPr>
              <a:t>450,706 -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four hundred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and</a:t>
            </a:r>
            <a:r>
              <a:rPr lang="cs-CZ" sz="4000" b="1" dirty="0" smtClean="0">
                <a:latin typeface="Arial" charset="0"/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fifty thousand, seven hundred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and</a:t>
            </a:r>
            <a:r>
              <a:rPr lang="cs-CZ" sz="4000" b="1" dirty="0" smtClean="0">
                <a:latin typeface="Arial" charset="0"/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six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4077073"/>
            <a:ext cx="8568952" cy="255454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charset="0"/>
              </a:rPr>
              <a:t>SHRNUTÍ</a:t>
            </a:r>
          </a:p>
          <a:p>
            <a:r>
              <a:rPr lang="cs-CZ" sz="4000" dirty="0" smtClean="0">
                <a:latin typeface="Arial" charset="0"/>
              </a:rPr>
              <a:t>Mezi sty a desítkami je 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and</a:t>
            </a:r>
            <a:r>
              <a:rPr lang="cs-CZ" sz="4000" dirty="0" smtClean="0">
                <a:latin typeface="Arial" charset="0"/>
              </a:rPr>
              <a:t>, mezi tisíci a sty je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čárka</a:t>
            </a:r>
            <a:r>
              <a:rPr lang="cs-CZ" sz="4000" dirty="0" smtClean="0">
                <a:latin typeface="Arial" charset="0"/>
              </a:rPr>
              <a:t> a mezi miliony a tisíci je také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čárka</a:t>
            </a:r>
            <a:r>
              <a:rPr lang="cs-CZ" sz="4000" dirty="0" smtClean="0">
                <a:latin typeface="Arial" charset="0"/>
              </a:rPr>
              <a:t>. 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23529" y="2492896"/>
            <a:ext cx="8208912" cy="1323439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solidFill>
                  <a:prstClr val="black"/>
                </a:solidFill>
                <a:latin typeface="Arial" charset="0"/>
              </a:rPr>
              <a:t>1</a:t>
            </a:r>
            <a:r>
              <a:rPr lang="en-US" sz="4000" dirty="0" smtClean="0">
                <a:solidFill>
                  <a:prstClr val="black"/>
                </a:solidFill>
                <a:latin typeface="Arial" charset="0"/>
              </a:rPr>
              <a:t>,</a:t>
            </a:r>
            <a:r>
              <a:rPr lang="cs-CZ" sz="4000" dirty="0" smtClean="0">
                <a:solidFill>
                  <a:prstClr val="black"/>
                </a:solidFill>
                <a:latin typeface="Arial" charset="0"/>
              </a:rPr>
              <a:t>202 -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one thousand, two hudred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and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 two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3907748"/>
            <a:ext cx="9144000" cy="283154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Tam, kde my píšeme v desetinných číslech čárku, píší Angličané tečku, čtou point a za ní vyjmenují jednotlivá čísla.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37856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b="1" dirty="0">
                <a:latin typeface="Arial" charset="0"/>
              </a:rPr>
              <a:t>Decimal numbers - desetinná čísla</a:t>
            </a:r>
            <a:r>
              <a:rPr lang="cs-CZ" sz="4000" dirty="0">
                <a:latin typeface="Arial" charset="0"/>
              </a:rPr>
              <a:t/>
            </a:r>
            <a:br>
              <a:rPr lang="cs-CZ" sz="4000" dirty="0">
                <a:latin typeface="Arial" charset="0"/>
              </a:rPr>
            </a:br>
            <a:r>
              <a:rPr lang="cs-CZ" sz="4000" dirty="0">
                <a:latin typeface="Arial" charset="0"/>
              </a:rPr>
              <a:t>3.72 - three point seven two (tři celé sedm dva</a:t>
            </a:r>
            <a:r>
              <a:rPr lang="cs-CZ" sz="4000" dirty="0" smtClean="0">
                <a:latin typeface="Arial" charset="0"/>
              </a:rPr>
              <a:t>)</a:t>
            </a:r>
            <a:r>
              <a:rPr lang="cs-CZ" sz="4000" dirty="0">
                <a:latin typeface="Arial" charset="0"/>
              </a:rPr>
              <a:t/>
            </a:r>
            <a:br>
              <a:rPr lang="cs-CZ" sz="4000" dirty="0">
                <a:latin typeface="Arial" charset="0"/>
              </a:rPr>
            </a:br>
            <a:r>
              <a:rPr lang="cs-CZ" sz="4000" dirty="0">
                <a:latin typeface="Arial" charset="0"/>
              </a:rPr>
              <a:t>15.081 - fifteen point zero eight one (patnáct celých nula osm jedna)</a:t>
            </a:r>
            <a:br>
              <a:rPr lang="cs-CZ" sz="4000" dirty="0">
                <a:latin typeface="Arial" charset="0"/>
              </a:rPr>
            </a:br>
            <a:r>
              <a:rPr lang="cs-CZ" sz="4000" dirty="0">
                <a:latin typeface="Arial" charset="0"/>
              </a:rPr>
              <a:t> 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1" cy="19389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ZLOMKY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Čitatel je tvořen číslovkou základní a jmenovatel číslovkou řadovou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708920"/>
            <a:ext cx="6912768" cy="37856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1/2    </a:t>
            </a:r>
            <a:r>
              <a:rPr lang="en-US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one half</a:t>
            </a:r>
            <a:endParaRPr lang="cs-CZ" sz="4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1/3</a:t>
            </a:r>
            <a:r>
              <a:rPr lang="en-US" sz="40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4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one third</a:t>
            </a:r>
            <a:endParaRPr lang="cs-CZ" sz="40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1/4</a:t>
            </a:r>
            <a:r>
              <a:rPr lang="en-US" sz="40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en-US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one quarter </a:t>
            </a:r>
            <a:r>
              <a:rPr lang="cs-CZ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en-US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fourth</a:t>
            </a:r>
            <a:r>
              <a:rPr lang="cs-CZ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/</a:t>
            </a:r>
            <a:endParaRPr lang="en-US" sz="40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sz="4000" b="1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/7</a:t>
            </a:r>
            <a:r>
              <a:rPr lang="en-US" sz="40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en-US" sz="4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two</a:t>
            </a:r>
            <a:r>
              <a:rPr lang="cs-CZ" sz="4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4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seventh</a:t>
            </a:r>
            <a:endParaRPr lang="cs-CZ" sz="40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4/6</a:t>
            </a:r>
            <a:r>
              <a:rPr lang="en-US" sz="40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en-US" sz="4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four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4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sixth</a:t>
            </a:r>
            <a:endParaRPr lang="cs-CZ" sz="4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7/10</a:t>
            </a:r>
            <a:r>
              <a:rPr lang="en-US" sz="40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en-US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seven</a:t>
            </a:r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tenth</a:t>
            </a:r>
            <a:endParaRPr lang="cs-CZ" sz="4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80920" cy="55092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Přečti a zapiš slovem tato čísla:</a:t>
            </a:r>
          </a:p>
          <a:p>
            <a:endParaRPr lang="cs-CZ" sz="3200" dirty="0" smtClean="0"/>
          </a:p>
          <a:p>
            <a:r>
              <a:rPr lang="cs-CZ" sz="3200" dirty="0" smtClean="0"/>
              <a:t>162</a:t>
            </a:r>
          </a:p>
          <a:p>
            <a:r>
              <a:rPr lang="cs-CZ" sz="3200" dirty="0" smtClean="0"/>
              <a:t>7,635</a:t>
            </a:r>
          </a:p>
          <a:p>
            <a:r>
              <a:rPr lang="cs-CZ" sz="3200" dirty="0" smtClean="0"/>
              <a:t>9,067</a:t>
            </a:r>
          </a:p>
          <a:p>
            <a:r>
              <a:rPr lang="cs-CZ" sz="3200" dirty="0" smtClean="0"/>
              <a:t>830</a:t>
            </a:r>
          </a:p>
          <a:p>
            <a:r>
              <a:rPr lang="cs-CZ" sz="3200" dirty="0" smtClean="0"/>
              <a:t>2,001</a:t>
            </a:r>
          </a:p>
          <a:p>
            <a:r>
              <a:rPr lang="cs-CZ" sz="3200" dirty="0" smtClean="0"/>
              <a:t>42,267</a:t>
            </a:r>
          </a:p>
          <a:p>
            <a:r>
              <a:rPr lang="cs-CZ" sz="3200" dirty="0" smtClean="0"/>
              <a:t>523,089</a:t>
            </a:r>
          </a:p>
          <a:p>
            <a:r>
              <a:rPr lang="cs-CZ" sz="3200" dirty="0" smtClean="0"/>
              <a:t>1,234,567</a:t>
            </a:r>
          </a:p>
          <a:p>
            <a:r>
              <a:rPr lang="cs-CZ" sz="3200" dirty="0" smtClean="0"/>
              <a:t>9,765,432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1556792"/>
            <a:ext cx="1872208" cy="452431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2/8</a:t>
            </a:r>
          </a:p>
          <a:p>
            <a:r>
              <a:rPr lang="cs-CZ" sz="3200" dirty="0" smtClean="0"/>
              <a:t>9/5</a:t>
            </a:r>
          </a:p>
          <a:p>
            <a:r>
              <a:rPr lang="cs-CZ" sz="3200" dirty="0" smtClean="0"/>
              <a:t>10/15</a:t>
            </a:r>
          </a:p>
          <a:p>
            <a:r>
              <a:rPr lang="cs-CZ" sz="3200" dirty="0" smtClean="0"/>
              <a:t>3/6</a:t>
            </a:r>
          </a:p>
          <a:p>
            <a:r>
              <a:rPr lang="cs-CZ" sz="3200" dirty="0" smtClean="0"/>
              <a:t>1/3</a:t>
            </a:r>
          </a:p>
          <a:p>
            <a:r>
              <a:rPr lang="cs-CZ" sz="3200" dirty="0" smtClean="0"/>
              <a:t>2.763</a:t>
            </a:r>
          </a:p>
          <a:p>
            <a:r>
              <a:rPr lang="cs-CZ" sz="3200" dirty="0" smtClean="0"/>
              <a:t>19.598</a:t>
            </a:r>
          </a:p>
          <a:p>
            <a:r>
              <a:rPr lang="cs-CZ" sz="3200" dirty="0" smtClean="0"/>
              <a:t>305.06</a:t>
            </a:r>
          </a:p>
          <a:p>
            <a:r>
              <a:rPr lang="cs-CZ" sz="3200" dirty="0" smtClean="0"/>
              <a:t>42.235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274</Words>
  <Application>Microsoft Office PowerPoint</Application>
  <PresentationFormat>Předvádění na obrazovce (4:3)</PresentationFormat>
  <Paragraphs>79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21</cp:revision>
  <dcterms:created xsi:type="dcterms:W3CDTF">2013-03-03T16:00:22Z</dcterms:created>
  <dcterms:modified xsi:type="dcterms:W3CDTF">2013-04-03T16:50:58Z</dcterms:modified>
</cp:coreProperties>
</file>