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7CC1583-01A8-44A6-98F3-011B09A6CD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1A9B2FF-0E3E-49A3-968F-565738101B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CC1583-01A8-44A6-98F3-011B09A6CD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A9B2FF-0E3E-49A3-968F-565738101B2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CC1583-01A8-44A6-98F3-011B09A6CD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A9B2FF-0E3E-49A3-968F-565738101B2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CC1583-01A8-44A6-98F3-011B09A6CD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A9B2FF-0E3E-49A3-968F-565738101B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CC1583-01A8-44A6-98F3-011B09A6CD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A9B2FF-0E3E-49A3-968F-565738101B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CC1583-01A8-44A6-98F3-011B09A6CD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A9B2FF-0E3E-49A3-968F-565738101B2C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CC1583-01A8-44A6-98F3-011B09A6CD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A9B2FF-0E3E-49A3-968F-565738101B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7CC1583-01A8-44A6-98F3-011B09A6CD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A9B2FF-0E3E-49A3-968F-565738101B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7CC1583-01A8-44A6-98F3-011B09A6CD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1A9B2FF-0E3E-49A3-968F-565738101B2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CC1583-01A8-44A6-98F3-011B09A6CD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A9B2FF-0E3E-49A3-968F-565738101B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CC1583-01A8-44A6-98F3-011B09A6CD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A9B2FF-0E3E-49A3-968F-565738101B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7CC1583-01A8-44A6-98F3-011B09A6CD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1A9B2FF-0E3E-49A3-968F-565738101B2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88" y="204788"/>
            <a:ext cx="8582025" cy="644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9512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cs-CZ" sz="6000" b="1" dirty="0" smtClean="0">
                <a:latin typeface="Comic Sans MS" pitchFamily="66" charset="0"/>
              </a:rPr>
              <a:t>Slovesa a jejich tvary</a:t>
            </a:r>
            <a:endParaRPr lang="cs-CZ" sz="6000" b="1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ln>
            <a:noFill/>
          </a:ln>
          <a:effectLst/>
        </p:spPr>
        <p:txBody>
          <a:bodyPr>
            <a:normAutofit fontScale="92500"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Tvary rozkazovacího způsobu</a:t>
            </a:r>
            <a:endParaRPr lang="cs-CZ" sz="4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933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 advClick="0" advTm="3000">
        <p14:vortex dir="r"/>
        <p:sndAc>
          <p:stSnd>
            <p:snd r:embed="rId2" name="chimes.wav"/>
          </p:stSnd>
        </p:sndAc>
      </p:transition>
    </mc:Choice>
    <mc:Fallback xmlns="">
      <p:transition spd="slow" advClick="0" advTm="3000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9424" y="1369804"/>
            <a:ext cx="9236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Vstaň!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9424" y="2100219"/>
            <a:ext cx="10615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Zahraj!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452" y="2708920"/>
            <a:ext cx="16578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Musíš cvičit!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7452" y="3923589"/>
            <a:ext cx="12907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Neblázni!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7452" y="4565811"/>
            <a:ext cx="11592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Vstávej!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9424" y="5157192"/>
            <a:ext cx="10615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Zahraj!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8114" y="5805264"/>
            <a:ext cx="8867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Dělej!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32040" y="614919"/>
            <a:ext cx="944489" cy="461665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2400" u="sng" dirty="0">
                <a:latin typeface="Comic Sans MS" pitchFamily="66" charset="0"/>
              </a:rPr>
              <a:t>č</a:t>
            </a:r>
            <a:r>
              <a:rPr lang="cs-CZ" sz="2400" u="sng" dirty="0" smtClean="0">
                <a:latin typeface="Comic Sans MS" pitchFamily="66" charset="0"/>
              </a:rPr>
              <a:t>íslo:</a:t>
            </a:r>
            <a:endParaRPr lang="cs-CZ" sz="2400" u="sng" dirty="0"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62031" y="614919"/>
            <a:ext cx="1088760" cy="461665"/>
          </a:xfrm>
          <a:prstGeom prst="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>
            <a:spAutoFit/>
          </a:bodyPr>
          <a:lstStyle/>
          <a:p>
            <a:pPr lvl="0"/>
            <a:r>
              <a:rPr lang="cs-CZ" sz="2400" u="sng" dirty="0">
                <a:latin typeface="Comic Sans MS" pitchFamily="66" charset="0"/>
              </a:rPr>
              <a:t>osoba: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829424" y="3325634"/>
            <a:ext cx="7505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Cvič!</a:t>
            </a:r>
            <a:endParaRPr lang="cs-CZ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9073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1343047"/>
            <a:ext cx="1680268" cy="523220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1. osoba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00924" y="1343047"/>
            <a:ext cx="2016224" cy="523220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2. osoba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332656"/>
            <a:ext cx="4849404" cy="769441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ČÍSLO MNOŽNÉ</a:t>
            </a:r>
            <a:endParaRPr lang="cs-CZ" sz="4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948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76672"/>
            <a:ext cx="6986208" cy="769441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latin typeface="Comic Sans MS" pitchFamily="66" charset="0"/>
              </a:rPr>
              <a:t>ROZKAZOVACÍ ZPŮSOB</a:t>
            </a:r>
            <a:endParaRPr lang="cs-CZ" sz="4400" b="1" u="sng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0407" y="1325106"/>
            <a:ext cx="6939720" cy="400110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- Vyjadřuje děj, který někdo má (nebo nemá) uskutečnit.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0407" y="1861388"/>
            <a:ext cx="4783682" cy="40011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- ROZKAZ, ZÁKAZ, VÝZVA, PŘÁNÍ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0406" y="2465506"/>
            <a:ext cx="3193503" cy="40011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- Vyjadřuje osobu a číslo.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0406" y="2979822"/>
            <a:ext cx="2909771" cy="46166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- </a:t>
            </a:r>
            <a:r>
              <a:rPr lang="cs-CZ" sz="2400" b="1" dirty="0" smtClean="0">
                <a:latin typeface="Comic Sans MS" pitchFamily="66" charset="0"/>
              </a:rPr>
              <a:t>Nevyjadřuje čas!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0407" y="3501008"/>
            <a:ext cx="8422073" cy="138499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- Tvoří se pouze pro </a:t>
            </a:r>
            <a:r>
              <a:rPr lang="cs-CZ" sz="2800" b="1" dirty="0" smtClean="0">
                <a:latin typeface="Comic Sans MS" pitchFamily="66" charset="0"/>
              </a:rPr>
              <a:t>1. osobu čísla jednotného a 1. a 2. osobu čísla množného.(TY, MY, VY- </a:t>
            </a:r>
            <a:r>
              <a:rPr lang="cs-CZ" sz="2800" b="1" i="1" dirty="0" smtClean="0">
                <a:latin typeface="Comic Sans MS" pitchFamily="66" charset="0"/>
              </a:rPr>
              <a:t>HRAJ,HRAJME,HRAJTE</a:t>
            </a:r>
            <a:r>
              <a:rPr lang="cs-CZ" sz="2800" b="1" dirty="0" smtClean="0">
                <a:latin typeface="Comic Sans MS" pitchFamily="66" charset="0"/>
              </a:rPr>
              <a:t>.)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6016" y="5013176"/>
            <a:ext cx="838842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- 3. osoba čísla jednotného i množného- je možné vyjádřit rozkaz. způsob pouze </a:t>
            </a:r>
            <a:r>
              <a:rPr lang="cs-CZ" sz="2400" b="1" i="1" dirty="0" smtClean="0">
                <a:latin typeface="Comic Sans MS" pitchFamily="66" charset="0"/>
              </a:rPr>
              <a:t>opisně</a:t>
            </a:r>
            <a:r>
              <a:rPr lang="cs-CZ" sz="2000" dirty="0" smtClean="0">
                <a:latin typeface="Comic Sans MS" pitchFamily="66" charset="0"/>
              </a:rPr>
              <a:t>-přítomnými tvary oznam. způsobu s částicemi </a:t>
            </a:r>
            <a:r>
              <a:rPr lang="cs-CZ" sz="2400" b="1" i="1" dirty="0" smtClean="0">
                <a:latin typeface="Comic Sans MS" pitchFamily="66" charset="0"/>
              </a:rPr>
              <a:t>ať, nechť </a:t>
            </a:r>
            <a:r>
              <a:rPr lang="cs-CZ" sz="2000" i="1" dirty="0" smtClean="0">
                <a:latin typeface="Comic Sans MS" pitchFamily="66" charset="0"/>
              </a:rPr>
              <a:t>(ať nezapomene, nechť vstoupí, ať mi nepíšou..)</a:t>
            </a:r>
            <a:endParaRPr lang="cs-CZ" sz="2000" i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7810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TVOŘÍ SE TROJÍMI KONCOVKAMI: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7920" y="1772816"/>
            <a:ext cx="2395207" cy="40011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1. ---, -</a:t>
            </a:r>
            <a:r>
              <a:rPr lang="cs-CZ" sz="2000" b="1" dirty="0" err="1" smtClean="0">
                <a:latin typeface="Comic Sans MS" pitchFamily="66" charset="0"/>
              </a:rPr>
              <a:t>me</a:t>
            </a:r>
            <a:r>
              <a:rPr lang="cs-CZ" sz="2000" b="1" dirty="0" smtClean="0">
                <a:latin typeface="Comic Sans MS" pitchFamily="66" charset="0"/>
              </a:rPr>
              <a:t>, -</a:t>
            </a:r>
            <a:r>
              <a:rPr lang="cs-CZ" sz="2000" b="1" dirty="0" err="1" smtClean="0">
                <a:latin typeface="Comic Sans MS" pitchFamily="66" charset="0"/>
              </a:rPr>
              <a:t>te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26136" y="1772816"/>
            <a:ext cx="3816424" cy="400110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i="1" dirty="0">
                <a:latin typeface="Comic Sans MS" pitchFamily="66" charset="0"/>
              </a:rPr>
              <a:t>v</a:t>
            </a:r>
            <a:r>
              <a:rPr lang="cs-CZ" sz="2000" i="1" dirty="0" smtClean="0">
                <a:latin typeface="Comic Sans MS" pitchFamily="66" charset="0"/>
              </a:rPr>
              <a:t>staň, vstaňme, vstaňte</a:t>
            </a:r>
            <a:endParaRPr lang="cs-CZ" sz="2000" i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7919" y="2943308"/>
            <a:ext cx="4198585" cy="40011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2. –i, -</a:t>
            </a:r>
            <a:r>
              <a:rPr lang="cs-CZ" sz="2000" b="1" dirty="0" err="1" smtClean="0">
                <a:latin typeface="Comic Sans MS" pitchFamily="66" charset="0"/>
              </a:rPr>
              <a:t>ěme</a:t>
            </a:r>
            <a:r>
              <a:rPr lang="cs-CZ" sz="2000" b="1" dirty="0" smtClean="0">
                <a:latin typeface="Comic Sans MS" pitchFamily="66" charset="0"/>
              </a:rPr>
              <a:t> (-</a:t>
            </a:r>
            <a:r>
              <a:rPr lang="cs-CZ" sz="2000" b="1" dirty="0" err="1" smtClean="0">
                <a:latin typeface="Comic Sans MS" pitchFamily="66" charset="0"/>
              </a:rPr>
              <a:t>eme</a:t>
            </a:r>
            <a:r>
              <a:rPr lang="cs-CZ" sz="2000" b="1" dirty="0" smtClean="0">
                <a:latin typeface="Comic Sans MS" pitchFamily="66" charset="0"/>
              </a:rPr>
              <a:t>), -</a:t>
            </a:r>
            <a:r>
              <a:rPr lang="cs-CZ" sz="2000" b="1" dirty="0" err="1" smtClean="0">
                <a:latin typeface="Comic Sans MS" pitchFamily="66" charset="0"/>
              </a:rPr>
              <a:t>ěte</a:t>
            </a:r>
            <a:r>
              <a:rPr lang="cs-CZ" sz="2000" b="1" dirty="0" smtClean="0">
                <a:latin typeface="Comic Sans MS" pitchFamily="66" charset="0"/>
              </a:rPr>
              <a:t> (-</a:t>
            </a:r>
            <a:r>
              <a:rPr lang="cs-CZ" sz="2000" b="1" dirty="0" err="1" smtClean="0">
                <a:latin typeface="Comic Sans MS" pitchFamily="66" charset="0"/>
              </a:rPr>
              <a:t>ete</a:t>
            </a:r>
            <a:r>
              <a:rPr lang="cs-CZ" sz="2000" b="1" dirty="0" smtClean="0">
                <a:latin typeface="Comic Sans MS" pitchFamily="66" charset="0"/>
              </a:rPr>
              <a:t>)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6136" y="2943308"/>
            <a:ext cx="4142481" cy="400110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i="1" dirty="0">
                <a:latin typeface="Comic Sans MS" pitchFamily="66" charset="0"/>
              </a:rPr>
              <a:t>n</a:t>
            </a:r>
            <a:r>
              <a:rPr lang="cs-CZ" sz="2000" i="1" dirty="0" smtClean="0">
                <a:latin typeface="Comic Sans MS" pitchFamily="66" charset="0"/>
              </a:rPr>
              <a:t>eblázni, neblázněme, neblázněte</a:t>
            </a:r>
            <a:endParaRPr lang="cs-CZ" sz="2000" i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7920" y="4032253"/>
            <a:ext cx="2778325" cy="40011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3. –ej, -</a:t>
            </a:r>
            <a:r>
              <a:rPr lang="cs-CZ" sz="2000" b="1" dirty="0" err="1" smtClean="0">
                <a:latin typeface="Comic Sans MS" pitchFamily="66" charset="0"/>
              </a:rPr>
              <a:t>ejme</a:t>
            </a:r>
            <a:r>
              <a:rPr lang="cs-CZ" sz="2000" b="1" dirty="0" smtClean="0">
                <a:latin typeface="Comic Sans MS" pitchFamily="66" charset="0"/>
              </a:rPr>
              <a:t>, -</a:t>
            </a:r>
            <a:r>
              <a:rPr lang="cs-CZ" sz="2000" b="1" dirty="0" err="1" smtClean="0">
                <a:latin typeface="Comic Sans MS" pitchFamily="66" charset="0"/>
              </a:rPr>
              <a:t>ejte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6136" y="4032253"/>
            <a:ext cx="3696846" cy="400110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i="1" dirty="0">
                <a:latin typeface="Comic Sans MS" pitchFamily="66" charset="0"/>
              </a:rPr>
              <a:t>v</a:t>
            </a:r>
            <a:r>
              <a:rPr lang="cs-CZ" sz="2000" i="1" dirty="0" smtClean="0">
                <a:latin typeface="Comic Sans MS" pitchFamily="66" charset="0"/>
              </a:rPr>
              <a:t>stávej, vstávejme, vstávejte</a:t>
            </a:r>
            <a:endParaRPr lang="cs-CZ" sz="2000" i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7479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75" y="188640"/>
            <a:ext cx="912272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Pojďme </a:t>
            </a:r>
            <a:r>
              <a:rPr lang="cs-CZ" sz="3600" dirty="0" err="1" smtClean="0">
                <a:latin typeface="Comic Sans MS" pitchFamily="66" charset="0"/>
              </a:rPr>
              <a:t>brz</a:t>
            </a:r>
            <a:r>
              <a:rPr lang="cs-CZ" sz="3600" dirty="0" smtClean="0">
                <a:latin typeface="Comic Sans MS" pitchFamily="66" charset="0"/>
              </a:rPr>
              <a:t>___ domů. Přijměte od nás </a:t>
            </a:r>
            <a:r>
              <a:rPr lang="cs-CZ" sz="3600" dirty="0" err="1" smtClean="0">
                <a:latin typeface="Comic Sans MS" pitchFamily="66" charset="0"/>
              </a:rPr>
              <a:t>ce</a:t>
            </a:r>
            <a:r>
              <a:rPr lang="cs-CZ" sz="3600" dirty="0" smtClean="0">
                <a:latin typeface="Comic Sans MS" pitchFamily="66" charset="0"/>
              </a:rPr>
              <a:t>___é  dary. Zastavte se někdy u nás, abychom se také </a:t>
            </a:r>
            <a:r>
              <a:rPr lang="cs-CZ" sz="3600" dirty="0" err="1" smtClean="0">
                <a:latin typeface="Comic Sans MS" pitchFamily="66" charset="0"/>
              </a:rPr>
              <a:t>v___děl</a:t>
            </a:r>
            <a:r>
              <a:rPr lang="cs-CZ" sz="3600" dirty="0" smtClean="0">
                <a:latin typeface="Comic Sans MS" pitchFamily="66" charset="0"/>
              </a:rPr>
              <a:t>___. Napiš m___ </a:t>
            </a:r>
            <a:r>
              <a:rPr lang="cs-CZ" sz="3600" dirty="0" err="1" smtClean="0">
                <a:latin typeface="Comic Sans MS" pitchFamily="66" charset="0"/>
              </a:rPr>
              <a:t>m___l</a:t>
            </a:r>
            <a:r>
              <a:rPr lang="cs-CZ" sz="3600" dirty="0" smtClean="0">
                <a:latin typeface="Comic Sans MS" pitchFamily="66" charset="0"/>
              </a:rPr>
              <a:t>___ dopis, jak m___ máš rád. Hoďte ____</a:t>
            </a:r>
            <a:r>
              <a:rPr lang="cs-CZ" sz="3600" dirty="0" err="1" smtClean="0">
                <a:latin typeface="Comic Sans MS" pitchFamily="66" charset="0"/>
              </a:rPr>
              <a:t>ebou</a:t>
            </a:r>
            <a:r>
              <a:rPr lang="cs-CZ" sz="3600" dirty="0" smtClean="0">
                <a:latin typeface="Comic Sans MS" pitchFamily="66" charset="0"/>
              </a:rPr>
              <a:t>, ať jsme tam včas. Udělejme  si </a:t>
            </a:r>
            <a:r>
              <a:rPr lang="cs-CZ" sz="3600" dirty="0" err="1" smtClean="0">
                <a:latin typeface="Comic Sans MS" pitchFamily="66" charset="0"/>
              </a:rPr>
              <a:t>hověz</a:t>
            </a:r>
            <a:r>
              <a:rPr lang="cs-CZ" sz="3600" dirty="0" smtClean="0">
                <a:latin typeface="Comic Sans MS" pitchFamily="66" charset="0"/>
              </a:rPr>
              <a:t>___ polévku. Přijeď  i s nim___.  Nemějte o m___ starost. Dohodněme se na </a:t>
            </a:r>
            <a:r>
              <a:rPr lang="cs-CZ" sz="3600" dirty="0" err="1" smtClean="0">
                <a:latin typeface="Comic Sans MS" pitchFamily="66" charset="0"/>
              </a:rPr>
              <a:t>nov___ch</a:t>
            </a:r>
            <a:r>
              <a:rPr lang="cs-CZ" sz="3600" dirty="0" smtClean="0">
                <a:latin typeface="Comic Sans MS" pitchFamily="66" charset="0"/>
              </a:rPr>
              <a:t> podmínkách. Rychle vstávej, za </a:t>
            </a:r>
            <a:r>
              <a:rPr lang="cs-CZ" sz="3600" dirty="0" err="1" smtClean="0">
                <a:latin typeface="Comic Sans MS" pitchFamily="66" charset="0"/>
              </a:rPr>
              <a:t>chv</a:t>
            </a:r>
            <a:r>
              <a:rPr lang="cs-CZ" sz="3600" dirty="0" smtClean="0">
                <a:latin typeface="Comic Sans MS" pitchFamily="66" charset="0"/>
              </a:rPr>
              <a:t>___l___ ti jede vlak. </a:t>
            </a:r>
            <a:endParaRPr lang="cs-CZ" sz="36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1835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191</TotalTime>
  <Words>272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Slovesa a jejich tvary</vt:lpstr>
      <vt:lpstr>Prezentace aplikace PowerPoint</vt:lpstr>
      <vt:lpstr>Prezentace aplikace PowerPoint</vt:lpstr>
      <vt:lpstr>Prezentace aplikace PowerPoint</vt:lpstr>
      <vt:lpstr>TVOŘÍ SE TROJÍMI KONCOVKAMI: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 a jejich tvary</dc:title>
  <dc:creator>Lenka Mlýnková</dc:creator>
  <cp:lastModifiedBy>uživatel</cp:lastModifiedBy>
  <cp:revision>19</cp:revision>
  <dcterms:created xsi:type="dcterms:W3CDTF">2011-04-11T14:22:17Z</dcterms:created>
  <dcterms:modified xsi:type="dcterms:W3CDTF">2012-03-11T15:28:09Z</dcterms:modified>
</cp:coreProperties>
</file>