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sldIdLst>
    <p:sldId id="256" r:id="rId2"/>
    <p:sldId id="262" r:id="rId3"/>
    <p:sldId id="265" r:id="rId4"/>
    <p:sldId id="280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3" r:id="rId14"/>
    <p:sldId id="304" r:id="rId15"/>
    <p:sldId id="287" r:id="rId16"/>
  </p:sldIdLst>
  <p:sldSz cx="9144000" cy="6858000" type="screen4x3"/>
  <p:notesSz cx="6797675" cy="9928225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9" autoAdjust="0"/>
    <p:restoredTop sz="94660"/>
  </p:normalViewPr>
  <p:slideViewPr>
    <p:cSldViewPr>
      <p:cViewPr>
        <p:scale>
          <a:sx n="60" d="100"/>
          <a:sy n="60" d="100"/>
        </p:scale>
        <p:origin x="-102" y="-4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fld id="{BC6E56A4-66CB-43D2-8342-F2EEA05BBF6E}" type="datetimeFigureOut">
              <a:rPr lang="cs-CZ"/>
              <a:pPr>
                <a:defRPr/>
              </a:pPr>
              <a:t>3.4.2013</a:t>
            </a:fld>
            <a:endParaRPr lang="cs-CZ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6214C98-065A-470E-A084-EF3B53B713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80BD8-C022-4922-AA0C-841A01230D94}" type="datetimeFigureOut">
              <a:rPr lang="cs-CZ"/>
              <a:pPr>
                <a:defRPr/>
              </a:pPr>
              <a:t>3.4.2013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D7B4-D8EB-4FC1-8817-6CF564D732C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8BA98-B3B8-498B-B2B1-05C1F9C618D4}" type="datetimeFigureOut">
              <a:rPr lang="cs-CZ"/>
              <a:pPr>
                <a:defRPr/>
              </a:pPr>
              <a:t>3.4.2013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0471A-1043-423C-B946-1FC2332F1B6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56D57-E8B2-46ED-A723-923A67E14623}" type="datetimeFigureOut">
              <a:rPr lang="cs-CZ"/>
              <a:pPr>
                <a:defRPr/>
              </a:pPr>
              <a:t>3.4.2013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7F7C9-F024-4A62-B688-3BBA79274D7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CAB42-519D-4260-AA56-B2DCE08DEA7B}" type="datetimeFigureOut">
              <a:rPr lang="cs-CZ"/>
              <a:pPr>
                <a:defRPr/>
              </a:pPr>
              <a:t>3.4.2013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A59DC-5FD6-4DB8-BA45-1211DCFC691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84B30-7324-4719-9F81-96A2A64CB01F}" type="datetimeFigureOut">
              <a:rPr lang="cs-CZ"/>
              <a:pPr>
                <a:defRPr/>
              </a:pPr>
              <a:t>3.4.2013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F0846-8E0A-44F4-8457-B7E9406B2D4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3C068-E156-4A2F-971F-D4A8D533DA28}" type="datetimeFigureOut">
              <a:rPr lang="cs-CZ"/>
              <a:pPr>
                <a:defRPr/>
              </a:pPr>
              <a:t>3.4.2013</a:t>
            </a:fld>
            <a:endParaRPr lang="cs-CZ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BF3A5-3ECF-452A-B26C-3F60234FCE7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48642-EFD2-4FC3-86C9-5E79D3C3D943}" type="datetimeFigureOut">
              <a:rPr lang="cs-CZ"/>
              <a:pPr>
                <a:defRPr/>
              </a:pPr>
              <a:t>3.4.2013</a:t>
            </a:fld>
            <a:endParaRPr lang="cs-C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DCC97-238C-41D9-A25D-58D78572972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E732F-6862-42A6-9A09-0EE6E94ED43F}" type="datetimeFigureOut">
              <a:rPr lang="cs-CZ"/>
              <a:pPr>
                <a:defRPr/>
              </a:pPr>
              <a:t>3.4.2013</a:t>
            </a:fld>
            <a:endParaRPr lang="cs-CZ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F2FFE-787F-4737-AB22-B8DE40D12B5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924CE-D255-49D2-A0FA-189FF8A8BA6C}" type="datetimeFigureOut">
              <a:rPr lang="cs-CZ"/>
              <a:pPr>
                <a:defRPr/>
              </a:pPr>
              <a:t>3.4.2013</a:t>
            </a:fld>
            <a:endParaRPr lang="cs-CZ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2A965-BF4F-48E8-963E-94A732EFDF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2B7FD-201C-4032-9B42-74DA69B00152}" type="datetimeFigureOut">
              <a:rPr lang="cs-CZ"/>
              <a:pPr>
                <a:defRPr/>
              </a:pPr>
              <a:t>3.4.2013</a:t>
            </a:fld>
            <a:endParaRPr lang="cs-CZ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36323-8EC6-4EBE-9536-8A23E437CEA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fld id="{4E3FDF17-7206-4CBD-A212-814BEC96C79D}" type="datetimeFigureOut">
              <a:rPr lang="cs-CZ"/>
              <a:pPr>
                <a:defRPr/>
              </a:pPr>
              <a:t>3.4.2013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fld id="{BA350F60-8862-40E2-AFE3-8C268C8B265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61" r:id="rId8"/>
    <p:sldLayoutId id="2147484062" r:id="rId9"/>
    <p:sldLayoutId id="2147484058" r:id="rId10"/>
    <p:sldLayoutId id="21474840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Ukazatele_hospodareni_Z.docx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Ukazatele_hospodareni_M.docx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Podnadpis 2"/>
          <p:cNvSpPr>
            <a:spLocks noGrp="1"/>
          </p:cNvSpPr>
          <p:nvPr>
            <p:ph type="subTitle" idx="1"/>
          </p:nvPr>
        </p:nvSpPr>
        <p:spPr>
          <a:xfrm>
            <a:off x="4733925" y="4421188"/>
            <a:ext cx="2933700" cy="1260475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cs-CZ" sz="2400" dirty="0" smtClean="0">
                <a:solidFill>
                  <a:srgbClr val="443329"/>
                </a:solidFill>
                <a:latin typeface="Arial" charset="0"/>
                <a:cs typeface="Arial" charset="0"/>
              </a:rPr>
              <a:t>Ekonomika provozu a podnikání</a:t>
            </a:r>
          </a:p>
          <a:p>
            <a:pPr eaLnBrk="1" hangingPunct="1">
              <a:defRPr/>
            </a:pPr>
            <a:r>
              <a:rPr lang="cs-CZ" sz="2400" dirty="0" smtClean="0">
                <a:solidFill>
                  <a:srgbClr val="443329"/>
                </a:solidFill>
                <a:latin typeface="Arial" charset="0"/>
                <a:cs typeface="Arial" charset="0"/>
              </a:rPr>
              <a:t>Ekonomika podnikání</a:t>
            </a:r>
          </a:p>
          <a:p>
            <a:pPr eaLnBrk="1" hangingPunct="1">
              <a:defRPr/>
            </a:pPr>
            <a:endParaRPr lang="cs-CZ" sz="2400" dirty="0" smtClean="0">
              <a:solidFill>
                <a:srgbClr val="443329"/>
              </a:solidFill>
              <a:latin typeface="Arial" charset="0"/>
              <a:cs typeface="Arial" charset="0"/>
            </a:endParaRPr>
          </a:p>
          <a:p>
            <a:pPr eaLnBrk="1" hangingPunct="1">
              <a:defRPr/>
            </a:pPr>
            <a:endParaRPr lang="cs-CZ" sz="2400" dirty="0" smtClean="0">
              <a:solidFill>
                <a:srgbClr val="443329"/>
              </a:solidFill>
              <a:latin typeface="Arial" charset="0"/>
              <a:cs typeface="Arial" charset="0"/>
            </a:endParaRPr>
          </a:p>
        </p:txBody>
      </p:sp>
      <p:pic>
        <p:nvPicPr>
          <p:cNvPr id="5123" name="Picture 2" descr="http://7zs.wz.cz/opvk%20velke%20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620713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Zadluženost  </a:t>
            </a:r>
          </a:p>
        </p:txBody>
      </p:sp>
      <p:sp>
        <p:nvSpPr>
          <p:cNvPr id="10243" name="Zástupný symbol pro obsah 2"/>
          <p:cNvSpPr>
            <a:spLocks noGrp="1"/>
          </p:cNvSpPr>
          <p:nvPr>
            <p:ph idx="1"/>
          </p:nvPr>
        </p:nvSpPr>
        <p:spPr>
          <a:xfrm>
            <a:off x="714375" y="1714500"/>
            <a:ext cx="7715250" cy="4572000"/>
          </a:xfrm>
        </p:spPr>
        <p:txBody>
          <a:bodyPr/>
          <a:lstStyle/>
          <a:p>
            <a:pPr marL="95250" indent="0">
              <a:buNone/>
            </a:pPr>
            <a:r>
              <a:rPr lang="cs-CZ" dirty="0">
                <a:latin typeface="Arial" pitchFamily="34" charset="0"/>
                <a:cs typeface="Arial" pitchFamily="34" charset="0"/>
              </a:rPr>
              <a:t>Ukazatele zadluženosti měří rozsah, v jakém podnik užívá k financování dluh.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b="1" dirty="0" smtClean="0">
                <a:latin typeface="Arial" pitchFamily="34" charset="0"/>
                <a:cs typeface="Arial" pitchFamily="34" charset="0"/>
              </a:rPr>
              <a:t>Celková zadluženost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udává </a:t>
            </a:r>
            <a:r>
              <a:rPr lang="cs-CZ" dirty="0">
                <a:latin typeface="Arial" pitchFamily="34" charset="0"/>
                <a:cs typeface="Arial" pitchFamily="34" charset="0"/>
              </a:rPr>
              <a:t>stupeň zadluženosti majetku podniku. 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b="1" dirty="0" smtClean="0">
                <a:latin typeface="Arial" pitchFamily="34" charset="0"/>
                <a:cs typeface="Arial" pitchFamily="34" charset="0"/>
              </a:rPr>
              <a:t>Krytí úroků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vyjadřuje </a:t>
            </a:r>
            <a:r>
              <a:rPr lang="cs-CZ" dirty="0">
                <a:latin typeface="Arial" pitchFamily="34" charset="0"/>
                <a:cs typeface="Arial" pitchFamily="34" charset="0"/>
              </a:rPr>
              <a:t>schopnost podniku dosáhnout vyššího zisku v poměru ke svému úrokovému zatížení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b="1" dirty="0" smtClean="0">
                <a:latin typeface="Arial" pitchFamily="34" charset="0"/>
                <a:cs typeface="Arial" pitchFamily="34" charset="0"/>
              </a:rPr>
              <a:t>Úvěrové zatížení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ukazuje</a:t>
            </a:r>
            <a:r>
              <a:rPr lang="cs-CZ" dirty="0">
                <a:latin typeface="Arial" pitchFamily="34" charset="0"/>
                <a:cs typeface="Arial" pitchFamily="34" charset="0"/>
              </a:rPr>
              <a:t>, jak úvěry zatěžují zisk podniku. 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08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Zadluženost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Zástupný symbol pro obsah 1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696014046"/>
                  </p:ext>
                </p:extLst>
              </p:nvPr>
            </p:nvGraphicFramePr>
            <p:xfrm>
              <a:off x="683568" y="1700808"/>
              <a:ext cx="7704856" cy="46329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873507"/>
                    <a:gridCol w="3831349"/>
                  </a:tblGrid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Ukazatel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charakteristika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r>
                                <a:rPr lang="cs-CZ" sz="2000" b="0" i="1" smtClean="0">
                                  <a:latin typeface="Cambria Math"/>
                                  <a:cs typeface="Arial" pitchFamily="34" charset="0"/>
                                </a:rPr>
                                <m:t>𝑧𝑎𝑑𝑙𝑢</m:t>
                              </m:r>
                              <m:r>
                                <a:rPr lang="cs-CZ" sz="2000" b="0" i="1" smtClean="0">
                                  <a:latin typeface="Cambria Math"/>
                                  <a:cs typeface="Arial" pitchFamily="34" charset="0"/>
                                </a:rPr>
                                <m:t>ž</m:t>
                              </m:r>
                              <m:r>
                                <a:rPr lang="cs-CZ" sz="2000" b="0" i="1" smtClean="0">
                                  <a:latin typeface="Cambria Math"/>
                                  <a:cs typeface="Arial" pitchFamily="34" charset="0"/>
                                </a:rPr>
                                <m:t>𝑒𝑛𝑜𝑠𝑡</m:t>
                              </m:r>
                              <m:r>
                                <a:rPr lang="cs-CZ" sz="2000" b="0" i="1" baseline="-25000" smtClean="0">
                                  <a:latin typeface="Cambria Math"/>
                                  <a:cs typeface="Arial" pitchFamily="34" charset="0"/>
                                </a:rPr>
                                <m:t> </m:t>
                              </m:r>
                              <m:r>
                                <a:rPr lang="cs-CZ" sz="2000" b="0" i="1" smtClean="0">
                                  <a:latin typeface="Cambria Math"/>
                                  <a:cs typeface="Arial" pitchFamily="34" charset="0"/>
                                </a:rPr>
                                <m:t>= </m:t>
                              </m:r>
                              <m:f>
                                <m:fPr>
                                  <m:ctrlPr>
                                    <a:rPr lang="cs-CZ" sz="2000" b="0" i="1" smtClean="0">
                                      <a:latin typeface="Cambria Math"/>
                                      <a:cs typeface="Arial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cs-CZ" sz="2000" b="0" i="1" smtClean="0">
                                      <a:latin typeface="Cambria Math"/>
                                      <a:cs typeface="Arial" pitchFamily="34" charset="0"/>
                                    </a:rPr>
                                    <m:t>𝑐𝑖𝑧</m:t>
                                  </m:r>
                                  <m:r>
                                    <a:rPr lang="cs-CZ" sz="2000" b="0" i="1" smtClean="0">
                                      <a:latin typeface="Cambria Math"/>
                                      <a:cs typeface="Arial" pitchFamily="34" charset="0"/>
                                    </a:rPr>
                                    <m:t>í </m:t>
                                  </m:r>
                                  <m:r>
                                    <a:rPr lang="cs-CZ" sz="2000" b="0" i="1" smtClean="0">
                                      <a:latin typeface="Cambria Math"/>
                                      <a:cs typeface="Arial" pitchFamily="34" charset="0"/>
                                    </a:rPr>
                                    <m:t>𝑘𝑎𝑝𝑖𝑡</m:t>
                                  </m:r>
                                  <m:r>
                                    <a:rPr lang="cs-CZ" sz="2000" b="0" i="1" smtClean="0">
                                      <a:latin typeface="Cambria Math"/>
                                      <a:cs typeface="Arial" pitchFamily="34" charset="0"/>
                                    </a:rPr>
                                    <m:t>á</m:t>
                                  </m:r>
                                  <m:r>
                                    <a:rPr lang="cs-CZ" sz="2000" b="0" i="1" smtClean="0">
                                      <a:latin typeface="Cambria Math"/>
                                      <a:cs typeface="Arial" pitchFamily="34" charset="0"/>
                                    </a:rPr>
                                    <m:t>𝑙</m:t>
                                  </m:r>
                                </m:num>
                                <m:den>
                                  <m:r>
                                    <a:rPr lang="cs-CZ" sz="2000" b="0" i="1" smtClean="0">
                                      <a:latin typeface="Cambria Math"/>
                                      <a:cs typeface="Arial" pitchFamily="34" charset="0"/>
                                    </a:rPr>
                                    <m:t>𝑎𝑘𝑡𝑖𝑣𝑎</m:t>
                                  </m:r>
                                </m:den>
                              </m:f>
                              <m:r>
                                <a:rPr lang="cs-CZ" sz="2000" b="0" i="1" smtClean="0">
                                  <a:latin typeface="Cambria Math"/>
                                  <a:cs typeface="Arial" pitchFamily="34" charset="0"/>
                                </a:rPr>
                                <m:t> ∗100</m:t>
                              </m:r>
                            </m:oMath>
                          </a14:m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sz="20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Jeho hodnota by měla být maximálně 50%. Podnik by neměl krýt více než polovinu majetku z cizích zdrojů. Ideální je 30 až 40%.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𝑘𝑟𝑦𝑡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í ú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𝑟𝑜𝑘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ů= </m:t>
                                </m:r>
                                <m:f>
                                  <m:fPr>
                                    <m:ctrlP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𝑧𝑖𝑠𝑘</m:t>
                                    </m:r>
                                  </m:num>
                                  <m:den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𝑟𝑜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č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𝑛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í ú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𝑟𝑜𝑘𝑦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sz="20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Jeho hodnota by měla být 6 a více. Znamená, kolikrát se může snížit zisk, než se podnik stane neschopným platit své náklady na cizí kapitál.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ú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𝑣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ě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𝑟𝑜𝑣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é 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𝑧𝑎𝑡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íž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𝑒𝑛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í = </m:t>
                                </m:r>
                                <m:f>
                                  <m:fPr>
                                    <m:ctrlP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ú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𝑣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ě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𝑟𝑦</m:t>
                                    </m:r>
                                  </m:num>
                                  <m:den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𝑧𝑖𝑠𝑘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sz="20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Nízká hodnota znamená malý podíl úvěrů a poměrně vysoké zisky a naopak.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Zástupný symbol pro obsah 1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696014046"/>
                  </p:ext>
                </p:extLst>
              </p:nvPr>
            </p:nvGraphicFramePr>
            <p:xfrm>
              <a:off x="683568" y="1700808"/>
              <a:ext cx="7704856" cy="46329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873507"/>
                    <a:gridCol w="3831349"/>
                  </a:tblGrid>
                  <a:tr h="3962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Ukazatel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charakteristika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  <a:tr h="16154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26038" r="-99213" b="-1694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sz="20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Jeho hodnota by měla být maximálně 50%. Podnik by neměl krýt více než polovinu majetku z cizích zdrojů. Ideální je 30 až 40%.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  <a:tr h="16154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126038" r="-99213" b="-694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sz="20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Jeho hodnota by měla být 6 a více. Znamená, kolikrát se může snížit zisk, než se podnik stane neschopným platit své náklady na cizí kapitál.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  <a:tr h="1005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363030" r="-99213" b="-115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sz="20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Nízká hodnota znamená malý podíl úvěrů a poměrně vysoké zisky a naopak.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1071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Příklad</a:t>
            </a:r>
          </a:p>
        </p:txBody>
      </p:sp>
      <p:sp>
        <p:nvSpPr>
          <p:cNvPr id="10243" name="Zástupný symbol pro obsah 2"/>
          <p:cNvSpPr>
            <a:spLocks noGrp="1"/>
          </p:cNvSpPr>
          <p:nvPr>
            <p:ph idx="1"/>
          </p:nvPr>
        </p:nvSpPr>
        <p:spPr>
          <a:xfrm>
            <a:off x="714375" y="1714500"/>
            <a:ext cx="7715250" cy="4572000"/>
          </a:xfrm>
        </p:spPr>
        <p:txBody>
          <a:bodyPr/>
          <a:lstStyle/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Podnik vykázal v minulém období následující údaje: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Cizí kapitál (úvěry): 4.000.000 Kč, Aktiva: 10.325.980 Kč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Čistý zisk: 919.570 Kč, Úroky: 380.000 Kč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Zadluženost = (4000000 / 10325980) * 100 = 39 %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Podnik má pokryto 39 % svého majetku z cizích zdrojů.</a:t>
            </a:r>
            <a:endParaRPr lang="cs-CZ" sz="2000" i="1" dirty="0">
              <a:latin typeface="Arial" pitchFamily="34" charset="0"/>
              <a:cs typeface="Arial" pitchFamily="34" charset="0"/>
            </a:endParaRP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endParaRPr lang="cs-CZ" sz="2000" i="1" dirty="0">
              <a:latin typeface="Arial" pitchFamily="34" charset="0"/>
              <a:cs typeface="Arial" pitchFamily="34" charset="0"/>
            </a:endParaRP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Krytí úroků</a:t>
            </a:r>
            <a:r>
              <a:rPr lang="cs-CZ" sz="2000" i="1" baseline="-25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919570 / 380000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2,4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Po druhém snížení zisku se stane podnik neschopným platit své náklady na cizí kapitál.</a:t>
            </a:r>
            <a:endParaRPr lang="cs-CZ" sz="2000" i="1" dirty="0">
              <a:latin typeface="Arial" pitchFamily="34" charset="0"/>
              <a:cs typeface="Arial" pitchFamily="34" charset="0"/>
            </a:endParaRP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endParaRPr lang="cs-CZ" sz="2000" i="1" dirty="0" smtClean="0">
              <a:latin typeface="Arial" pitchFamily="34" charset="0"/>
              <a:cs typeface="Arial" pitchFamily="34" charset="0"/>
            </a:endParaRP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Úvěrové zatížení</a:t>
            </a:r>
            <a:r>
              <a:rPr lang="cs-CZ" sz="2000" i="1" baseline="-25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4000000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/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919570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4,3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Úvěr zatěžuje zisk 4x, tzn. malé zisky a vysoký podíl úvěrů.</a:t>
            </a:r>
            <a:endParaRPr lang="cs-CZ" sz="2000" i="1" dirty="0">
              <a:latin typeface="Arial" pitchFamily="34" charset="0"/>
              <a:cs typeface="Arial" pitchFamily="34" charset="0"/>
            </a:endParaRP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endParaRPr lang="cs-CZ" sz="20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03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Nadpis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7775575" cy="720725"/>
          </a:xfrm>
        </p:spPr>
        <p:txBody>
          <a:bodyPr/>
          <a:lstStyle/>
          <a:p>
            <a:r>
              <a:rPr lang="cs-CZ" sz="4400" smtClean="0">
                <a:latin typeface="Arial" charset="0"/>
                <a:cs typeface="Arial" charset="0"/>
              </a:rPr>
              <a:t>Pracovní list - zadání</a:t>
            </a:r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>
          <a:xfrm>
            <a:off x="684213" y="1484313"/>
            <a:ext cx="7775575" cy="4752975"/>
          </a:xfrm>
        </p:spPr>
        <p:txBody>
          <a:bodyPr/>
          <a:lstStyle/>
          <a:p>
            <a:pPr marL="85725" indent="-15875" eaLnBrk="1" hangingPunct="1">
              <a:buFont typeface="Wingdings" pitchFamily="2" charset="2"/>
              <a:buNone/>
              <a:defRPr/>
            </a:pP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85725" indent="-15875" eaLnBrk="1" hangingPunct="1">
              <a:buFont typeface="Wingdings" pitchFamily="2" charset="2"/>
              <a:buNone/>
              <a:defRPr/>
            </a:pPr>
            <a:r>
              <a:rPr lang="cs-CZ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V níže uvedeném odkaze naleznete pracovní list. Pozorně čtěte zadání a přímo do pracovního listu proveďte jednotlivé výpočty.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dirty="0" smtClean="0">
                <a:solidFill>
                  <a:schemeClr val="tx1"/>
                </a:solidFill>
                <a:latin typeface="Arial" charset="0"/>
                <a:cs typeface="Arial" charset="0"/>
                <a:hlinkClick r:id="rId2" action="ppaction://hlinkfile"/>
              </a:rPr>
              <a:t>Ukazatele_hospodareni_Z.docx</a:t>
            </a: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29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7775575" cy="720725"/>
          </a:xfrm>
        </p:spPr>
        <p:txBody>
          <a:bodyPr/>
          <a:lstStyle/>
          <a:p>
            <a:r>
              <a:rPr lang="cs-CZ" sz="4400" smtClean="0">
                <a:latin typeface="Arial" charset="0"/>
                <a:cs typeface="Arial" charset="0"/>
              </a:rPr>
              <a:t>Pracovní list - metodika</a:t>
            </a:r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>
          <a:xfrm>
            <a:off x="684213" y="1484313"/>
            <a:ext cx="7775575" cy="47529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85725" indent="-15875" eaLnBrk="1" hangingPunct="1">
              <a:buFont typeface="Wingdings" pitchFamily="2" charset="2"/>
              <a:buNone/>
              <a:defRPr/>
            </a:pPr>
            <a:r>
              <a:rPr lang="cs-CZ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V níže uvedeném odkaze naleznete metodiku k pracovnímu listu. 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cs-CZ" smtClean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cs-CZ" smtClean="0">
                <a:solidFill>
                  <a:schemeClr val="tx1"/>
                </a:solidFill>
                <a:latin typeface="Arial" charset="0"/>
                <a:cs typeface="Arial" charset="0"/>
                <a:hlinkClick r:id="rId2" action="ppaction://hlinkfile"/>
              </a:rPr>
              <a:t>Ukazatele_hospodareni_M.docx</a:t>
            </a: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382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Nadpis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7775575" cy="720725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Použitá literatura</a:t>
            </a:r>
          </a:p>
        </p:txBody>
      </p:sp>
      <p:sp>
        <p:nvSpPr>
          <p:cNvPr id="13315" name="Zástupný symbol pro obsah 2"/>
          <p:cNvSpPr>
            <a:spLocks noGrp="1"/>
          </p:cNvSpPr>
          <p:nvPr>
            <p:ph idx="1"/>
          </p:nvPr>
        </p:nvSpPr>
        <p:spPr>
          <a:xfrm>
            <a:off x="684213" y="1484313"/>
            <a:ext cx="7775575" cy="47529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latin typeface="Arial" charset="0"/>
              <a:cs typeface="Arial" charset="0"/>
            </a:endParaRPr>
          </a:p>
          <a:p>
            <a:pPr indent="-342900" eaLnBrk="1" hangingPunct="1">
              <a:buFont typeface="Wingdings" pitchFamily="2" charset="2"/>
              <a:buNone/>
              <a:defRPr/>
            </a:pPr>
            <a:r>
              <a:rPr lang="cs-CZ" dirty="0" err="1" smtClean="0">
                <a:latin typeface="Arial" charset="0"/>
                <a:cs typeface="Arial" charset="0"/>
              </a:rPr>
              <a:t>Veber</a:t>
            </a:r>
            <a:r>
              <a:rPr lang="cs-CZ" dirty="0" smtClean="0">
                <a:latin typeface="Arial" charset="0"/>
                <a:cs typeface="Arial" charset="0"/>
              </a:rPr>
              <a:t>, J. – Srpová, J. a kolektiv: Podnikání malé a střední firmy. Praha: </a:t>
            </a:r>
            <a:r>
              <a:rPr lang="cs-CZ" dirty="0" err="1" smtClean="0">
                <a:latin typeface="Arial" charset="0"/>
                <a:cs typeface="Arial" charset="0"/>
              </a:rPr>
              <a:t>Grada</a:t>
            </a:r>
            <a:r>
              <a:rPr lang="cs-CZ" dirty="0" smtClean="0">
                <a:latin typeface="Arial" charset="0"/>
                <a:cs typeface="Arial" charset="0"/>
              </a:rPr>
              <a:t> </a:t>
            </a:r>
            <a:r>
              <a:rPr lang="cs-CZ" dirty="0" err="1" smtClean="0">
                <a:latin typeface="Arial" charset="0"/>
                <a:cs typeface="Arial" charset="0"/>
              </a:rPr>
              <a:t>Publishing</a:t>
            </a:r>
            <a:r>
              <a:rPr lang="cs-CZ" dirty="0" smtClean="0">
                <a:latin typeface="Arial" charset="0"/>
                <a:cs typeface="Arial" charset="0"/>
              </a:rPr>
              <a:t>, a.s. 2005.</a:t>
            </a:r>
          </a:p>
          <a:p>
            <a:pPr indent="-342900" eaLnBrk="1" hangingPunct="1">
              <a:buFont typeface="Wingdings" pitchFamily="2" charset="2"/>
              <a:buNone/>
              <a:defRPr/>
            </a:pPr>
            <a:r>
              <a:rPr lang="cs-CZ" dirty="0" smtClean="0">
                <a:latin typeface="Arial" charset="0"/>
                <a:cs typeface="Arial" charset="0"/>
              </a:rPr>
              <a:t>Synek, M. a kol.: Podniková ekonomika. Praha: C. H. Beck, 1999.</a:t>
            </a:r>
          </a:p>
          <a:p>
            <a:pPr indent="-342900" eaLnBrk="1" hangingPunct="1">
              <a:buFont typeface="Wingdings" pitchFamily="2" charset="2"/>
              <a:buNone/>
              <a:defRPr/>
            </a:pPr>
            <a:r>
              <a:rPr lang="cs-CZ" dirty="0">
                <a:latin typeface="Arial" charset="0"/>
                <a:cs typeface="Arial" charset="0"/>
              </a:rPr>
              <a:t>Bellová, J. – </a:t>
            </a:r>
            <a:r>
              <a:rPr lang="cs-CZ" dirty="0" err="1">
                <a:latin typeface="Arial" charset="0"/>
                <a:cs typeface="Arial" charset="0"/>
              </a:rPr>
              <a:t>Bohanesová</a:t>
            </a:r>
            <a:r>
              <a:rPr lang="cs-CZ" dirty="0">
                <a:latin typeface="Arial" charset="0"/>
                <a:cs typeface="Arial" charset="0"/>
              </a:rPr>
              <a:t>, E. – Zlámal, J.: Ekonomie nejen k maturitě, Ekonomické výpočty a projekty. Kralice na Hané: </a:t>
            </a:r>
            <a:r>
              <a:rPr lang="cs-CZ" dirty="0" err="1">
                <a:latin typeface="Arial" charset="0"/>
                <a:cs typeface="Arial" charset="0"/>
              </a:rPr>
              <a:t>Computer</a:t>
            </a:r>
            <a:r>
              <a:rPr lang="cs-CZ" dirty="0">
                <a:latin typeface="Arial" charset="0"/>
                <a:cs typeface="Arial" charset="0"/>
              </a:rPr>
              <a:t> Media s.r.o. 2008.</a:t>
            </a:r>
          </a:p>
          <a:p>
            <a:pPr indent="-342900" eaLnBrk="1" hangingPunct="1">
              <a:buFont typeface="Wingdings" pitchFamily="2" charset="2"/>
              <a:buNone/>
              <a:defRPr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dirty="0" smtClean="0">
                <a:latin typeface="Arial" charset="0"/>
                <a:cs typeface="Arial" charset="0"/>
              </a:rPr>
              <a:t>	</a:t>
            </a:r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31800" y="333375"/>
            <a:ext cx="8280400" cy="11430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sz="4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Výukový materiál</a:t>
            </a:r>
            <a:endParaRPr lang="cs-CZ" sz="48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31800" y="1628775"/>
            <a:ext cx="8280400" cy="4873625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Číslo projektu: 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CZ.1.07/1.5.00/34.0608</a:t>
            </a:r>
          </a:p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Šablona: 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III/2 Inovace a zkvalitnění výuky prostřednictvím ICT</a:t>
            </a:r>
          </a:p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Číslo materiálu</a:t>
            </a:r>
            <a:r>
              <a:rPr lang="cs-CZ" sz="22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22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04_02_32_INOVACE_15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</a:t>
            </a:r>
          </a:p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8" name="Picture 2" descr="http://7zs.wz.cz/opvk%20velke%20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5299075"/>
            <a:ext cx="3168650" cy="785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ovéPole 2"/>
          <p:cNvSpPr txBox="1">
            <a:spLocks noChangeArrowheads="1"/>
          </p:cNvSpPr>
          <p:nvPr/>
        </p:nvSpPr>
        <p:spPr bwMode="auto">
          <a:xfrm>
            <a:off x="500063" y="369888"/>
            <a:ext cx="8394700" cy="129222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cs-CZ" sz="1600" dirty="0"/>
          </a:p>
          <a:p>
            <a:r>
              <a:rPr lang="cs-CZ" sz="3800" dirty="0" smtClean="0"/>
              <a:t>Ukazatele hospodaření</a:t>
            </a:r>
            <a:endParaRPr lang="cs-CZ" sz="3800" dirty="0"/>
          </a:p>
          <a:p>
            <a:pPr algn="ctr"/>
            <a:endParaRPr lang="cs-CZ" sz="2400" dirty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288" y="1327150"/>
            <a:ext cx="8280400" cy="19812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Autofit/>
          </a:bodyPr>
          <a:lstStyle/>
          <a:p>
            <a:pPr marL="0" indent="0" eaLnBrk="1" fontAlgn="auto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Předmět: Ekonomika provozu a podnikání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 marL="0" indent="0" eaLnBrk="1" fontAlgn="auto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Ročník: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4.</a:t>
            </a:r>
          </a:p>
          <a:p>
            <a:pPr marL="0" indent="0" eaLnBrk="1" fontAlgn="auto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Jméno autora: Ing. Lenka </a:t>
            </a:r>
            <a:r>
              <a:rPr lang="cs-CZ" sz="2200" b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Kandlerová</a:t>
            </a:r>
            <a:endParaRPr lang="cs-CZ" sz="2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Škola: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SPŠ Hranice</a:t>
            </a: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cs-CZ" sz="2200" b="1" dirty="0" smtClean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cs-CZ" sz="2200" b="1" dirty="0" smtClean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en-GB" sz="2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cs-CZ" sz="2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95288" y="6143625"/>
            <a:ext cx="8280400" cy="5762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cs-CZ" sz="1400" i="1" dirty="0">
                <a:solidFill>
                  <a:schemeClr val="tx1"/>
                </a:solidFill>
                <a:latin typeface="Arial" charset="0"/>
                <a:cs typeface="Arial" charset="0"/>
              </a:rPr>
              <a:t>Autorem materiálu a všech jeho částí, není-li uvedeno jinak, je Ing. Lenka </a:t>
            </a:r>
            <a:r>
              <a:rPr lang="cs-CZ" sz="1400" i="1" dirty="0" err="1">
                <a:solidFill>
                  <a:schemeClr val="tx1"/>
                </a:solidFill>
                <a:latin typeface="Arial" charset="0"/>
                <a:cs typeface="Arial" charset="0"/>
              </a:rPr>
              <a:t>Kandlerová</a:t>
            </a:r>
            <a:endParaRPr lang="cs-CZ" sz="1400" i="1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cs-CZ" sz="1400" i="1" dirty="0">
                <a:solidFill>
                  <a:schemeClr val="tx1"/>
                </a:solidFill>
                <a:latin typeface="Arial" charset="0"/>
                <a:cs typeface="Arial" charset="0"/>
              </a:rPr>
              <a:t>Financováno z ESF a státního rozpočtu ČR. </a:t>
            </a:r>
            <a:endParaRPr lang="cs-CZ" sz="2800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7173" name="TextovéPole 4"/>
          <p:cNvSpPr txBox="1">
            <a:spLocks noChangeArrowheads="1"/>
          </p:cNvSpPr>
          <p:nvPr/>
        </p:nvSpPr>
        <p:spPr bwMode="auto">
          <a:xfrm>
            <a:off x="428625" y="3308350"/>
            <a:ext cx="831691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000" b="1" dirty="0" smtClean="0">
                <a:solidFill>
                  <a:srgbClr val="000000"/>
                </a:solidFill>
                <a:cs typeface="Arial" charset="0"/>
              </a:rPr>
              <a:t>Anotace:</a:t>
            </a:r>
            <a:endParaRPr lang="cs-CZ" sz="2000" b="1" dirty="0">
              <a:solidFill>
                <a:srgbClr val="000000"/>
              </a:solidFill>
              <a:cs typeface="Arial" charset="0"/>
            </a:endParaRPr>
          </a:p>
          <a:p>
            <a:pPr eaLnBrk="1" hangingPunct="1"/>
            <a:r>
              <a:rPr lang="cs-CZ" sz="2000" dirty="0" smtClean="0">
                <a:solidFill>
                  <a:srgbClr val="000000"/>
                </a:solidFill>
                <a:cs typeface="Arial" charset="0"/>
              </a:rPr>
              <a:t>Prezentace seznamuje studenty s nejběžněji používanými ukazateli hospodaření podniku. Prezentace obsahuje vždy vysvětlení základního ukazatele (pojmu), jeho typické výpočty s komentářem a konkrétní příklad</a:t>
            </a:r>
            <a:r>
              <a:rPr lang="cs-CZ" sz="2000" dirty="0" smtClean="0">
                <a:solidFill>
                  <a:srgbClr val="000000"/>
                </a:solidFill>
                <a:cs typeface="Arial" charset="0"/>
              </a:rPr>
              <a:t>. Součástí je také pracovní list a metodika.</a:t>
            </a:r>
            <a:endParaRPr lang="cs-CZ" sz="2000" dirty="0">
              <a:solidFill>
                <a:srgbClr val="000000"/>
              </a:solidFill>
              <a:cs typeface="Arial" charset="0"/>
            </a:endParaRPr>
          </a:p>
          <a:p>
            <a:pPr algn="just"/>
            <a:endParaRPr lang="cs-CZ" sz="2000" dirty="0">
              <a:solidFill>
                <a:srgbClr val="000000"/>
              </a:solidFill>
              <a:cs typeface="Arial" charset="0"/>
            </a:endParaRPr>
          </a:p>
          <a:p>
            <a:r>
              <a:rPr lang="cs-CZ" sz="2000" b="1" dirty="0">
                <a:solidFill>
                  <a:srgbClr val="000000"/>
                </a:solidFill>
                <a:cs typeface="Arial" charset="0"/>
              </a:rPr>
              <a:t>Klíčová slova:</a:t>
            </a:r>
          </a:p>
          <a:p>
            <a:r>
              <a:rPr lang="cs-CZ" sz="2000" dirty="0" smtClean="0">
                <a:solidFill>
                  <a:srgbClr val="000000"/>
                </a:solidFill>
                <a:cs typeface="Arial" charset="0"/>
              </a:rPr>
              <a:t>Rentabilita, likvidita, </a:t>
            </a:r>
            <a:r>
              <a:rPr lang="cs-CZ" sz="2000" dirty="0" smtClean="0">
                <a:solidFill>
                  <a:srgbClr val="000000"/>
                </a:solidFill>
                <a:cs typeface="Arial" charset="0"/>
              </a:rPr>
              <a:t>zadluženost.</a:t>
            </a:r>
            <a:endParaRPr lang="cs-CZ" sz="2000" dirty="0">
              <a:cs typeface="Arial" charset="0"/>
            </a:endParaRPr>
          </a:p>
        </p:txBody>
      </p:sp>
      <p:pic>
        <p:nvPicPr>
          <p:cNvPr id="7174" name="Obrázek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50163" y="333375"/>
            <a:ext cx="10779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Rentabilita</a:t>
            </a:r>
          </a:p>
        </p:txBody>
      </p:sp>
      <p:sp>
        <p:nvSpPr>
          <p:cNvPr id="10243" name="Zástupný symbol pro obsah 2"/>
          <p:cNvSpPr>
            <a:spLocks noGrp="1"/>
          </p:cNvSpPr>
          <p:nvPr>
            <p:ph idx="1"/>
          </p:nvPr>
        </p:nvSpPr>
        <p:spPr>
          <a:xfrm>
            <a:off x="714375" y="1714500"/>
            <a:ext cx="7715250" cy="4572000"/>
          </a:xfrm>
        </p:spPr>
        <p:txBody>
          <a:bodyPr/>
          <a:lstStyle/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Rentabilitu můžeme stanovit pomocí různých veličin poměřovaných vůči sobě navzájem, tzn. že máme různé druhy rentability.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K nejčastěji sledovaným druhům patří tzv. nákladová (poměr zisku vůči nákladům) a výnosová (poměr zisku vůči výnosům) rentabilita. 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Čím budou vypočítané </a:t>
            </a:r>
            <a:r>
              <a:rPr lang="cs-CZ" dirty="0">
                <a:latin typeface="Arial" pitchFamily="34" charset="0"/>
                <a:cs typeface="Arial" pitchFamily="34" charset="0"/>
              </a:rPr>
              <a:t>hodnoty vyšší, tím lépe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bude podnik zhodnocovat </a:t>
            </a:r>
            <a:r>
              <a:rPr lang="cs-CZ" dirty="0">
                <a:latin typeface="Arial" pitchFamily="34" charset="0"/>
                <a:cs typeface="Arial" pitchFamily="34" charset="0"/>
              </a:rPr>
              <a:t>své zdroje. 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endParaRPr lang="cs-CZ" dirty="0">
              <a:latin typeface="Arial" pitchFamily="34" charset="0"/>
              <a:cs typeface="Arial" pitchFamily="34" charset="0"/>
            </a:endParaRPr>
          </a:p>
          <a:p>
            <a:pPr marL="898525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Propočty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se týkají zisku před zdaněním.</a:t>
            </a:r>
          </a:p>
          <a:p>
            <a:pPr marL="444500" indent="-444500">
              <a:spcBef>
                <a:spcPts val="0"/>
              </a:spcBef>
              <a:buClr>
                <a:schemeClr val="tx2"/>
              </a:buClr>
              <a:buSzPct val="100000"/>
              <a:buFont typeface="Wingdings 2" pitchFamily="18" charset="2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 descr="C:\Users\kandleroval\AppData\Local\Microsoft\Windows\Temporary Internet Files\Content.IE5\TEOCG5KN\MC900239013[1].wmf"/>
          <p:cNvPicPr>
            <a:picLocks noChangeArrowheads="1"/>
          </p:cNvPicPr>
          <p:nvPr/>
        </p:nvPicPr>
        <p:blipFill>
          <a:blip r:embed="rId2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013176"/>
            <a:ext cx="540000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Rentabilita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Zástupný symbol pro obsah 1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868462348"/>
                  </p:ext>
                </p:extLst>
              </p:nvPr>
            </p:nvGraphicFramePr>
            <p:xfrm>
              <a:off x="683568" y="1700808"/>
              <a:ext cx="7704856" cy="4328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873507"/>
                    <a:gridCol w="3831349"/>
                  </a:tblGrid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ukazatel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charakteristika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𝑟𝑒𝑛𝑡𝑎𝑏𝑖𝑙𝑖𝑡𝑎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 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𝑛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á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𝑘𝑙𝑎𝑑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ů= </m:t>
                                </m:r>
                                <m:f>
                                  <m:fPr>
                                    <m:ctrlP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𝑧𝑖𝑠𝑘</m:t>
                                    </m:r>
                                  </m:num>
                                  <m:den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𝑛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á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𝑘𝑙𝑎𝑑𝑦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Vyjadřuje míru zisku z nákladů,</a:t>
                          </a:r>
                          <a:r>
                            <a:rPr lang="cs-CZ" sz="20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tzn. </a:t>
                          </a:r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kolik korun zisku jsme získali z jedné </a:t>
                          </a:r>
                          <a:r>
                            <a:rPr lang="cs-CZ" sz="20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koruny vložené do nákladů.</a:t>
                          </a:r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𝑟𝑒𝑛𝑡𝑎𝑏𝑖𝑙𝑖𝑡𝑎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 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𝑣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ý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𝑛𝑜𝑠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ů= </m:t>
                                </m:r>
                                <m:f>
                                  <m:fPr>
                                    <m:ctrlP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𝑧𝑖𝑠𝑘</m:t>
                                    </m:r>
                                  </m:num>
                                  <m:den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𝑣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ý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𝑛𝑜𝑠𝑦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Vyjadřuje míru zisku z výnosů,</a:t>
                          </a:r>
                          <a:r>
                            <a:rPr lang="cs-CZ" sz="20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tzn. </a:t>
                          </a:r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kolik korun zisku přinesla jedna </a:t>
                          </a:r>
                          <a:r>
                            <a:rPr lang="cs-CZ" sz="20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koruna realizovaných výnosů.</a:t>
                          </a:r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𝑣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ý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𝑛𝑜𝑠𝑛𝑜𝑠𝑡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 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𝐴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𝑧𝑖𝑠𝑘</m:t>
                                    </m:r>
                                  </m:num>
                                  <m:den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𝑎𝑘𝑡𝑖𝑣𝑎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  <a:p>
                          <a:pPr algn="l"/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Vyjadřuje</a:t>
                          </a:r>
                          <a:r>
                            <a:rPr lang="cs-CZ" sz="20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celkovou efektivnost podniku, tzn. kolik korun zisku přinese jedna koruna vložená do majetku podniku.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Zástupný symbol pro obsah 1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868462348"/>
                  </p:ext>
                </p:extLst>
              </p:nvPr>
            </p:nvGraphicFramePr>
            <p:xfrm>
              <a:off x="683568" y="1700808"/>
              <a:ext cx="7704856" cy="4328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873507"/>
                    <a:gridCol w="3831349"/>
                  </a:tblGrid>
                  <a:tr h="3962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ukazatel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charakteristika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  <a:tr h="13106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32093" r="-99213" b="-2088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Vyjadřuje míru zisku z nákladů,</a:t>
                          </a:r>
                          <a:r>
                            <a:rPr lang="cs-CZ" sz="20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tzn. </a:t>
                          </a:r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kolik korun zisku jsme získali z jedné </a:t>
                          </a:r>
                          <a:r>
                            <a:rPr lang="cs-CZ" sz="20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koruny vložené do nákladů.</a:t>
                          </a:r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</a:p>
                      </a:txBody>
                      <a:tcPr/>
                    </a:tc>
                  </a:tr>
                  <a:tr h="13106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132093" r="-99213" b="-1088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Vyjadřuje míru zisku z výnosů,</a:t>
                          </a:r>
                          <a:r>
                            <a:rPr lang="cs-CZ" sz="20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tzn. </a:t>
                          </a:r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kolik korun zisku přinesla jedna </a:t>
                          </a:r>
                          <a:r>
                            <a:rPr lang="cs-CZ" sz="20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koruna realizovaných výnosů.</a:t>
                          </a:r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</a:p>
                      </a:txBody>
                      <a:tcPr/>
                    </a:tc>
                  </a:tr>
                  <a:tr h="13106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232093" r="-99213" b="-88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Vyjadřuje</a:t>
                          </a:r>
                          <a:r>
                            <a:rPr lang="cs-CZ" sz="20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celkovou efektivnost podniku, tzn. kolik korun zisku přinese jedna koruna vložená do majetku podniku.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27845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Příklad</a:t>
            </a:r>
          </a:p>
        </p:txBody>
      </p:sp>
      <p:sp>
        <p:nvSpPr>
          <p:cNvPr id="10243" name="Zástupný symbol pro obsah 2"/>
          <p:cNvSpPr>
            <a:spLocks noGrp="1"/>
          </p:cNvSpPr>
          <p:nvPr>
            <p:ph idx="1"/>
          </p:nvPr>
        </p:nvSpPr>
        <p:spPr>
          <a:xfrm>
            <a:off x="714375" y="1714500"/>
            <a:ext cx="7715250" cy="4572000"/>
          </a:xfrm>
        </p:spPr>
        <p:txBody>
          <a:bodyPr/>
          <a:lstStyle/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Podnik vykázal v minulém období následující údaje: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Výnosy:	4.235.640 Kč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Náklady:	3.725.980 Kč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Zisk:		   509.660 Kč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Aktiva:	5.678.240 Kč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Rentabilita nákladů = 509660 / 3725980 = 0,14 Kč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Z jedné vynaložené koruny nákladů získal podnik 14 haléřů zisku.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endParaRPr lang="cs-CZ" sz="2000" i="1" dirty="0">
              <a:latin typeface="Arial" pitchFamily="34" charset="0"/>
              <a:cs typeface="Arial" pitchFamily="34" charset="0"/>
            </a:endParaRP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Rentabilita výnosů = 509660 / 4235640 = 0,12 Kč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>
                <a:latin typeface="Arial" pitchFamily="34" charset="0"/>
                <a:cs typeface="Arial" pitchFamily="34" charset="0"/>
              </a:rPr>
              <a:t>Z jedné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realizované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koruny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výnosů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získal podnik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12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haléřů zisku.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endParaRPr lang="cs-CZ" sz="2000" i="1" dirty="0" smtClean="0">
              <a:latin typeface="Arial" pitchFamily="34" charset="0"/>
              <a:cs typeface="Arial" pitchFamily="34" charset="0"/>
            </a:endParaRP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Výnosnost aktiv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= 509660 /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5678240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0,09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Kč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Z jedné koruny vložené do majetku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získal podnik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9 haléřů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zisku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.</a:t>
            </a:r>
            <a:endParaRPr lang="cs-CZ" sz="20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39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Likvidita </a:t>
            </a:r>
          </a:p>
        </p:txBody>
      </p:sp>
      <p:sp>
        <p:nvSpPr>
          <p:cNvPr id="10243" name="Zástupný symbol pro obsah 2"/>
          <p:cNvSpPr>
            <a:spLocks noGrp="1"/>
          </p:cNvSpPr>
          <p:nvPr>
            <p:ph idx="1"/>
          </p:nvPr>
        </p:nvSpPr>
        <p:spPr>
          <a:xfrm>
            <a:off x="714375" y="1714500"/>
            <a:ext cx="7715250" cy="4572000"/>
          </a:xfrm>
        </p:spPr>
        <p:txBody>
          <a:bodyPr/>
          <a:lstStyle/>
          <a:p>
            <a:pPr marL="69850" indent="0">
              <a:buNone/>
            </a:pPr>
            <a:r>
              <a:rPr lang="cs-CZ" dirty="0">
                <a:latin typeface="Arial" pitchFamily="34" charset="0"/>
                <a:cs typeface="Arial" pitchFamily="34" charset="0"/>
              </a:rPr>
              <a:t>Pokud se podnik nechce dostat do platebních potíží, musí udržovat určitou výši finančních prostředků, kterými kryje své dluhy. Pro hodnocení jeho úspěšnosti je důležité, aby krátkodobé dluhy v době jejich splatnosti kryl ze zdrojů, které jsou pro tento účel v podniku určeny. 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69850" indent="0">
              <a:buNone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Ukazatel </a:t>
            </a:r>
            <a:r>
              <a:rPr lang="cs-CZ" dirty="0">
                <a:latin typeface="Arial" pitchFamily="34" charset="0"/>
                <a:cs typeface="Arial" pitchFamily="34" charset="0"/>
              </a:rPr>
              <a:t>likvidity tedy měří schopnost podniku uspokojit (vyrovnat) své platební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závazky. Vyjadřuje</a:t>
            </a:r>
            <a:r>
              <a:rPr lang="cs-CZ" dirty="0">
                <a:latin typeface="Arial" pitchFamily="34" charset="0"/>
                <a:cs typeface="Arial" pitchFamily="34" charset="0"/>
              </a:rPr>
              <a:t>, kolikrát je podnik schopen uhradit své krátkodobé závazky aktivy, které lze převézt na peníze.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endParaRPr lang="cs-CZ" dirty="0">
              <a:latin typeface="Arial" pitchFamily="34" charset="0"/>
              <a:cs typeface="Arial" pitchFamily="34" charset="0"/>
            </a:endParaRPr>
          </a:p>
          <a:p>
            <a:pPr marL="444500" indent="-444500">
              <a:spcBef>
                <a:spcPts val="0"/>
              </a:spcBef>
              <a:buClr>
                <a:schemeClr val="tx2"/>
              </a:buClr>
              <a:buSzPct val="100000"/>
              <a:buFont typeface="Wingdings 2" pitchFamily="18" charset="2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91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Likvidita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Zástupný symbol pro obsah 1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087178285"/>
                  </p:ext>
                </p:extLst>
              </p:nvPr>
            </p:nvGraphicFramePr>
            <p:xfrm>
              <a:off x="683568" y="1700808"/>
              <a:ext cx="7704856" cy="46329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873507"/>
                    <a:gridCol w="3831349"/>
                  </a:tblGrid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ukazatel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charakteristika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𝑙𝑖𝑘𝑣𝑖𝑑𝑖𝑡𝑎</m:t>
                                </m:r>
                                <m:r>
                                  <a:rPr lang="cs-CZ" sz="2000" b="0" i="1" baseline="-25000" smtClean="0">
                                    <a:latin typeface="Cambria Math"/>
                                    <a:cs typeface="Arial" pitchFamily="34" charset="0"/>
                                  </a:rPr>
                                  <m:t>3 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𝑜𝑏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ěž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𝑛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á 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𝐴</m:t>
                                    </m:r>
                                  </m:num>
                                  <m:den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𝑘𝑟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á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𝑡𝑘𝑜𝑑𝑜𝑏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é 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𝑧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á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𝑣𝑎𝑧𝑘𝑦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sz="20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Doporučená hodnota by se měla pohybovat mezi 2 až 2,5. Tzn. že podnik musí převést asi 40% svých aktiv na peníze.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𝑙𝑖𝑘𝑣𝑖𝑑𝑖𝑡𝑎</m:t>
                                </m:r>
                                <m:r>
                                  <a:rPr lang="cs-CZ" sz="2000" b="0" i="1" baseline="-25000" smtClean="0">
                                    <a:latin typeface="Cambria Math"/>
                                    <a:cs typeface="Arial" pitchFamily="34" charset="0"/>
                                  </a:rPr>
                                  <m:t>2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𝑜𝑏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ěž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𝑛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á 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𝐴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 −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𝑧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á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𝑠𝑜𝑏𝑦</m:t>
                                    </m:r>
                                  </m:num>
                                  <m:den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𝑘𝑟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á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𝑡𝑘𝑜𝑑𝑜𝑏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é 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𝑧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á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𝑣𝑎𝑧𝑘𝑦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sz="20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Doporučená hodnota se pohybuje mezi 1 až 1,5. Menší hodnota znamená špatnou situaci podniku.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𝑙𝑖𝑘𝑣𝑖𝑑𝑖𝑡𝑎</m:t>
                                </m:r>
                                <m:r>
                                  <a:rPr lang="cs-CZ" sz="2000" b="0" i="1" baseline="-25000" smtClean="0">
                                    <a:latin typeface="Cambria Math"/>
                                    <a:cs typeface="Arial" pitchFamily="34" charset="0"/>
                                  </a:rPr>
                                  <m:t>1 </m:t>
                                </m:r>
                                <m:r>
                                  <a:rPr lang="cs-CZ" sz="2000" b="0" i="1" smtClean="0">
                                    <a:latin typeface="Cambria Math"/>
                                    <a:cs typeface="Arial" pitchFamily="34" charset="0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𝑓𝑖𝑛𝑎𝑛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č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𝑛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í 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𝑚𝑎𝑗𝑒𝑡𝑒𝑘</m:t>
                                    </m:r>
                                  </m:num>
                                  <m:den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𝑘𝑟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á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𝑡𝑘𝑜𝑑𝑜𝑏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é 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𝑧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á</m:t>
                                    </m:r>
                                    <m:r>
                                      <a:rPr lang="cs-CZ" sz="2000" b="0" i="1" smtClean="0">
                                        <a:latin typeface="Cambria Math"/>
                                        <a:cs typeface="Arial" pitchFamily="34" charset="0"/>
                                      </a:rPr>
                                      <m:t>𝑣𝑎𝑧𝑘𝑦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sz="20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Doporučená hodnota je 0,2, ale obvykle se pohybuje mezi 0,9 až 1,1. Hodnota vyjadřuje, kolikrát podnik zaplatí své závazky hotovými penězi.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Zástupný symbol pro obsah 1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087178285"/>
                  </p:ext>
                </p:extLst>
              </p:nvPr>
            </p:nvGraphicFramePr>
            <p:xfrm>
              <a:off x="683568" y="1700808"/>
              <a:ext cx="7704856" cy="46329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873507"/>
                    <a:gridCol w="3831349"/>
                  </a:tblGrid>
                  <a:tr h="3962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ukazatel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sz="2000" dirty="0" smtClean="0">
                              <a:latin typeface="Arial" pitchFamily="34" charset="0"/>
                              <a:cs typeface="Arial" pitchFamily="34" charset="0"/>
                            </a:rPr>
                            <a:t>charakteristika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  <a:tr h="13106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32093" r="-99213" b="-2320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cs-CZ" sz="20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Doporučená hodnota by se měla pohybovat mezi 2 až 2,5. Tzn. že podnik musí převést asi 40% svých aktiv na peníze.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  <a:tr h="13106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132093" r="-99213" b="-1320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cs-CZ" sz="20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Doporučená hodnota se pohybuje mezi 1 až 1,5. Menší hodnota znamená špatnou situaci podniku.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  <a:tr h="16154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188302" r="-99213" b="-71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cs-CZ" sz="20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Doporučená hodnota je 0,2, ale obvykle se pohybuje mezi 0,9 až 1,1. Hodnota vyjadřuje, kolikrát podnik zaplatí své závazky hotovými penězi.</a:t>
                          </a:r>
                          <a:endParaRPr lang="cs-CZ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65206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Příklad</a:t>
            </a:r>
          </a:p>
        </p:txBody>
      </p:sp>
      <p:sp>
        <p:nvSpPr>
          <p:cNvPr id="10243" name="Zástupný symbol pro obsah 2"/>
          <p:cNvSpPr>
            <a:spLocks noGrp="1"/>
          </p:cNvSpPr>
          <p:nvPr>
            <p:ph idx="1"/>
          </p:nvPr>
        </p:nvSpPr>
        <p:spPr>
          <a:xfrm>
            <a:off x="714375" y="1714500"/>
            <a:ext cx="7715250" cy="4572000"/>
          </a:xfrm>
        </p:spPr>
        <p:txBody>
          <a:bodyPr/>
          <a:lstStyle/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Podnik vykázal v minulém období následující údaje: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Krátkodobé závazky: 935.640 Kč, Finanční majetek: 325.980 Kč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Pohledávky: 419.570 Kč, Zásoby: 509.660 Kč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Likvidita</a:t>
            </a:r>
            <a:r>
              <a:rPr lang="cs-CZ" sz="2000" i="1" baseline="-25000" dirty="0" smtClean="0">
                <a:latin typeface="Arial" pitchFamily="34" charset="0"/>
                <a:cs typeface="Arial" pitchFamily="34" charset="0"/>
              </a:rPr>
              <a:t>3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= 1255210 / 935640 = 1,34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Pokud podnik zpeněží své zásoby a obdrží své pohledávky bude schopen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zaplatit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své krátkodobé závazky s 30% rezervou.</a:t>
            </a:r>
            <a:endParaRPr lang="cs-CZ" sz="2000" i="1" dirty="0">
              <a:latin typeface="Arial" pitchFamily="34" charset="0"/>
              <a:cs typeface="Arial" pitchFamily="34" charset="0"/>
            </a:endParaRP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endParaRPr lang="cs-CZ" sz="2000" i="1" dirty="0">
              <a:latin typeface="Arial" pitchFamily="34" charset="0"/>
              <a:cs typeface="Arial" pitchFamily="34" charset="0"/>
            </a:endParaRP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Likvidita</a:t>
            </a:r>
            <a:r>
              <a:rPr lang="cs-CZ" sz="2000" i="1" baseline="-25000" dirty="0" smtClean="0">
                <a:latin typeface="Arial" pitchFamily="34" charset="0"/>
                <a:cs typeface="Arial" pitchFamily="34" charset="0"/>
              </a:rPr>
              <a:t>2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745550/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935640 =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0,80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Pokud podnik obdrží své pohledávky, bude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schopen zaplatit v hotovosti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80%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svých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krátkodobých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závazků.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endParaRPr lang="cs-CZ" sz="2000" i="1" dirty="0" smtClean="0">
              <a:latin typeface="Arial" pitchFamily="34" charset="0"/>
              <a:cs typeface="Arial" pitchFamily="34" charset="0"/>
            </a:endParaRP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Likvidita</a:t>
            </a:r>
            <a:r>
              <a:rPr lang="cs-CZ" sz="2000" i="1" baseline="-25000" dirty="0" smtClean="0">
                <a:latin typeface="Arial" pitchFamily="34" charset="0"/>
                <a:cs typeface="Arial" pitchFamily="34" charset="0"/>
              </a:rPr>
              <a:t>1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325980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/ 935640 =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0,35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Podnik je schopen zaplatit v hotovosti 1/3 svých krát. závazků.</a:t>
            </a:r>
            <a:endParaRPr lang="cs-CZ" sz="2000" i="1" dirty="0">
              <a:latin typeface="Arial" pitchFamily="34" charset="0"/>
              <a:cs typeface="Arial" pitchFamily="34" charset="0"/>
            </a:endParaRP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endParaRPr lang="cs-CZ" sz="20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08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1116</TotalTime>
  <Words>874</Words>
  <Application>Microsoft Office PowerPoint</Application>
  <PresentationFormat>Předvádění na obrazovce (4:3)</PresentationFormat>
  <Paragraphs>123</Paragraphs>
  <Slides>15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Austin</vt:lpstr>
      <vt:lpstr>Prezentace aplikace PowerPoint</vt:lpstr>
      <vt:lpstr>Výukový materiál</vt:lpstr>
      <vt:lpstr>Prezentace aplikace PowerPoint</vt:lpstr>
      <vt:lpstr>Rentabilita</vt:lpstr>
      <vt:lpstr>Rentabilita</vt:lpstr>
      <vt:lpstr>Příklad</vt:lpstr>
      <vt:lpstr>Likvidita </vt:lpstr>
      <vt:lpstr>Likvidita </vt:lpstr>
      <vt:lpstr>Příklad</vt:lpstr>
      <vt:lpstr>Zadluženost  </vt:lpstr>
      <vt:lpstr>Zadluženost </vt:lpstr>
      <vt:lpstr>Příklad</vt:lpstr>
      <vt:lpstr>Pracovní list - zadání</vt:lpstr>
      <vt:lpstr>Pracovní list - metodika</vt:lpstr>
      <vt:lpstr>Použitá literatura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Název tematického celku</dc:title>
  <dc:creator>koala</dc:creator>
  <cp:lastModifiedBy>Lenka</cp:lastModifiedBy>
  <cp:revision>122</cp:revision>
  <cp:lastPrinted>2012-07-16T05:40:38Z</cp:lastPrinted>
  <dcterms:created xsi:type="dcterms:W3CDTF">2011-04-17T19:50:20Z</dcterms:created>
  <dcterms:modified xsi:type="dcterms:W3CDTF">2013-04-03T21:32:13Z</dcterms:modified>
</cp:coreProperties>
</file>