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Default Extension="bin" ContentType="application/vnd.ms-office.activeX"/>
  <Override PartName="/ppt/activeX/activeX4.xml" ContentType="application/vnd.ms-office.activeX+xml"/>
  <Override PartName="/ppt/activeX/activeX5.xml" ContentType="application/vnd.ms-office.activeX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activeX/activeX2.xml" ContentType="application/vnd.ms-office.activeX+xml"/>
  <Override PartName="/ppt/activeX/activeX3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activeX/activeX1.xml" ContentType="application/vnd.ms-office.activeX+xm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59" r:id="rId3"/>
    <p:sldId id="256" r:id="rId4"/>
    <p:sldId id="260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FFFFCC"/>
    <a:srgbClr val="FFFF99"/>
    <a:srgbClr val="FFCC99"/>
    <a:srgbClr val="4F81B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4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activeX1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5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6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7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ino\Desktop\dumy\pohori_vrchol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600"/>
                </a:pPr>
                <a:endParaRPr lang="cs-CZ"/>
              </a:p>
            </c:txPr>
            <c:showVal val="1"/>
          </c:dLbls>
          <c:cat>
            <c:strRef>
              <c:f>List1!$G$2:$G$8</c:f>
              <c:strCache>
                <c:ptCount val="7"/>
                <c:pt idx="0">
                  <c:v>Lesný</c:v>
                </c:pt>
                <c:pt idx="1">
                  <c:v>Hradiště </c:v>
                </c:pt>
                <c:pt idx="2">
                  <c:v>Královecký Špičák</c:v>
                </c:pt>
                <c:pt idx="3">
                  <c:v>Kelčský Javorník</c:v>
                </c:pt>
                <c:pt idx="4">
                  <c:v>Javořice</c:v>
                </c:pt>
                <c:pt idx="5">
                  <c:v>Luž</c:v>
                </c:pt>
                <c:pt idx="6">
                  <c:v>Brdo</c:v>
                </c:pt>
              </c:strCache>
            </c:strRef>
          </c:cat>
          <c:val>
            <c:numRef>
              <c:f>List1!$H$2:$H$8</c:f>
              <c:numCache>
                <c:formatCode>General</c:formatCode>
                <c:ptCount val="7"/>
                <c:pt idx="0">
                  <c:v>983</c:v>
                </c:pt>
                <c:pt idx="1">
                  <c:v>934</c:v>
                </c:pt>
                <c:pt idx="2">
                  <c:v>881</c:v>
                </c:pt>
                <c:pt idx="3">
                  <c:v>865</c:v>
                </c:pt>
                <c:pt idx="4">
                  <c:v>837</c:v>
                </c:pt>
                <c:pt idx="5">
                  <c:v>793</c:v>
                </c:pt>
                <c:pt idx="6">
                  <c:v>587</c:v>
                </c:pt>
              </c:numCache>
            </c:numRef>
          </c:val>
        </c:ser>
        <c:dLbls>
          <c:showVal val="1"/>
        </c:dLbls>
        <c:shape val="cone"/>
        <c:axId val="208439168"/>
        <c:axId val="208453632"/>
        <c:axId val="0"/>
      </c:bar3DChart>
      <c:catAx>
        <c:axId val="208439168"/>
        <c:scaling>
          <c:orientation val="minMax"/>
        </c:scaling>
        <c:axPos val="b"/>
        <c:numFmt formatCode="General" sourceLinked="1"/>
        <c:tickLblPos val="nextTo"/>
        <c:txPr>
          <a:bodyPr rot="-1560000" vert="horz" anchor="ctr" anchorCtr="1"/>
          <a:lstStyle/>
          <a:p>
            <a:pPr>
              <a:defRPr sz="1800"/>
            </a:pPr>
            <a:endParaRPr lang="cs-CZ"/>
          </a:p>
        </c:txPr>
        <c:crossAx val="208453632"/>
        <c:crosses val="autoZero"/>
        <c:auto val="1"/>
        <c:lblAlgn val="ctr"/>
        <c:lblOffset val="100"/>
      </c:catAx>
      <c:valAx>
        <c:axId val="208453632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en-US" b="0"/>
                  <a:t>m n.m.</a:t>
                </a:r>
              </a:p>
            </c:rich>
          </c:tx>
          <c:layout/>
        </c:title>
        <c:numFmt formatCode="General" sourceLinked="1"/>
        <c:tickLblPos val="nextTo"/>
        <c:crossAx val="208439168"/>
        <c:crosses val="autoZero"/>
        <c:crossBetween val="between"/>
      </c:valAx>
    </c:plotArea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2BF3EF-B1B4-4C0E-8C7D-CFB173BCAFBD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70F5D2-961C-4484-A2CC-F52C60B9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7465C-8B64-4727-9314-871CDBB8CD4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7465C-8B64-4727-9314-871CDBB8CD4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0F5D2-961C-4484-A2CC-F52C60B91BC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0F5D2-961C-4484-A2CC-F52C60B91BC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0F5D2-961C-4484-A2CC-F52C60B91BC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D3B2E-CAE1-4951-9CF7-44BE136BAE80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slide" Target="slide4.xml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12" Type="http://schemas.openxmlformats.org/officeDocument/2006/relationships/hyperlink" Target="http://geoportal.alej.cz/_uploads/files/pohori.jpg" TargetMode="Externa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image" Target="../media/image5.png"/><Relationship Id="rId5" Type="http://schemas.openxmlformats.org/officeDocument/2006/relationships/control" Target="../activeX/activeX4.xml"/><Relationship Id="rId10" Type="http://schemas.openxmlformats.org/officeDocument/2006/relationships/notesSlide" Target="../notesSlides/notesSlide3.xml"/><Relationship Id="rId4" Type="http://schemas.openxmlformats.org/officeDocument/2006/relationships/control" Target="../activeX/activeX3.xml"/><Relationship Id="rId9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404813"/>
            <a:ext cx="5759450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27088" y="2205038"/>
            <a:ext cx="748982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Arial" pitchFamily="34" charset="0"/>
              </a:rPr>
              <a:t>Významná pohoří České republiky 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Arial" pitchFamily="34" charset="0"/>
              </a:rPr>
              <a:t>interaktivní slepá mapa</a:t>
            </a:r>
            <a:endParaRPr lang="cs-CZ" sz="3600" dirty="0">
              <a:solidFill>
                <a:schemeClr val="tx2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pic>
        <p:nvPicPr>
          <p:cNvPr id="2052" name="Obrázek 2" descr="GT-CO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4941888"/>
            <a:ext cx="11525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54" name="TextovéPole 6"/>
          <p:cNvSpPr txBox="1">
            <a:spLocks noChangeArrowheads="1"/>
          </p:cNvSpPr>
          <p:nvPr/>
        </p:nvSpPr>
        <p:spPr bwMode="auto">
          <a:xfrm>
            <a:off x="900112" y="4400550"/>
            <a:ext cx="30958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latin typeface="Calibri" pitchFamily="34" charset="0"/>
              </a:rPr>
              <a:t>Autor</a:t>
            </a:r>
            <a:r>
              <a:rPr lang="cs-CZ" dirty="0" smtClean="0">
                <a:latin typeface="Calibri" pitchFamily="34" charset="0"/>
              </a:rPr>
              <a:t>: Mgr. Martin Rosocha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2055" name="TextovéPole 8"/>
          <p:cNvSpPr txBox="1">
            <a:spLocks noChangeArrowheads="1"/>
          </p:cNvSpPr>
          <p:nvPr/>
        </p:nvSpPr>
        <p:spPr bwMode="auto">
          <a:xfrm>
            <a:off x="6084888" y="4400550"/>
            <a:ext cx="215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dirty="0">
                <a:latin typeface="Calibri" pitchFamily="34" charset="0"/>
              </a:rPr>
              <a:t>Datum</a:t>
            </a:r>
            <a:r>
              <a:rPr lang="cs-CZ" dirty="0" smtClean="0">
                <a:latin typeface="Calibri" pitchFamily="34" charset="0"/>
              </a:rPr>
              <a:t>: 01. 03. 2013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2056" name="TextovéPole 9"/>
          <p:cNvSpPr txBox="1">
            <a:spLocks noChangeArrowheads="1"/>
          </p:cNvSpPr>
          <p:nvPr/>
        </p:nvSpPr>
        <p:spPr bwMode="auto">
          <a:xfrm>
            <a:off x="1692275" y="5661025"/>
            <a:ext cx="6048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Calibri" pitchFamily="34" charset="0"/>
              </a:rPr>
              <a:t>Gymnázium, Třeboň, Na Sadech 308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00113" y="620713"/>
          <a:ext cx="7200800" cy="5722216"/>
        </p:xfrm>
        <a:graphic>
          <a:graphicData uri="http://schemas.openxmlformats.org/drawingml/2006/table">
            <a:tbl>
              <a:tblPr/>
              <a:tblGrid>
                <a:gridCol w="2190257"/>
                <a:gridCol w="5010543"/>
              </a:tblGrid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CZ.1.07/1.5.00/34.0702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+mn-lt"/>
                          <a:ea typeface="Calibri"/>
                          <a:cs typeface="Times New Roman"/>
                        </a:rPr>
                        <a:t>VY_32_INOVACE_ZE.15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Škola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Gymnázium, Třeboň, Na Sadech 308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Mgr. Martin Rosocha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Významná pohoří</a:t>
                      </a:r>
                      <a:r>
                        <a:rPr lang="cs-CZ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– ČR 3; interaktivní slepá mapa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Zeměpis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Tematická oblast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+mn-lt"/>
                          <a:ea typeface="Calibri"/>
                          <a:cs typeface="Times New Roman"/>
                        </a:rPr>
                        <a:t>Regionální geografie, fyzická geografie Evropy</a:t>
                      </a:r>
                      <a:r>
                        <a:rPr lang="cs-CZ" sz="1400" baseline="0" dirty="0" smtClean="0">
                          <a:latin typeface="+mn-lt"/>
                          <a:ea typeface="Calibri"/>
                          <a:cs typeface="Times New Roman"/>
                        </a:rPr>
                        <a:t> a ČR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Šablona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40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Arial"/>
                          <a:ea typeface="Calibri"/>
                          <a:cs typeface="Times New Roman"/>
                        </a:rPr>
                        <a:t>III/2 </a:t>
                      </a:r>
                      <a:r>
                        <a:rPr lang="cs-CZ" sz="1400" dirty="0">
                          <a:latin typeface="Arial"/>
                          <a:ea typeface="Calibri"/>
                          <a:cs typeface="Times New Roman"/>
                        </a:rPr>
                        <a:t>- Inovace a zkvalitnění výuky prostřednictvím </a:t>
                      </a:r>
                      <a:r>
                        <a:rPr lang="cs-CZ" sz="1400" dirty="0" err="1" smtClean="0">
                          <a:latin typeface="Arial"/>
                          <a:ea typeface="Calibri"/>
                          <a:cs typeface="Times New Roman"/>
                        </a:rPr>
                        <a:t>ICT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Calibri"/>
                          <a:ea typeface="Calibri"/>
                          <a:cs typeface="Times New Roman"/>
                        </a:rPr>
                        <a:t>IV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Metodický list/Anotace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+mn-lt"/>
                          <a:ea typeface="Calibri"/>
                          <a:cs typeface="Times New Roman"/>
                        </a:rPr>
                        <a:t>Interaktivní slepá mapa slouží</a:t>
                      </a:r>
                      <a:r>
                        <a:rPr lang="cs-CZ" sz="1400" baseline="0" dirty="0" smtClean="0">
                          <a:latin typeface="+mn-lt"/>
                          <a:ea typeface="Calibri"/>
                          <a:cs typeface="Times New Roman"/>
                        </a:rPr>
                        <a:t> jako testovací materiál pro </a:t>
                      </a:r>
                      <a:r>
                        <a:rPr lang="cs-CZ" sz="1400" baseline="0" dirty="0" err="1" smtClean="0">
                          <a:latin typeface="+mn-lt"/>
                          <a:ea typeface="Calibri"/>
                          <a:cs typeface="Times New Roman"/>
                        </a:rPr>
                        <a:t>FG</a:t>
                      </a:r>
                      <a:r>
                        <a:rPr lang="cs-CZ" sz="1400" baseline="0" smtClean="0">
                          <a:latin typeface="+mn-lt"/>
                          <a:ea typeface="Calibri"/>
                          <a:cs typeface="Times New Roman"/>
                        </a:rPr>
                        <a:t> ČR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baseline="0" smtClean="0">
                          <a:latin typeface="+mn-lt"/>
                          <a:ea typeface="Calibri"/>
                          <a:cs typeface="Times New Roman"/>
                        </a:rPr>
                        <a:t>Po </a:t>
                      </a:r>
                      <a:r>
                        <a:rPr lang="cs-CZ" sz="1400" b="1" baseline="0" dirty="0" smtClean="0">
                          <a:latin typeface="+mn-lt"/>
                          <a:ea typeface="Calibri"/>
                          <a:cs typeface="Times New Roman"/>
                        </a:rPr>
                        <a:t>spuštění je třeba „povolit aktivní obsah = povolit makra v souboru (zobrazí se po spuštění v horní části pod kartami)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Pokud není uvedeno jinak, použitý materiál je z vlastních zdrojů autora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C5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74" name="Picture 16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1" y="836712"/>
            <a:ext cx="9167469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/>
          <p:nvPr/>
        </p:nvSpPr>
        <p:spPr>
          <a:xfrm>
            <a:off x="0" y="0"/>
            <a:ext cx="4572000" cy="44627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300" dirty="0" smtClean="0"/>
              <a:t>Významná pohoří České republiky 3</a:t>
            </a:r>
            <a:endParaRPr lang="cs-CZ" sz="2300" dirty="0"/>
          </a:p>
        </p:txBody>
      </p:sp>
      <p:sp>
        <p:nvSpPr>
          <p:cNvPr id="16" name="AutoShape 357">
            <a:hlinkClick r:id="rId12" tooltip="Satelitní snímek Asie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4509120"/>
            <a:ext cx="973138" cy="51319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200" dirty="0" smtClean="0"/>
              <a:t>Pomocná mapa</a:t>
            </a:r>
            <a:endParaRPr lang="cs-CZ" sz="1200" dirty="0"/>
          </a:p>
        </p:txBody>
      </p:sp>
      <p:sp>
        <p:nvSpPr>
          <p:cNvPr id="42" name="AutoShape 357">
            <a:hlinkClick r:id="" action="ppaction://noaction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94798" y="0"/>
            <a:ext cx="1549202" cy="44508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2000" dirty="0" smtClean="0"/>
              <a:t>vyhodnocení</a:t>
            </a:r>
            <a:endParaRPr lang="cs-CZ" sz="2000" dirty="0"/>
          </a:p>
        </p:txBody>
      </p:sp>
      <p:sp>
        <p:nvSpPr>
          <p:cNvPr id="47" name="AutoShape 357">
            <a:hlinkClick r:id="" action="ppaction://noaction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04248" y="0"/>
            <a:ext cx="648072" cy="34293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400" dirty="0" smtClean="0"/>
              <a:t>znovu</a:t>
            </a:r>
            <a:endParaRPr lang="cs-CZ" sz="1400" dirty="0"/>
          </a:p>
        </p:txBody>
      </p:sp>
      <p:sp>
        <p:nvSpPr>
          <p:cNvPr id="41" name="AutoShape 357">
            <a:hlinkClick r:id="rId13" action="ppaction://hlinksldjump" tooltip="Satelitní snímek Asie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5157192"/>
            <a:ext cx="973138" cy="51319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200" dirty="0" smtClean="0"/>
              <a:t>Nejvyšší body</a:t>
            </a:r>
            <a:endParaRPr lang="cs-CZ" sz="1200" dirty="0"/>
          </a:p>
        </p:txBody>
      </p:sp>
      <p:sp>
        <p:nvSpPr>
          <p:cNvPr id="32" name="Elipsa 31"/>
          <p:cNvSpPr/>
          <p:nvPr/>
        </p:nvSpPr>
        <p:spPr>
          <a:xfrm rot="796607">
            <a:off x="3335985" y="1492127"/>
            <a:ext cx="396206" cy="16539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Čárový popisek 1 60"/>
          <p:cNvSpPr/>
          <p:nvPr/>
        </p:nvSpPr>
        <p:spPr>
          <a:xfrm>
            <a:off x="5868144" y="620688"/>
            <a:ext cx="2592288" cy="648072"/>
          </a:xfrm>
          <a:prstGeom prst="borderCallout1">
            <a:avLst>
              <a:gd name="adj1" fmla="val 101613"/>
              <a:gd name="adj2" fmla="val 6764"/>
              <a:gd name="adj3" fmla="val 235313"/>
              <a:gd name="adj4" fmla="val -20857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 rot="10800000" flipV="1">
            <a:off x="4139952" y="4365104"/>
            <a:ext cx="648072" cy="47250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 rot="14885287">
            <a:off x="5186916" y="1830222"/>
            <a:ext cx="354346" cy="48919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 rot="14766926">
            <a:off x="7398477" y="4077286"/>
            <a:ext cx="275912" cy="691819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 rot="19730565" flipV="1">
            <a:off x="1244432" y="2532563"/>
            <a:ext cx="534456" cy="368604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 rot="13606889">
            <a:off x="6496013" y="4677297"/>
            <a:ext cx="262376" cy="45328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Čárový popisek 1 62"/>
          <p:cNvSpPr/>
          <p:nvPr/>
        </p:nvSpPr>
        <p:spPr>
          <a:xfrm>
            <a:off x="251520" y="5949280"/>
            <a:ext cx="2592288" cy="648072"/>
          </a:xfrm>
          <a:prstGeom prst="borderCallout1">
            <a:avLst>
              <a:gd name="adj1" fmla="val -1576"/>
              <a:gd name="adj2" fmla="val 57306"/>
              <a:gd name="adj3" fmla="val -441481"/>
              <a:gd name="adj4" fmla="val 34000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Čárový popisek 1 63"/>
          <p:cNvSpPr/>
          <p:nvPr/>
        </p:nvSpPr>
        <p:spPr>
          <a:xfrm>
            <a:off x="3419872" y="5877272"/>
            <a:ext cx="2592288" cy="648072"/>
          </a:xfrm>
          <a:prstGeom prst="borderCallout1">
            <a:avLst>
              <a:gd name="adj1" fmla="val 530"/>
              <a:gd name="adj2" fmla="val 48356"/>
              <a:gd name="adj3" fmla="val -200388"/>
              <a:gd name="adj4" fmla="val 40175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Čárový popisek 1 64"/>
          <p:cNvSpPr/>
          <p:nvPr/>
        </p:nvSpPr>
        <p:spPr>
          <a:xfrm>
            <a:off x="0" y="692696"/>
            <a:ext cx="2592288" cy="648072"/>
          </a:xfrm>
          <a:prstGeom prst="borderCallout1">
            <a:avLst>
              <a:gd name="adj1" fmla="val 97401"/>
              <a:gd name="adj2" fmla="val 39406"/>
              <a:gd name="adj3" fmla="val 320701"/>
              <a:gd name="adj4" fmla="val 58779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Čárový popisek 1 65"/>
          <p:cNvSpPr/>
          <p:nvPr/>
        </p:nvSpPr>
        <p:spPr>
          <a:xfrm>
            <a:off x="3059832" y="548680"/>
            <a:ext cx="2592288" cy="648072"/>
          </a:xfrm>
          <a:prstGeom prst="borderCallout1">
            <a:avLst>
              <a:gd name="adj1" fmla="val 98164"/>
              <a:gd name="adj2" fmla="val 36628"/>
              <a:gd name="adj3" fmla="val 160498"/>
              <a:gd name="adj4" fmla="val 16085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Čárový popisek 1 66"/>
          <p:cNvSpPr/>
          <p:nvPr/>
        </p:nvSpPr>
        <p:spPr>
          <a:xfrm>
            <a:off x="6372200" y="5949280"/>
            <a:ext cx="2592288" cy="648072"/>
          </a:xfrm>
          <a:prstGeom prst="borderCallout1">
            <a:avLst>
              <a:gd name="adj1" fmla="val 530"/>
              <a:gd name="adj2" fmla="val 48356"/>
              <a:gd name="adj3" fmla="val -169228"/>
              <a:gd name="adj4" fmla="val 8444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Čárový popisek 1 67"/>
          <p:cNvSpPr/>
          <p:nvPr/>
        </p:nvSpPr>
        <p:spPr>
          <a:xfrm>
            <a:off x="6551712" y="1916832"/>
            <a:ext cx="2592288" cy="648072"/>
          </a:xfrm>
          <a:prstGeom prst="borderCallout1">
            <a:avLst>
              <a:gd name="adj1" fmla="val 101614"/>
              <a:gd name="adj2" fmla="val 50462"/>
              <a:gd name="adj3" fmla="val 396285"/>
              <a:gd name="adj4" fmla="val 38000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Elipsa 77"/>
          <p:cNvSpPr/>
          <p:nvPr/>
        </p:nvSpPr>
        <p:spPr>
          <a:xfrm rot="16420949" flipV="1">
            <a:off x="937197" y="2859555"/>
            <a:ext cx="387273" cy="571682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1" name="Skupina 80"/>
          <p:cNvGrpSpPr/>
          <p:nvPr/>
        </p:nvGrpSpPr>
        <p:grpSpPr>
          <a:xfrm>
            <a:off x="179512" y="1052736"/>
            <a:ext cx="8784976" cy="5697924"/>
            <a:chOff x="179512" y="1052736"/>
            <a:chExt cx="8784976" cy="5697924"/>
          </a:xfrm>
        </p:grpSpPr>
        <p:grpSp>
          <p:nvGrpSpPr>
            <p:cNvPr id="77" name="Skupina 76"/>
            <p:cNvGrpSpPr/>
            <p:nvPr/>
          </p:nvGrpSpPr>
          <p:grpSpPr>
            <a:xfrm>
              <a:off x="179512" y="1052736"/>
              <a:ext cx="8640960" cy="5697924"/>
              <a:chOff x="179512" y="1052736"/>
              <a:chExt cx="8640960" cy="5697924"/>
            </a:xfrm>
          </p:grpSpPr>
          <p:sp>
            <p:nvSpPr>
              <p:cNvPr id="69" name="TextovéPole 68"/>
              <p:cNvSpPr txBox="1"/>
              <p:nvPr/>
            </p:nvSpPr>
            <p:spPr>
              <a:xfrm>
                <a:off x="179512" y="1196752"/>
                <a:ext cx="2232248" cy="369332"/>
              </a:xfrm>
              <a:prstGeom prst="rect">
                <a:avLst/>
              </a:prstGeom>
              <a:solidFill>
                <a:srgbClr val="CC3300">
                  <a:alpha val="8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err="1" smtClean="0"/>
                  <a:t>Doupovské</a:t>
                </a:r>
                <a:r>
                  <a:rPr lang="cs-CZ" dirty="0" smtClean="0"/>
                  <a:t> hory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3203848" y="1052736"/>
                <a:ext cx="2232248" cy="369332"/>
              </a:xfrm>
              <a:prstGeom prst="rect">
                <a:avLst/>
              </a:prstGeom>
              <a:solidFill>
                <a:srgbClr val="CC3300">
                  <a:alpha val="8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smtClean="0"/>
                  <a:t>Lužické hory</a:t>
                </a:r>
                <a:endParaRPr lang="cs-CZ" dirty="0"/>
              </a:p>
            </p:txBody>
          </p:sp>
          <p:sp>
            <p:nvSpPr>
              <p:cNvPr id="72" name="TextovéPole 71"/>
              <p:cNvSpPr txBox="1"/>
              <p:nvPr/>
            </p:nvSpPr>
            <p:spPr>
              <a:xfrm>
                <a:off x="6084168" y="1124744"/>
                <a:ext cx="2232248" cy="353943"/>
              </a:xfrm>
              <a:prstGeom prst="rect">
                <a:avLst/>
              </a:prstGeom>
              <a:solidFill>
                <a:srgbClr val="CC3300">
                  <a:alpha val="8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1700" dirty="0" smtClean="0"/>
                  <a:t>Broumovská vrchovina</a:t>
                </a:r>
                <a:endParaRPr lang="cs-CZ" sz="1700" dirty="0"/>
              </a:p>
            </p:txBody>
          </p:sp>
          <p:sp>
            <p:nvSpPr>
              <p:cNvPr id="74" name="TextovéPole 73"/>
              <p:cNvSpPr txBox="1"/>
              <p:nvPr/>
            </p:nvSpPr>
            <p:spPr>
              <a:xfrm>
                <a:off x="395536" y="6381328"/>
                <a:ext cx="2232248" cy="369332"/>
              </a:xfrm>
              <a:prstGeom prst="rect">
                <a:avLst/>
              </a:prstGeom>
              <a:solidFill>
                <a:srgbClr val="CC3300">
                  <a:alpha val="8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smtClean="0"/>
                  <a:t>Slavkovský les</a:t>
                </a:r>
                <a:endParaRPr lang="cs-CZ" dirty="0"/>
              </a:p>
            </p:txBody>
          </p:sp>
          <p:sp>
            <p:nvSpPr>
              <p:cNvPr id="76" name="TextovéPole 75"/>
              <p:cNvSpPr txBox="1"/>
              <p:nvPr/>
            </p:nvSpPr>
            <p:spPr>
              <a:xfrm>
                <a:off x="6588224" y="6381328"/>
                <a:ext cx="2232248" cy="369332"/>
              </a:xfrm>
              <a:prstGeom prst="rect">
                <a:avLst/>
              </a:prstGeom>
              <a:solidFill>
                <a:srgbClr val="CC3300">
                  <a:alpha val="8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smtClean="0"/>
                  <a:t>Chřiby</a:t>
                </a:r>
                <a:endParaRPr lang="cs-CZ" dirty="0"/>
              </a:p>
            </p:txBody>
          </p:sp>
        </p:grpSp>
        <p:sp>
          <p:nvSpPr>
            <p:cNvPr id="79" name="TextovéPole 78"/>
            <p:cNvSpPr txBox="1"/>
            <p:nvPr/>
          </p:nvSpPr>
          <p:spPr>
            <a:xfrm>
              <a:off x="6732240" y="2348880"/>
              <a:ext cx="2232248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Hostýnské vrchy</a:t>
              </a:r>
              <a:endParaRPr lang="cs-CZ" dirty="0"/>
            </a:p>
          </p:txBody>
        </p:sp>
        <p:sp>
          <p:nvSpPr>
            <p:cNvPr id="80" name="TextovéPole 79"/>
            <p:cNvSpPr txBox="1"/>
            <p:nvPr/>
          </p:nvSpPr>
          <p:spPr>
            <a:xfrm>
              <a:off x="3635896" y="6309320"/>
              <a:ext cx="2232248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err="1" smtClean="0"/>
                <a:t>Javořická</a:t>
              </a:r>
              <a:r>
                <a:rPr lang="cs-CZ" dirty="0" smtClean="0"/>
                <a:t> vrchovina</a:t>
              </a:r>
              <a:endParaRPr lang="cs-CZ" dirty="0"/>
            </a:p>
          </p:txBody>
        </p:sp>
      </p:grpSp>
    </p:spTree>
    <p:controls>
      <p:control spid="13490" name="HTMLSelect3" r:id="rId2" imgW="2133720" imgH="247680"/>
      <p:control spid="13512" name="HTMLSelect1" r:id="rId3" imgW="2133720" imgH="228600"/>
      <p:control spid="13513" name="HTMLSelect2" r:id="rId4" imgW="2133720" imgH="228600"/>
      <p:control spid="13514" name="HTMLSelect4" r:id="rId5" imgW="2133720" imgH="228600"/>
      <p:control spid="13515" name="HTMLSelect5" r:id="rId6" imgW="2133720" imgH="228600"/>
      <p:control spid="13516" name="HTMLSelect6" r:id="rId7" imgW="2133720" imgH="228600"/>
      <p:control spid="13517" name="HTMLSelect7" r:id="rId8" imgW="2133720" imgH="228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" y="4725145"/>
          <a:ext cx="9144000" cy="2132855"/>
        </p:xfrm>
        <a:graphic>
          <a:graphicData uri="http://schemas.openxmlformats.org/drawingml/2006/table">
            <a:tbl>
              <a:tblPr/>
              <a:tblGrid>
                <a:gridCol w="3230963"/>
                <a:gridCol w="3230963"/>
                <a:gridCol w="2682074"/>
              </a:tblGrid>
              <a:tr h="34901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7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název pohoří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7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nejvyšší bod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7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výška  (m. n. m.)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61759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Slavkovský les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Lesný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61759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Doupovské hory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Hradiště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5206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Broumovská vrchovina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Královecký Špičák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5206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Hostýnské vrchy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Kelčský Javorník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5206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Javořická vrchovina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Javořice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5206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Lužické hory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Luž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5206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Chřiby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Brdo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587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47864" y="0"/>
            <a:ext cx="3168352" cy="6926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Nejvyšší body</a:t>
            </a:r>
            <a:endParaRPr lang="cs-CZ" dirty="0"/>
          </a:p>
        </p:txBody>
      </p:sp>
      <p:sp>
        <p:nvSpPr>
          <p:cNvPr id="6" name="Tlačítko akce: Návrat 5">
            <a:hlinkClick r:id="" action="ppaction://hlinkshowjump?jump=lastslideviewed" highlightClick="1"/>
          </p:cNvPr>
          <p:cNvSpPr/>
          <p:nvPr/>
        </p:nvSpPr>
        <p:spPr>
          <a:xfrm>
            <a:off x="8532440" y="6381328"/>
            <a:ext cx="611560" cy="4766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8" name="Graf 7"/>
          <p:cNvGraphicFramePr/>
          <p:nvPr/>
        </p:nvGraphicFramePr>
        <p:xfrm>
          <a:off x="0" y="620688"/>
          <a:ext cx="9144000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404664"/>
            <a:ext cx="806489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Zdroje:</a:t>
            </a:r>
          </a:p>
          <a:p>
            <a:endParaRPr lang="cs-CZ" dirty="0"/>
          </a:p>
          <a:p>
            <a:pPr marL="342900" indent="-342900">
              <a:buFontTx/>
              <a:buAutoNum type="arabicPeriod"/>
            </a:pPr>
            <a:r>
              <a:rPr lang="cs-CZ" i="1" dirty="0" smtClean="0"/>
              <a:t>Slepá mapa České republiky</a:t>
            </a:r>
            <a:r>
              <a:rPr lang="cs-CZ" dirty="0" smtClean="0"/>
              <a:t> [online]. [cit. 2013-03-01]. Dostupné z: http://d-</a:t>
            </a:r>
            <a:r>
              <a:rPr lang="cs-CZ" dirty="0" err="1" smtClean="0"/>
              <a:t>maps.com</a:t>
            </a:r>
            <a:r>
              <a:rPr lang="cs-CZ" dirty="0" smtClean="0"/>
              <a:t>/</a:t>
            </a:r>
            <a:r>
              <a:rPr lang="cs-CZ" dirty="0" err="1" smtClean="0"/>
              <a:t>carte.php</a:t>
            </a:r>
            <a:r>
              <a:rPr lang="cs-CZ" dirty="0" smtClean="0"/>
              <a:t>?lib=</a:t>
            </a:r>
            <a:r>
              <a:rPr lang="cs-CZ" dirty="0" err="1" smtClean="0"/>
              <a:t>czech</a:t>
            </a:r>
            <a:r>
              <a:rPr lang="cs-CZ" dirty="0" smtClean="0"/>
              <a:t>_</a:t>
            </a:r>
            <a:r>
              <a:rPr lang="cs-CZ" dirty="0" err="1" smtClean="0"/>
              <a:t>republic</a:t>
            </a:r>
            <a:r>
              <a:rPr lang="cs-CZ" dirty="0" smtClean="0"/>
              <a:t>_map&amp;</a:t>
            </a:r>
            <a:r>
              <a:rPr lang="cs-CZ" dirty="0" err="1" smtClean="0"/>
              <a:t>num</a:t>
            </a:r>
            <a:r>
              <a:rPr lang="cs-CZ" dirty="0" smtClean="0"/>
              <a:t>_car=2512&amp;</a:t>
            </a:r>
            <a:r>
              <a:rPr lang="cs-CZ" dirty="0" err="1" smtClean="0"/>
              <a:t>lang</a:t>
            </a:r>
            <a:r>
              <a:rPr lang="cs-CZ" dirty="0" smtClean="0"/>
              <a:t>=</a:t>
            </a:r>
            <a:r>
              <a:rPr lang="cs-CZ" dirty="0" err="1" smtClean="0"/>
              <a:t>en</a:t>
            </a:r>
            <a:r>
              <a:rPr lang="cs-CZ" dirty="0" smtClean="0"/>
              <a:t> </a:t>
            </a:r>
          </a:p>
          <a:p>
            <a:pPr marL="342900" indent="-342900">
              <a:buFontTx/>
              <a:buAutoNum type="arabicPeriod"/>
            </a:pPr>
            <a:r>
              <a:rPr lang="cs-CZ" dirty="0" err="1" smtClean="0"/>
              <a:t>ČEMAN</a:t>
            </a:r>
            <a:r>
              <a:rPr lang="cs-CZ" dirty="0" smtClean="0"/>
              <a:t>, </a:t>
            </a:r>
            <a:r>
              <a:rPr lang="cs-CZ" dirty="0" err="1" smtClean="0"/>
              <a:t>Róbert</a:t>
            </a:r>
            <a:r>
              <a:rPr lang="cs-CZ" dirty="0" smtClean="0"/>
              <a:t>. </a:t>
            </a:r>
            <a:r>
              <a:rPr lang="cs-CZ" i="1" dirty="0" smtClean="0"/>
              <a:t>Školní atlas světa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Mojmír </a:t>
            </a:r>
            <a:r>
              <a:rPr lang="cs-CZ" dirty="0" err="1" smtClean="0"/>
              <a:t>Kohut</a:t>
            </a:r>
            <a:r>
              <a:rPr lang="cs-CZ" dirty="0" smtClean="0"/>
              <a:t>. Bratislava: Mapa </a:t>
            </a:r>
            <a:r>
              <a:rPr lang="cs-CZ" dirty="0" err="1" smtClean="0"/>
              <a:t>Slovakia</a:t>
            </a:r>
            <a:r>
              <a:rPr lang="cs-CZ" dirty="0" smtClean="0"/>
              <a:t> Plus, 2008, 256 s. </a:t>
            </a:r>
            <a:r>
              <a:rPr lang="cs-CZ" dirty="0" err="1" smtClean="0"/>
              <a:t>ISBN</a:t>
            </a:r>
            <a:r>
              <a:rPr lang="cs-CZ" dirty="0" smtClean="0"/>
              <a:t> 978-808-0671-914. 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BIČÍK, Ivan. </a:t>
            </a:r>
            <a:r>
              <a:rPr lang="cs-CZ" i="1" dirty="0" smtClean="0"/>
              <a:t>Školní atlas dnešní Evropy a Česka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Terra</a:t>
            </a:r>
            <a:r>
              <a:rPr lang="cs-CZ" dirty="0" smtClean="0"/>
              <a:t>, 2003, 39 s. </a:t>
            </a:r>
            <a:r>
              <a:rPr lang="cs-CZ" dirty="0" err="1" smtClean="0"/>
              <a:t>ISBN</a:t>
            </a:r>
            <a:r>
              <a:rPr lang="cs-CZ" dirty="0" smtClean="0"/>
              <a:t> 80-902-2825-9. </a:t>
            </a:r>
          </a:p>
          <a:p>
            <a:pPr marL="342900" indent="-342900">
              <a:buFontTx/>
              <a:buAutoNum type="arabicPeriod"/>
            </a:pPr>
            <a:r>
              <a:rPr lang="cs-CZ" i="1" dirty="0" smtClean="0"/>
              <a:t>Školní atlas Evropy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Kartografie Praha, 2001, 48 s. </a:t>
            </a:r>
            <a:r>
              <a:rPr lang="cs-CZ" dirty="0" err="1" smtClean="0"/>
              <a:t>ISBN</a:t>
            </a:r>
            <a:r>
              <a:rPr lang="cs-CZ" dirty="0" smtClean="0"/>
              <a:t> 80-701-1609-9. </a:t>
            </a:r>
          </a:p>
          <a:p>
            <a:pPr marL="342900" indent="-342900">
              <a:buAutoNum type="arabicPeriod"/>
            </a:pPr>
            <a:endParaRPr lang="en-US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680</TotalTime>
  <Words>298</Words>
  <Application>Microsoft Office PowerPoint</Application>
  <PresentationFormat>Předvádění na obrazovce (4:3)</PresentationFormat>
  <Paragraphs>77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Nejvyšší body</vt:lpstr>
      <vt:lpstr>Snímek 5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Rosocha</dc:creator>
  <cp:lastModifiedBy>Rosocha</cp:lastModifiedBy>
  <cp:revision>152</cp:revision>
  <dcterms:created xsi:type="dcterms:W3CDTF">2012-12-16T16:16:42Z</dcterms:created>
  <dcterms:modified xsi:type="dcterms:W3CDTF">2013-04-03T19:50:38Z</dcterms:modified>
</cp:coreProperties>
</file>