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5"/>
  </p:notesMasterIdLst>
  <p:sldIdLst>
    <p:sldId id="317" r:id="rId3"/>
    <p:sldId id="307" r:id="rId4"/>
    <p:sldId id="310" r:id="rId5"/>
    <p:sldId id="298" r:id="rId6"/>
    <p:sldId id="299" r:id="rId7"/>
    <p:sldId id="306" r:id="rId8"/>
    <p:sldId id="312" r:id="rId9"/>
    <p:sldId id="313" r:id="rId10"/>
    <p:sldId id="309" r:id="rId11"/>
    <p:sldId id="315" r:id="rId12"/>
    <p:sldId id="314" r:id="rId13"/>
    <p:sldId id="320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3300"/>
    <a:srgbClr val="CC00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76554" autoAdjust="0"/>
  </p:normalViewPr>
  <p:slideViewPr>
    <p:cSldViewPr>
      <p:cViewPr varScale="1">
        <p:scale>
          <a:sx n="74" d="100"/>
          <a:sy n="74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D25C4-AA01-4F4C-BA40-54A62A8FBC4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F4104-0D6A-456E-AB6E-4CC1E9775A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699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666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695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654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079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032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994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21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218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4188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510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01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9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0756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9804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603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14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295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708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4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315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448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893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5%20&#268;J%20-%20Poh&#225;dky%20-%20lidov&#233;,%20autorsk&#233;%20-%20prac.%20list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Pohádky – lidové, autorské, LS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VY_32_inovace_05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Listopad  2011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</a:t>
            </a:r>
            <a:r>
              <a:rPr lang="cs-CZ" sz="1600" dirty="0">
                <a:solidFill>
                  <a:prstClr val="black"/>
                </a:solidFill>
              </a:rPr>
              <a:t>Představení žánrů lidové slovesnosti, autorské a lidové pohádky, znaky pohádek, možnost využití pracovních </a:t>
            </a:r>
            <a:r>
              <a:rPr lang="cs-CZ" sz="1600" dirty="0" smtClean="0">
                <a:solidFill>
                  <a:prstClr val="black"/>
                </a:solidFill>
              </a:rPr>
              <a:t>listů.</a:t>
            </a:r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595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Znaky </a:t>
            </a:r>
            <a:r>
              <a:rPr lang="cs-CZ" sz="5400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pohádek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2953576"/>
              </p:ext>
            </p:extLst>
          </p:nvPr>
        </p:nvGraphicFramePr>
        <p:xfrm>
          <a:off x="179513" y="2032000"/>
          <a:ext cx="8496944" cy="4638784"/>
        </p:xfrm>
        <a:graphic>
          <a:graphicData uri="http://schemas.openxmlformats.org/drawingml/2006/table">
            <a:tbl>
              <a:tblPr firstRow="1" firstCol="1" bandRow="1"/>
              <a:tblGrid>
                <a:gridCol w="1595876"/>
                <a:gridCol w="1379854"/>
                <a:gridCol w="1379854"/>
                <a:gridCol w="1379854"/>
                <a:gridCol w="1393353"/>
                <a:gridCol w="1368153"/>
              </a:tblGrid>
              <a:tr h="96112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arenR"/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Ustálené vstupní formule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 jestli neumřeli…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ježibaba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Byl jednou jeden král</a:t>
                      </a: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dcery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992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arenR"/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Závěrečné formule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 devatero horami</a:t>
                      </a: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přání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víla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cs-CZ" sz="1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draci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úkoly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arenR"/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Magická čísla, předměty, bytosti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r>
                        <a:rPr lang="cs-CZ" sz="1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zazvonil…a …konec 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oříšky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kouzelný proutek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6112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arenR"/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Opakování motivů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…slavili svatbu, jakou</a:t>
                      </a: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synové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plesy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Byl jednou jeden hrad…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47825" y="2032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51520" y="1196752"/>
            <a:ext cx="3429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002060"/>
                </a:solidFill>
              </a:rPr>
              <a:t>Vybarvi správná políčka.</a:t>
            </a:r>
            <a:endParaRPr lang="cs-CZ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29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Znaky </a:t>
            </a:r>
            <a:r>
              <a:rPr lang="cs-CZ" sz="5400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pohádek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96244"/>
              </p:ext>
            </p:extLst>
          </p:nvPr>
        </p:nvGraphicFramePr>
        <p:xfrm>
          <a:off x="179513" y="2032000"/>
          <a:ext cx="8496944" cy="4638784"/>
        </p:xfrm>
        <a:graphic>
          <a:graphicData uri="http://schemas.openxmlformats.org/drawingml/2006/table">
            <a:tbl>
              <a:tblPr firstRow="1" firstCol="1" bandRow="1"/>
              <a:tblGrid>
                <a:gridCol w="1595876"/>
                <a:gridCol w="1379854"/>
                <a:gridCol w="1379854"/>
                <a:gridCol w="1379854"/>
                <a:gridCol w="1393353"/>
                <a:gridCol w="1368153"/>
              </a:tblGrid>
              <a:tr h="96112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arenR"/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Ustálené vstupní formule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 jestli neumřeli…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ježibaba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Byl jednou jeden král</a:t>
                      </a: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dcery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</a:tr>
              <a:tr h="93992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arenR"/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Závěrečné formule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 devatero horami</a:t>
                      </a: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přání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víla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cs-CZ" sz="1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draci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úkoly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arenR"/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Magická čísla, předměty, bytosti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r>
                        <a:rPr lang="cs-CZ" sz="1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zazvonil…a …konec 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oříšky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kouzelný proutek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6112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arenR"/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Opakování motivů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…slavili svatbu, jakou</a:t>
                      </a:r>
                      <a:r>
                        <a:rPr lang="cs-CZ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synové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tři plesy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Byl jednou jeden hrad…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47825" y="2032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51520" y="119675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002060"/>
                </a:solidFill>
              </a:rPr>
              <a:t>Řešení</a:t>
            </a:r>
            <a:endParaRPr lang="cs-CZ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45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  <a:t/>
            </a:r>
            <a:b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</a:br>
            <a:r>
              <a:rPr lang="cs-CZ" sz="53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  <a:t>Lidová slovesnost</a:t>
            </a:r>
            <a:r>
              <a:rPr lang="cs-CZ" sz="18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cs-CZ" sz="1800" dirty="0">
                <a:solidFill>
                  <a:prstClr val="white"/>
                </a:solidFill>
                <a:ea typeface="+mn-ea"/>
                <a:cs typeface="+mn-cs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573216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Lidová slovesnost je slovesná tvorba vznikající </a:t>
            </a:r>
          </a:p>
          <a:p>
            <a:pPr marL="0" indent="0">
              <a:buNone/>
            </a:pPr>
            <a:r>
              <a:rPr lang="cs-CZ" b="1" dirty="0" smtClean="0"/>
              <a:t>a šířená ústně, je anonymní.</a:t>
            </a:r>
          </a:p>
          <a:p>
            <a:pPr marL="0" indent="0">
              <a:buNone/>
            </a:pPr>
            <a:r>
              <a:rPr lang="cs-CZ" b="1" dirty="0" smtClean="0"/>
              <a:t>Je v ní obsažena moudrost lidu .</a:t>
            </a:r>
            <a:endParaRPr lang="cs-CZ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0" y="3356992"/>
            <a:ext cx="161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přísloví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0" y="4293096"/>
            <a:ext cx="2195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pranostiky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0" y="3861048"/>
            <a:ext cx="2032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zaříkadla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0" y="4772670"/>
            <a:ext cx="1898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>
                <a:solidFill>
                  <a:srgbClr val="FF0000"/>
                </a:solidFill>
              </a:rPr>
              <a:t>l</a:t>
            </a:r>
            <a:r>
              <a:rPr lang="cs-CZ" sz="3200" b="1" dirty="0" smtClean="0">
                <a:solidFill>
                  <a:srgbClr val="FF0000"/>
                </a:solidFill>
              </a:rPr>
              <a:t>id. písně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0" y="5179505"/>
            <a:ext cx="1890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hádanky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0" y="5589240"/>
            <a:ext cx="1837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pohádky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2339753" y="3649379"/>
            <a:ext cx="482453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Mezi sběratele české lid. </a:t>
            </a:r>
          </a:p>
          <a:p>
            <a:r>
              <a:rPr lang="cs-CZ" sz="3200" b="1" dirty="0" smtClean="0"/>
              <a:t>slovesnosti patřili např. </a:t>
            </a:r>
            <a:r>
              <a:rPr lang="cs-CZ" sz="3200" b="1" dirty="0" err="1" smtClean="0"/>
              <a:t>F.L.Čelakovský</a:t>
            </a:r>
            <a:r>
              <a:rPr lang="cs-CZ" sz="3200" b="1" dirty="0" smtClean="0"/>
              <a:t>, </a:t>
            </a:r>
            <a:r>
              <a:rPr lang="cs-CZ" sz="3200" b="1" dirty="0" err="1" smtClean="0"/>
              <a:t>K.J.Erben</a:t>
            </a:r>
            <a:r>
              <a:rPr lang="cs-CZ" sz="3200" b="1" dirty="0" smtClean="0"/>
              <a:t>, </a:t>
            </a:r>
            <a:r>
              <a:rPr lang="cs-CZ" sz="3200" b="1" dirty="0" err="1" smtClean="0"/>
              <a:t>B.Němcová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4" name="Picture 2" descr="C:\Users\Uživatel\AppData\Local\Microsoft\Windows\Temporary Internet Files\Content.IE5\UMSQV6I2\MC90030394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414" y="3271844"/>
            <a:ext cx="5313362" cy="300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75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  <a:t/>
            </a:r>
            <a:b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</a:br>
            <a:r>
              <a:rPr lang="cs-CZ" sz="53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  <a:t>Lidová slovesnost</a:t>
            </a:r>
            <a:r>
              <a:rPr lang="cs-CZ" sz="18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cs-CZ" sz="1800" dirty="0">
                <a:solidFill>
                  <a:prstClr val="white"/>
                </a:solidFill>
                <a:ea typeface="+mn-ea"/>
                <a:cs typeface="+mn-cs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573216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  Lidová slovesnost je slovesná </a:t>
            </a:r>
          </a:p>
          <a:p>
            <a:pPr marL="0" indent="0">
              <a:buNone/>
            </a:pPr>
            <a:r>
              <a:rPr lang="cs-CZ" b="1" dirty="0" smtClean="0"/>
              <a:t>  tvorba vznikající a šířená ústně, </a:t>
            </a:r>
          </a:p>
          <a:p>
            <a:pPr marL="0" indent="0">
              <a:buNone/>
            </a:pPr>
            <a:r>
              <a:rPr lang="cs-CZ" b="1" dirty="0" smtClean="0"/>
              <a:t>  je anonymní.</a:t>
            </a:r>
          </a:p>
          <a:p>
            <a:pPr marL="0" indent="0">
              <a:buNone/>
            </a:pPr>
            <a:r>
              <a:rPr lang="cs-CZ" b="1" dirty="0" smtClean="0"/>
              <a:t>  Je v ní obsažena moudrost lidu .</a:t>
            </a:r>
            <a:endParaRPr lang="cs-CZ" b="1" dirty="0"/>
          </a:p>
        </p:txBody>
      </p:sp>
      <p:sp>
        <p:nvSpPr>
          <p:cNvPr id="6" name="TextovéPole 5"/>
          <p:cNvSpPr txBox="1"/>
          <p:nvPr/>
        </p:nvSpPr>
        <p:spPr>
          <a:xfrm>
            <a:off x="6336115" y="2163921"/>
            <a:ext cx="2195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FF00"/>
                </a:solidFill>
              </a:rPr>
              <a:t>pranostiky</a:t>
            </a:r>
            <a:endParaRPr lang="cs-CZ" sz="3200" b="1" dirty="0">
              <a:solidFill>
                <a:srgbClr val="FFFF00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324962" y="1772816"/>
            <a:ext cx="2032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zaříkadla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6353239" y="2604126"/>
            <a:ext cx="1898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>
                <a:solidFill>
                  <a:srgbClr val="0070C0"/>
                </a:solidFill>
              </a:rPr>
              <a:t>l</a:t>
            </a:r>
            <a:r>
              <a:rPr lang="cs-CZ" sz="3200" b="1" dirty="0" smtClean="0">
                <a:solidFill>
                  <a:srgbClr val="0070C0"/>
                </a:solidFill>
              </a:rPr>
              <a:t>id. písně</a:t>
            </a:r>
            <a:endParaRPr lang="cs-CZ" sz="3200" b="1" dirty="0">
              <a:solidFill>
                <a:srgbClr val="0070C0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361381" y="3068960"/>
            <a:ext cx="1890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3300"/>
                </a:solidFill>
              </a:rPr>
              <a:t>hádanky</a:t>
            </a:r>
            <a:endParaRPr lang="cs-CZ" sz="3200" b="1" dirty="0">
              <a:solidFill>
                <a:srgbClr val="FF3300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6375534" y="3537219"/>
            <a:ext cx="1837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006600"/>
                </a:solidFill>
              </a:rPr>
              <a:t>pohádky</a:t>
            </a:r>
            <a:endParaRPr lang="cs-CZ" sz="3200" b="1" dirty="0">
              <a:solidFill>
                <a:srgbClr val="006600"/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273567" y="4149080"/>
            <a:ext cx="8496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Mezi sběratele </a:t>
            </a:r>
            <a:r>
              <a:rPr lang="cs-CZ" sz="3200" b="1" dirty="0" err="1" smtClean="0"/>
              <a:t>lid.slovesnosti</a:t>
            </a:r>
            <a:r>
              <a:rPr lang="cs-CZ" sz="3200" b="1" dirty="0" smtClean="0"/>
              <a:t> ve světě patřili např. Francouz Charles </a:t>
            </a:r>
            <a:r>
              <a:rPr lang="cs-CZ" sz="3200" b="1" dirty="0" err="1" smtClean="0"/>
              <a:t>Perrault</a:t>
            </a:r>
            <a:r>
              <a:rPr lang="cs-CZ" sz="3200" b="1" dirty="0" smtClean="0"/>
              <a:t> (17. stol.) a v Německu bratři Grimmové( 19.st.).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3874593" cy="261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6329733" y="1349876"/>
            <a:ext cx="1689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CC00CC"/>
                </a:solidFill>
              </a:rPr>
              <a:t>přísloví</a:t>
            </a:r>
            <a:endParaRPr lang="cs-CZ" sz="3200" b="1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58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9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Poznáš žánr lidové slovesnosti</a:t>
            </a: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cs-CZ" sz="3600" b="1" dirty="0" smtClean="0"/>
              <a:t>(…)</a:t>
            </a:r>
          </a:p>
          <a:p>
            <a:pPr marL="0" indent="0">
              <a:buNone/>
            </a:pPr>
            <a:r>
              <a:rPr lang="cs-CZ" sz="3600" b="1" dirty="0" smtClean="0"/>
              <a:t>Když jsem si obula střevíček, padl mi jako ulitý. Princ si mě pozorně prohlédl a poznal, že jsem ta dívka, se kterou tančil. „To je má pravá nevěsta,“ řekl šťastně. Vyzvedl mě k sobě na koně a už jsme ujížděli pryč.</a:t>
            </a:r>
          </a:p>
          <a:p>
            <a:pPr marL="0" indent="0">
              <a:buNone/>
            </a:pPr>
            <a:r>
              <a:rPr lang="cs-CZ" sz="3600" b="1" dirty="0" smtClean="0"/>
              <a:t>(…)</a:t>
            </a:r>
            <a:endParaRPr lang="cs-CZ" sz="3600" b="1" dirty="0"/>
          </a:p>
        </p:txBody>
      </p:sp>
      <p:sp>
        <p:nvSpPr>
          <p:cNvPr id="6" name="Zaoblený obdélník 5"/>
          <p:cNvSpPr/>
          <p:nvPr/>
        </p:nvSpPr>
        <p:spPr>
          <a:xfrm>
            <a:off x="-1" y="0"/>
            <a:ext cx="9144000" cy="1772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Pohádky (báchorky)</a:t>
            </a:r>
            <a:endParaRPr lang="cs-CZ" dirty="0"/>
          </a:p>
        </p:txBody>
      </p:sp>
      <p:sp>
        <p:nvSpPr>
          <p:cNvPr id="7" name="Zaoblený obdélník 6"/>
          <p:cNvSpPr/>
          <p:nvPr/>
        </p:nvSpPr>
        <p:spPr>
          <a:xfrm>
            <a:off x="-108520" y="1748800"/>
            <a:ext cx="9144000" cy="5085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6000" b="1" cap="all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popelka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0" y="2204864"/>
            <a:ext cx="3642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Na motivy lidové pohádky o Popelce</a:t>
            </a:r>
            <a:endParaRPr lang="cs-CZ" sz="3200" b="1" dirty="0"/>
          </a:p>
        </p:txBody>
      </p:sp>
      <p:pic>
        <p:nvPicPr>
          <p:cNvPr id="2050" name="Picture 2" descr="C:\Users\Uživatel\AppData\Local\Microsoft\Windows\Temporary Internet Files\Content.IE5\1NGIJL8T\MC90012282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152" y="5074013"/>
            <a:ext cx="2088232" cy="175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09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cs-CZ" sz="3600" b="1" dirty="0" smtClean="0"/>
              <a:t>Kdo je autorem pohádky o Popelce?</a:t>
            </a:r>
          </a:p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pPr>
              <a:buFont typeface="Wingdings" pitchFamily="2" charset="2"/>
              <a:buChar char="Ø"/>
            </a:pPr>
            <a:r>
              <a:rPr lang="cs-CZ" sz="3600" b="1" dirty="0" smtClean="0"/>
              <a:t>Kdo ztvárnil postavu Popelky ve filmovém zpracování této pohádky nazvaném…?</a:t>
            </a:r>
          </a:p>
          <a:p>
            <a:pPr marL="0" indent="0">
              <a:buNone/>
            </a:pPr>
            <a:endParaRPr lang="cs-CZ" sz="3600" b="1" dirty="0" smtClean="0"/>
          </a:p>
          <a:p>
            <a:pPr>
              <a:buFont typeface="Wingdings" pitchFamily="2" charset="2"/>
              <a:buChar char="Ø"/>
            </a:pPr>
            <a:r>
              <a:rPr lang="cs-CZ" sz="3600" b="1" dirty="0" smtClean="0"/>
              <a:t>Které autory a jejich pohádky znáš </a:t>
            </a:r>
          </a:p>
          <a:p>
            <a:pPr marL="0" indent="0">
              <a:buNone/>
            </a:pPr>
            <a:r>
              <a:rPr lang="cs-CZ" sz="3600" b="1" dirty="0"/>
              <a:t> </a:t>
            </a:r>
            <a:r>
              <a:rPr lang="cs-CZ" sz="3600" b="1" dirty="0" smtClean="0"/>
              <a:t>   z vlastní četby?</a:t>
            </a:r>
          </a:p>
          <a:p>
            <a:endParaRPr lang="cs-CZ" sz="3600" b="1" dirty="0" smtClean="0"/>
          </a:p>
          <a:p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827584" y="1628800"/>
            <a:ext cx="684076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24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Ch. </a:t>
            </a:r>
            <a:r>
              <a:rPr lang="cs-CZ" sz="2400" b="1" u="sng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Perrault</a:t>
            </a:r>
            <a:r>
              <a:rPr lang="cs-CZ" sz="24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, bratři </a:t>
            </a:r>
            <a:r>
              <a:rPr lang="cs-CZ" sz="2400" b="1" u="sng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grimmové</a:t>
            </a:r>
            <a:r>
              <a:rPr lang="cs-CZ" sz="24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, </a:t>
            </a:r>
            <a:r>
              <a:rPr lang="cs-CZ" sz="2400" b="1" u="sng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B.Němcová</a:t>
            </a:r>
            <a:endParaRPr lang="cs-CZ" sz="2400" u="sng" dirty="0">
              <a:solidFill>
                <a:prstClr val="white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827584" y="2636912"/>
            <a:ext cx="6840760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cs-CZ" sz="36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„Tři oříšky pro popelku“</a:t>
            </a:r>
          </a:p>
          <a:p>
            <a:pPr lvl="0" algn="ctr"/>
            <a:r>
              <a:rPr lang="cs-CZ" sz="36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Libuše </a:t>
            </a:r>
            <a:r>
              <a:rPr lang="cs-CZ" sz="3600" b="1" u="sng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šafránková</a:t>
            </a:r>
            <a:r>
              <a:rPr lang="cs-CZ" sz="3600" b="1" u="sng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cs-CZ" sz="3600" u="sng" dirty="0">
              <a:solidFill>
                <a:prstClr val="white"/>
              </a:solidFill>
            </a:endParaRPr>
          </a:p>
        </p:txBody>
      </p:sp>
      <p:pic>
        <p:nvPicPr>
          <p:cNvPr id="1026" name="Picture 2" descr="C:\Users\Uživatel\AppData\Local\Microsoft\Windows\Temporary Internet Files\Content.IE5\1NGIJL8T\MC90012282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3156"/>
            <a:ext cx="1584175" cy="133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35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Dělení pohádek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>
            <a:normAutofit fontScale="92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cs-CZ" sz="3600" b="1" dirty="0" smtClean="0">
                <a:solidFill>
                  <a:prstClr val="black"/>
                </a:solidFill>
              </a:rPr>
              <a:t>Námět </a:t>
            </a:r>
            <a:r>
              <a:rPr lang="cs-CZ" sz="3600" b="1" dirty="0">
                <a:solidFill>
                  <a:prstClr val="black"/>
                </a:solidFill>
              </a:rPr>
              <a:t>lidové </a:t>
            </a:r>
            <a:r>
              <a:rPr lang="cs-CZ" sz="3600" b="1" dirty="0" smtClean="0">
                <a:solidFill>
                  <a:prstClr val="black"/>
                </a:solidFill>
              </a:rPr>
              <a:t>pohádky o dívce, </a:t>
            </a:r>
            <a:r>
              <a:rPr lang="cs-CZ" sz="3600" b="1" dirty="0">
                <a:solidFill>
                  <a:prstClr val="black"/>
                </a:solidFill>
              </a:rPr>
              <a:t>která </a:t>
            </a:r>
            <a:endParaRPr lang="cs-CZ" sz="3600" b="1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cs-CZ" sz="3600" b="1" dirty="0" smtClean="0">
                <a:solidFill>
                  <a:prstClr val="black"/>
                </a:solidFill>
              </a:rPr>
              <a:t>musela </a:t>
            </a:r>
            <a:r>
              <a:rPr lang="cs-CZ" sz="3600" b="1" dirty="0">
                <a:solidFill>
                  <a:prstClr val="black"/>
                </a:solidFill>
              </a:rPr>
              <a:t>snášet ústrky od nevlastní matky a </a:t>
            </a:r>
            <a:endParaRPr lang="cs-CZ" sz="3600" b="1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cs-CZ" sz="3600" b="1" dirty="0" smtClean="0">
                <a:solidFill>
                  <a:prstClr val="black"/>
                </a:solidFill>
              </a:rPr>
              <a:t>sester a která za pomoci kouzel získává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cs-CZ" sz="3600" b="1" dirty="0" smtClean="0">
                <a:solidFill>
                  <a:prstClr val="black"/>
                </a:solidFill>
              </a:rPr>
              <a:t>lásku prince, poprvé zpracovali: Ch. </a:t>
            </a:r>
            <a:r>
              <a:rPr lang="cs-CZ" sz="3600" b="1" dirty="0" err="1" smtClean="0">
                <a:solidFill>
                  <a:prstClr val="black"/>
                </a:solidFill>
              </a:rPr>
              <a:t>Perrault</a:t>
            </a:r>
            <a:r>
              <a:rPr lang="cs-CZ" sz="3600" b="1" dirty="0" smtClean="0">
                <a:solidFill>
                  <a:prstClr val="black"/>
                </a:solidFill>
              </a:rPr>
              <a:t>, </a:t>
            </a:r>
            <a:r>
              <a:rPr lang="cs-CZ" sz="3600" b="1" u="sng" dirty="0" smtClean="0">
                <a:solidFill>
                  <a:prstClr val="black"/>
                </a:solidFill>
              </a:rPr>
              <a:t>bratři Grimmové v pohádce Popelka a B. Němcová v </a:t>
            </a:r>
            <a:r>
              <a:rPr lang="cs-CZ" sz="3600" b="1" u="sng" smtClean="0">
                <a:solidFill>
                  <a:prstClr val="black"/>
                </a:solidFill>
              </a:rPr>
              <a:t>pohádce O Popelce. </a:t>
            </a:r>
            <a:r>
              <a:rPr lang="cs-CZ" sz="3600" b="1" u="sng" dirty="0" smtClean="0">
                <a:solidFill>
                  <a:prstClr val="black"/>
                </a:solidFill>
              </a:rPr>
              <a:t>Z této původně lid. pohádky se stává pohádka autorská – umělá.  </a:t>
            </a:r>
            <a:endParaRPr lang="cs-CZ" sz="3600" b="1" u="sng" dirty="0"/>
          </a:p>
        </p:txBody>
      </p:sp>
      <p:pic>
        <p:nvPicPr>
          <p:cNvPr id="3074" name="Picture 2" descr="C:\Users\Uživatel\AppData\Local\Microsoft\Windows\Temporary Internet Files\Content.IE5\1NGIJL8T\MC9000540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96982">
            <a:off x="3848132" y="4584116"/>
            <a:ext cx="1584176" cy="205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42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5400" b="1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AUTorská</a:t>
            </a:r>
            <a:r>
              <a:rPr lang="cs-CZ" sz="54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pohádka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158337"/>
              </p:ext>
            </p:extLst>
          </p:nvPr>
        </p:nvGraphicFramePr>
        <p:xfrm>
          <a:off x="1" y="1628799"/>
          <a:ext cx="9144000" cy="4968552"/>
        </p:xfrm>
        <a:graphic>
          <a:graphicData uri="http://schemas.openxmlformats.org/drawingml/2006/table">
            <a:tbl>
              <a:tblPr firstRow="1" firstCol="1" bandRow="1"/>
              <a:tblGrid>
                <a:gridCol w="1571602"/>
                <a:gridCol w="1512726"/>
                <a:gridCol w="1542163"/>
                <a:gridCol w="1542163"/>
                <a:gridCol w="1715713"/>
                <a:gridCol w="1259633"/>
              </a:tblGrid>
              <a:tr h="1525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Božena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Sekora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Jan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Ondřej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Mravenec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Bajaja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124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Wilde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Josef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Oscar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Princ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Šťastný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Lada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30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Karafiát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princ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 Mikešovi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Ferda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Němcová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Broučci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47825" y="3573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07505" y="836712"/>
            <a:ext cx="2095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002060"/>
                </a:solidFill>
              </a:rPr>
              <a:t>Vybarvi políčka.</a:t>
            </a:r>
            <a:endParaRPr lang="cs-CZ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5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5400" b="1" cap="all" spc="3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AUTorská</a:t>
            </a:r>
            <a:r>
              <a:rPr lang="cs-CZ" sz="54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pohádka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7811205"/>
              </p:ext>
            </p:extLst>
          </p:nvPr>
        </p:nvGraphicFramePr>
        <p:xfrm>
          <a:off x="1" y="1628799"/>
          <a:ext cx="9144000" cy="4968552"/>
        </p:xfrm>
        <a:graphic>
          <a:graphicData uri="http://schemas.openxmlformats.org/drawingml/2006/table">
            <a:tbl>
              <a:tblPr firstRow="1" firstCol="1" bandRow="1"/>
              <a:tblGrid>
                <a:gridCol w="1571602"/>
                <a:gridCol w="1512726"/>
                <a:gridCol w="1542163"/>
                <a:gridCol w="1542163"/>
                <a:gridCol w="1715713"/>
                <a:gridCol w="1259633"/>
              </a:tblGrid>
              <a:tr h="1525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Božena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Sekora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Jan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Ondřej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Mravenec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Bajaja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124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Wilde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Josef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Oscar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Princ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Šťastný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Lada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30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Karafiát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princ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 Mikešovi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Ferda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Němcová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Broučci</a:t>
                      </a:r>
                      <a:endParaRPr lang="cs-CZ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47825" y="3573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23528" y="83671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002060"/>
                </a:solidFill>
              </a:rPr>
              <a:t>Ř</a:t>
            </a:r>
            <a:r>
              <a:rPr lang="cs-CZ" sz="2400" b="1" dirty="0" smtClean="0">
                <a:solidFill>
                  <a:srgbClr val="002060"/>
                </a:solidFill>
              </a:rPr>
              <a:t>ešení</a:t>
            </a:r>
            <a:endParaRPr lang="cs-CZ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13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  <a:t>Práce s ukázkou</a:t>
            </a:r>
            <a:r>
              <a:rPr lang="cs-CZ" sz="18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cs-CZ" sz="1800" dirty="0">
                <a:solidFill>
                  <a:prstClr val="white"/>
                </a:solidFill>
                <a:ea typeface="+mn-ea"/>
                <a:cs typeface="+mn-cs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5400" b="1" dirty="0" smtClean="0"/>
              <a:t>  Znáte pohádku o Popelce?</a:t>
            </a:r>
            <a:endParaRPr lang="cs-CZ" sz="5400" b="1" dirty="0"/>
          </a:p>
        </p:txBody>
      </p:sp>
      <p:pic>
        <p:nvPicPr>
          <p:cNvPr id="4098" name="Picture 2" descr="C:\Users\Uživatel\AppData\Local\Microsoft\Windows\Temporary Internet Files\Content.IE5\XP98KUCS\MC90019966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33664"/>
            <a:ext cx="400292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4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Motiv systému Office">
  <a:themeElements>
    <a:clrScheme name="Stupně šedé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1924</TotalTime>
  <Words>574</Words>
  <Application>Microsoft Office PowerPoint</Application>
  <PresentationFormat>Předvádění na obrazovce (4:3)</PresentationFormat>
  <Paragraphs>171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12</vt:i4>
      </vt:variant>
    </vt:vector>
  </HeadingPairs>
  <TitlesOfParts>
    <vt:vector size="14" baseType="lpstr">
      <vt:lpstr>2_Motiv systému Office</vt:lpstr>
      <vt:lpstr>Motiv systému Office</vt:lpstr>
      <vt:lpstr>Pohádky – lidové, autorské, LS</vt:lpstr>
      <vt:lpstr> Lidová slovesnost </vt:lpstr>
      <vt:lpstr> Lidová slovesnost </vt:lpstr>
      <vt:lpstr>Poznáš žánr lidové slovesnosti?</vt:lpstr>
      <vt:lpstr>pohádky</vt:lpstr>
      <vt:lpstr>Dělení pohádek</vt:lpstr>
      <vt:lpstr>AUTorská pohádka</vt:lpstr>
      <vt:lpstr>AUTorská pohádka</vt:lpstr>
      <vt:lpstr>Práce s ukázkou </vt:lpstr>
      <vt:lpstr>Znaky pohádek</vt:lpstr>
      <vt:lpstr>Znaky pohádek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Pohádky - lidové, autorské, LS</dc:title>
  <dc:creator>Uživatel</dc:creator>
  <cp:lastModifiedBy>Uživatel</cp:lastModifiedBy>
  <cp:revision>342</cp:revision>
  <dcterms:created xsi:type="dcterms:W3CDTF">2011-09-26T11:26:48Z</dcterms:created>
  <dcterms:modified xsi:type="dcterms:W3CDTF">2012-11-24T09:53:42Z</dcterms:modified>
</cp:coreProperties>
</file>