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notesMasterIdLst>
    <p:notesMasterId r:id="rId10"/>
  </p:notesMasterIdLst>
  <p:sldIdLst>
    <p:sldId id="321" r:id="rId3"/>
    <p:sldId id="304" r:id="rId4"/>
    <p:sldId id="282" r:id="rId5"/>
    <p:sldId id="295" r:id="rId6"/>
    <p:sldId id="320" r:id="rId7"/>
    <p:sldId id="318" r:id="rId8"/>
    <p:sldId id="322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76554" autoAdjust="0"/>
  </p:normalViewPr>
  <p:slideViewPr>
    <p:cSldViewPr>
      <p:cViewPr varScale="1">
        <p:scale>
          <a:sx n="74" d="100"/>
          <a:sy n="74" d="100"/>
        </p:scale>
        <p:origin x="-126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6D25C4-AA01-4F4C-BA40-54A62A8FBC48}" type="datetimeFigureOut">
              <a:rPr lang="cs-CZ" smtClean="0"/>
              <a:t>24.11.2012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8F4104-0D6A-456E-AB6E-4CC1E9775A0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669934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8F4104-0D6A-456E-AB6E-4CC1E9775A04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508467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6661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695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26547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1970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35720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40131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8251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50923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75771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09373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6916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293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54161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2886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346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28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140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295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7087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941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3156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2448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288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5877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06%20&#268;j%20-%20Poh&#225;dky%20-%20sb&#283;ratel&#233;%20poh&#225;dek%20-%20prac.list.docx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openxmlformats.org/officeDocument/2006/relationships/hyperlink" Target="06%20&#268;j%20-%20Poh&#225;dky%20-%20sb&#283;ratel&#233;%20poh&#225;dek%20-%20uk&#225;zka.docx" TargetMode="Externa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899592" y="1412776"/>
            <a:ext cx="7772400" cy="792089"/>
          </a:xfrm>
        </p:spPr>
        <p:txBody>
          <a:bodyPr>
            <a:normAutofit fontScale="90000"/>
          </a:bodyPr>
          <a:lstStyle/>
          <a:p>
            <a:r>
              <a:rPr lang="cs-CZ" sz="4800" b="1" dirty="0" smtClean="0">
                <a:effectLst>
                  <a:outerShdw sx="1000" sy="1000" algn="tl">
                    <a:schemeClr val="tx1"/>
                  </a:outerShdw>
                  <a:reflection endPos="0" dir="5400000" sy="-100000" algn="bl" rotWithShape="0"/>
                </a:effectLst>
              </a:rPr>
              <a:t>Pohádky – sběratelé pohádek</a:t>
            </a:r>
            <a:endParaRPr lang="cs-CZ" sz="4800" b="1" dirty="0">
              <a:effectLst>
                <a:outerShdw sx="1000" sy="1000" algn="tl">
                  <a:schemeClr val="tx1">
                    <a:alpha val="51000"/>
                  </a:schemeClr>
                </a:outerShdw>
                <a:reflection endPos="0" dir="5400000" sy="-100000" algn="bl" rotWithShape="0"/>
              </a:effectLst>
            </a:endParaRPr>
          </a:p>
        </p:txBody>
      </p:sp>
      <p:pic>
        <p:nvPicPr>
          <p:cNvPr id="1026" name="Picture 2" descr="C:\Users\Uživatel\Pictures\logo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029" y="5589240"/>
            <a:ext cx="3603242" cy="934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1043608" y="620687"/>
            <a:ext cx="71287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600" dirty="0" smtClean="0">
                <a:solidFill>
                  <a:prstClr val="black"/>
                </a:solidFill>
              </a:rPr>
              <a:t>Základní škola a Mateřská škola, Liberec, Barvířská 38/6, příspěvková organizace</a:t>
            </a:r>
            <a:endParaRPr lang="cs-CZ" sz="1600" dirty="0">
              <a:solidFill>
                <a:prstClr val="black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677205" y="2750799"/>
            <a:ext cx="784887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 smtClean="0">
                <a:solidFill>
                  <a:prstClr val="black"/>
                </a:solidFill>
              </a:rPr>
              <a:t>Název :      </a:t>
            </a:r>
            <a:r>
              <a:rPr lang="cs-CZ" sz="1600" b="1" dirty="0" smtClean="0">
                <a:solidFill>
                  <a:prstClr val="black"/>
                </a:solidFill>
              </a:rPr>
              <a:t>VY_32_inovace_06 Český jazyk a literatura </a:t>
            </a:r>
            <a:r>
              <a:rPr lang="cs-CZ" sz="1600" b="1" dirty="0">
                <a:solidFill>
                  <a:prstClr val="black"/>
                </a:solidFill>
              </a:rPr>
              <a:t>– </a:t>
            </a:r>
            <a:r>
              <a:rPr lang="cs-CZ" sz="1600" b="1" dirty="0" smtClean="0">
                <a:solidFill>
                  <a:prstClr val="black"/>
                </a:solidFill>
              </a:rPr>
              <a:t>Na počátku prý stálo slovo</a:t>
            </a:r>
          </a:p>
          <a:p>
            <a:r>
              <a:rPr lang="cs-CZ" sz="1600" dirty="0" smtClean="0">
                <a:solidFill>
                  <a:prstClr val="black"/>
                </a:solidFill>
              </a:rPr>
              <a:t>Autor:        Iveta </a:t>
            </a:r>
            <a:r>
              <a:rPr lang="cs-CZ" sz="1600" dirty="0" err="1" smtClean="0">
                <a:solidFill>
                  <a:prstClr val="black"/>
                </a:solidFill>
              </a:rPr>
              <a:t>Loumová</a:t>
            </a:r>
            <a:endParaRPr lang="cs-CZ" sz="1600" dirty="0" smtClean="0">
              <a:solidFill>
                <a:prstClr val="black"/>
              </a:solidFill>
            </a:endParaRPr>
          </a:p>
          <a:p>
            <a:r>
              <a:rPr lang="cs-CZ" sz="1600" dirty="0" smtClean="0">
                <a:solidFill>
                  <a:prstClr val="black"/>
                </a:solidFill>
              </a:rPr>
              <a:t>Období:     Listopad  2011</a:t>
            </a:r>
          </a:p>
          <a:p>
            <a:r>
              <a:rPr lang="cs-CZ" sz="1600" dirty="0" smtClean="0">
                <a:solidFill>
                  <a:prstClr val="black"/>
                </a:solidFill>
              </a:rPr>
              <a:t>Věková skupina:      </a:t>
            </a:r>
            <a:r>
              <a:rPr lang="cs-CZ" sz="1600" dirty="0">
                <a:solidFill>
                  <a:prstClr val="black"/>
                </a:solidFill>
              </a:rPr>
              <a:t>6</a:t>
            </a:r>
            <a:r>
              <a:rPr lang="cs-CZ" sz="1600" dirty="0" smtClean="0">
                <a:solidFill>
                  <a:prstClr val="black"/>
                </a:solidFill>
              </a:rPr>
              <a:t>. ročník</a:t>
            </a:r>
          </a:p>
          <a:p>
            <a:r>
              <a:rPr lang="cs-CZ" sz="1600" dirty="0" smtClean="0">
                <a:solidFill>
                  <a:prstClr val="black"/>
                </a:solidFill>
              </a:rPr>
              <a:t>Tematická oblast:    </a:t>
            </a:r>
            <a:r>
              <a:rPr lang="cs-CZ" sz="1600" dirty="0">
                <a:solidFill>
                  <a:prstClr val="black"/>
                </a:solidFill>
              </a:rPr>
              <a:t>Č</a:t>
            </a:r>
            <a:r>
              <a:rPr lang="cs-CZ" sz="1600" dirty="0" smtClean="0">
                <a:solidFill>
                  <a:prstClr val="black"/>
                </a:solidFill>
              </a:rPr>
              <a:t>eský jazyk a literatura – epické žánry</a:t>
            </a:r>
          </a:p>
          <a:p>
            <a:r>
              <a:rPr lang="cs-CZ" sz="1600" dirty="0" smtClean="0">
                <a:solidFill>
                  <a:prstClr val="black"/>
                </a:solidFill>
              </a:rPr>
              <a:t>Anotace:    </a:t>
            </a:r>
            <a:r>
              <a:rPr lang="cs-CZ" sz="1600" dirty="0">
                <a:solidFill>
                  <a:prstClr val="black"/>
                </a:solidFill>
              </a:rPr>
              <a:t>Představení </a:t>
            </a:r>
            <a:r>
              <a:rPr lang="cs-CZ" sz="1600" dirty="0" smtClean="0">
                <a:solidFill>
                  <a:prstClr val="black"/>
                </a:solidFill>
              </a:rPr>
              <a:t>lidové </a:t>
            </a:r>
            <a:r>
              <a:rPr lang="cs-CZ" sz="1600" dirty="0">
                <a:solidFill>
                  <a:prstClr val="black"/>
                </a:solidFill>
              </a:rPr>
              <a:t>a autorské pohádky, tvorba vlastní pohádky, možnost využití pracovních listů, ukázky lidové pohádky </a:t>
            </a:r>
            <a:r>
              <a:rPr lang="cs-CZ" sz="1600" dirty="0" smtClean="0">
                <a:solidFill>
                  <a:prstClr val="black"/>
                </a:solidFill>
              </a:rPr>
              <a:t>Bída.</a:t>
            </a:r>
            <a:endParaRPr lang="cs-CZ" sz="1600" dirty="0">
              <a:solidFill>
                <a:prstClr val="black"/>
              </a:solidFill>
            </a:endParaRPr>
          </a:p>
          <a:p>
            <a:endParaRPr lang="cs-CZ" sz="1600" dirty="0">
              <a:solidFill>
                <a:prstClr val="black"/>
              </a:solidFill>
            </a:endParaRPr>
          </a:p>
        </p:txBody>
      </p:sp>
      <p:pic>
        <p:nvPicPr>
          <p:cNvPr id="3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9031" y="4320459"/>
            <a:ext cx="566737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9030" y="5016153"/>
            <a:ext cx="566737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756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1438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sz="6000" b="1" cap="all" spc="3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Dělení pohádek</a:t>
            </a:r>
          </a:p>
        </p:txBody>
      </p:sp>
      <p:sp>
        <p:nvSpPr>
          <p:cNvPr id="4099" name="Zástupný symbol pro obsah 2"/>
          <p:cNvSpPr>
            <a:spLocks noGrp="1"/>
          </p:cNvSpPr>
          <p:nvPr>
            <p:ph idx="1"/>
          </p:nvPr>
        </p:nvSpPr>
        <p:spPr>
          <a:xfrm>
            <a:off x="285750" y="1143000"/>
            <a:ext cx="8643938" cy="5500688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cs-CZ" b="1" dirty="0" smtClean="0">
                <a:solidFill>
                  <a:srgbClr val="FF0000"/>
                </a:solidFill>
              </a:rPr>
              <a:t>Podle autora</a:t>
            </a:r>
          </a:p>
          <a:p>
            <a:pPr marL="0" indent="0" eaLnBrk="1" hangingPunct="1">
              <a:buNone/>
            </a:pPr>
            <a:r>
              <a:rPr lang="cs-CZ" b="1" dirty="0">
                <a:cs typeface="Arial" charset="0"/>
              </a:rPr>
              <a:t> </a:t>
            </a:r>
            <a:r>
              <a:rPr lang="cs-CZ" b="1" dirty="0" smtClean="0">
                <a:cs typeface="Arial" charset="0"/>
              </a:rPr>
              <a:t>    </a:t>
            </a:r>
          </a:p>
          <a:p>
            <a:pPr marL="0" indent="0" eaLnBrk="1" hangingPunct="1">
              <a:buNone/>
            </a:pPr>
            <a:r>
              <a:rPr lang="cs-CZ" sz="2800" b="1" dirty="0" smtClean="0">
                <a:cs typeface="Arial" charset="0"/>
              </a:rPr>
              <a:t>1.  </a:t>
            </a:r>
            <a:r>
              <a:rPr lang="cs-CZ" sz="2800" b="1" u="sng" dirty="0" smtClean="0">
                <a:cs typeface="Arial" charset="0"/>
              </a:rPr>
              <a:t>Lidové </a:t>
            </a:r>
          </a:p>
          <a:p>
            <a:pPr marL="1771650" lvl="3" indent="-514350" eaLnBrk="1" hangingPunct="1">
              <a:buFont typeface="Wingdings" pitchFamily="2" charset="2"/>
              <a:buChar char="Ø"/>
            </a:pPr>
            <a:r>
              <a:rPr lang="cs-CZ" sz="2800" b="1" dirty="0" smtClean="0">
                <a:cs typeface="Arial" charset="0"/>
              </a:rPr>
              <a:t>autor je neznámý</a:t>
            </a:r>
          </a:p>
          <a:p>
            <a:pPr marL="400050" lvl="1" indent="0" eaLnBrk="1" hangingPunct="1">
              <a:buNone/>
            </a:pPr>
            <a:r>
              <a:rPr lang="cs-CZ" b="1" dirty="0" smtClean="0">
                <a:cs typeface="Arial" charset="0"/>
              </a:rPr>
              <a:t>2.   </a:t>
            </a:r>
            <a:r>
              <a:rPr lang="cs-CZ" b="1" u="sng" dirty="0" smtClean="0">
                <a:cs typeface="Arial" charset="0"/>
              </a:rPr>
              <a:t>Umělé (autorské) </a:t>
            </a:r>
          </a:p>
          <a:p>
            <a:pPr marL="1771650" lvl="3" indent="-514350" eaLnBrk="1" hangingPunct="1">
              <a:buFont typeface="Wingdings" pitchFamily="2" charset="2"/>
              <a:buChar char="Ø"/>
            </a:pPr>
            <a:r>
              <a:rPr lang="cs-CZ" sz="2800" b="1" dirty="0" smtClean="0">
                <a:cs typeface="Arial" charset="0"/>
              </a:rPr>
              <a:t>Autor je známý a odehrávají se </a:t>
            </a:r>
          </a:p>
          <a:p>
            <a:pPr marL="1257300" lvl="3" indent="0" eaLnBrk="1" hangingPunct="1">
              <a:buNone/>
            </a:pPr>
            <a:r>
              <a:rPr lang="cs-CZ" sz="2800" b="1" dirty="0">
                <a:cs typeface="Arial" charset="0"/>
              </a:rPr>
              <a:t> </a:t>
            </a:r>
            <a:r>
              <a:rPr lang="cs-CZ" sz="2800" b="1" dirty="0" smtClean="0">
                <a:cs typeface="Arial" charset="0"/>
              </a:rPr>
              <a:t>     v nedávné minulosti nebo v  současnosti</a:t>
            </a:r>
          </a:p>
          <a:p>
            <a:pPr marL="1714500" lvl="3" indent="-457200" eaLnBrk="1" hangingPunct="1">
              <a:buFont typeface="Wingdings" pitchFamily="2" charset="2"/>
              <a:buChar char="Ø"/>
            </a:pPr>
            <a:r>
              <a:rPr lang="cs-CZ" sz="2800" b="1" dirty="0">
                <a:cs typeface="Arial" charset="0"/>
              </a:rPr>
              <a:t>u</a:t>
            </a:r>
            <a:r>
              <a:rPr lang="cs-CZ" sz="2800" b="1" dirty="0" smtClean="0">
                <a:cs typeface="Arial" charset="0"/>
              </a:rPr>
              <a:t>kazují na způsob života člověka této doby</a:t>
            </a:r>
          </a:p>
          <a:p>
            <a:pPr marL="0" indent="0" eaLnBrk="1" hangingPunct="1">
              <a:buNone/>
            </a:pPr>
            <a:endParaRPr lang="cs-CZ" sz="2800" u="sng" dirty="0" smtClean="0"/>
          </a:p>
        </p:txBody>
      </p:sp>
      <p:sp>
        <p:nvSpPr>
          <p:cNvPr id="10" name="Obdélník 9"/>
          <p:cNvSpPr/>
          <p:nvPr/>
        </p:nvSpPr>
        <p:spPr>
          <a:xfrm>
            <a:off x="1115616" y="5445224"/>
            <a:ext cx="6840760" cy="134081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s-CZ" sz="2800" b="1" dirty="0" smtClean="0">
                <a:solidFill>
                  <a:srgbClr val="FF0000"/>
                </a:solidFill>
                <a:ea typeface="Calibri"/>
                <a:cs typeface="Times New Roman"/>
              </a:rPr>
              <a:t>např. Václav Čtvrtek, Ondřej Sekora, </a:t>
            </a:r>
            <a:r>
              <a:rPr lang="cs-CZ" sz="2800" b="1" dirty="0" err="1" smtClean="0">
                <a:solidFill>
                  <a:srgbClr val="FF0000"/>
                </a:solidFill>
                <a:ea typeface="Calibri"/>
                <a:cs typeface="Times New Roman"/>
              </a:rPr>
              <a:t>K.J.Erben</a:t>
            </a:r>
            <a:r>
              <a:rPr lang="cs-CZ" sz="2800" b="1" dirty="0" smtClean="0">
                <a:solidFill>
                  <a:srgbClr val="FF0000"/>
                </a:solidFill>
                <a:ea typeface="Calibri"/>
                <a:cs typeface="Times New Roman"/>
              </a:rPr>
              <a:t>, bratři Grimmové, B. Němcová</a:t>
            </a:r>
            <a:endParaRPr lang="cs-CZ" sz="11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5" name="Vývojový diagram: alternativní postup 4"/>
          <p:cNvSpPr/>
          <p:nvPr/>
        </p:nvSpPr>
        <p:spPr>
          <a:xfrm>
            <a:off x="3374140" y="3789040"/>
            <a:ext cx="1285016" cy="61264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4140" y="2693647"/>
            <a:ext cx="1638182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83179"/>
            <a:ext cx="8136903" cy="131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1100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1438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sz="6000" b="1" cap="all" spc="3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pohádky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85750" y="1600200"/>
            <a:ext cx="8643938" cy="5043488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cs-CZ" dirty="0" smtClean="0"/>
              <a:t> </a:t>
            </a:r>
            <a:r>
              <a:rPr lang="cs-CZ" b="1" dirty="0" smtClean="0"/>
              <a:t>nejstarší pocházejí z Orientu a Indie</a:t>
            </a:r>
            <a:endParaRPr lang="cs-CZ" b="1" u="sng" dirty="0" smtClean="0"/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cs-CZ" b="1" dirty="0" smtClean="0"/>
              <a:t> původně byly určeny dospělým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cs-CZ" b="1" dirty="0" smtClean="0"/>
              <a:t> mezi významné sběratele lidových pohádek 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cs-CZ" b="1" dirty="0" smtClean="0"/>
              <a:t>     v Evropě patří Charles </a:t>
            </a:r>
            <a:r>
              <a:rPr lang="cs-CZ" b="1" dirty="0" err="1" smtClean="0"/>
              <a:t>Perrault</a:t>
            </a:r>
            <a:r>
              <a:rPr lang="cs-CZ" b="1" dirty="0" smtClean="0"/>
              <a:t>, jehož sbírka   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cs-CZ" b="1" dirty="0"/>
              <a:t> </a:t>
            </a:r>
            <a:r>
              <a:rPr lang="cs-CZ" b="1" dirty="0" smtClean="0"/>
              <a:t>   </a:t>
            </a:r>
            <a:r>
              <a:rPr lang="cs-CZ" b="1" u="sng" dirty="0" smtClean="0"/>
              <a:t>Pohádky mé matky Husy </a:t>
            </a:r>
            <a:r>
              <a:rPr lang="cs-CZ" b="1" dirty="0" smtClean="0"/>
              <a:t>vyšly v 17.st.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cs-CZ" b="1" dirty="0" smtClean="0"/>
              <a:t>  první pohádky určené dětem vydali v 19. st.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cs-CZ" b="1" dirty="0"/>
              <a:t> </a:t>
            </a:r>
            <a:r>
              <a:rPr lang="cs-CZ" b="1" dirty="0" smtClean="0"/>
              <a:t>     v Německu </a:t>
            </a:r>
            <a:r>
              <a:rPr lang="cs-CZ" b="1" dirty="0" err="1" smtClean="0"/>
              <a:t>Jacob</a:t>
            </a:r>
            <a:r>
              <a:rPr lang="cs-CZ" b="1" dirty="0" smtClean="0"/>
              <a:t> a Wilhelm Grimmové pod 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cs-CZ" b="1" dirty="0"/>
              <a:t> </a:t>
            </a:r>
            <a:r>
              <a:rPr lang="cs-CZ" b="1" dirty="0" smtClean="0"/>
              <a:t>     názvem </a:t>
            </a:r>
            <a:r>
              <a:rPr lang="cs-CZ" b="1" u="sng" dirty="0" smtClean="0"/>
              <a:t>Pohádky pro děti a domov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cs-CZ" b="1" dirty="0" smtClean="0"/>
              <a:t>  u nás lid. pohádky zpracovali K. J. Erben, 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cs-CZ" b="1" dirty="0" smtClean="0"/>
              <a:t>      B. Němcová a Beneš Metod Kulda</a:t>
            </a:r>
          </a:p>
        </p:txBody>
      </p:sp>
      <p:pic>
        <p:nvPicPr>
          <p:cNvPr id="1026" name="Picture 2" descr="C:\Users\Uživatel\AppData\Local\Microsoft\Windows\Temporary Internet Files\Content.IE5\ZO2TSTC6\MC90023380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6547" y="620687"/>
            <a:ext cx="2645121" cy="201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4773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0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4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70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0" y="1043245"/>
            <a:ext cx="874846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 smtClean="0"/>
              <a:t>Kde působila B. Němcová?</a:t>
            </a:r>
          </a:p>
          <a:p>
            <a:r>
              <a:rPr lang="cs-CZ" sz="3600" b="1" dirty="0" smtClean="0"/>
              <a:t>Jaké národnosti jsou bratři Grimmové </a:t>
            </a:r>
          </a:p>
          <a:p>
            <a:r>
              <a:rPr lang="cs-CZ" sz="3600" b="1" dirty="0" smtClean="0"/>
              <a:t>a  Charles </a:t>
            </a:r>
            <a:r>
              <a:rPr lang="cs-CZ" sz="3600" b="1" dirty="0" err="1" smtClean="0"/>
              <a:t>Perrault</a:t>
            </a:r>
            <a:r>
              <a:rPr lang="cs-CZ" sz="3600" b="1" dirty="0" smtClean="0"/>
              <a:t>?</a:t>
            </a:r>
            <a:endParaRPr lang="cs-CZ" sz="3600" b="1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5255" y="61079"/>
            <a:ext cx="6480720" cy="167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3" y="2734942"/>
            <a:ext cx="6552728" cy="3801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0046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cs-CZ" sz="6000" b="1" cap="all" spc="3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Vlastní pohádka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5174035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cs-CZ" sz="3600" b="1" dirty="0" smtClean="0">
                <a:solidFill>
                  <a:prstClr val="black"/>
                </a:solidFill>
              </a:rPr>
              <a:t>Na </a:t>
            </a:r>
            <a:r>
              <a:rPr lang="cs-CZ" sz="3600" b="1" dirty="0">
                <a:solidFill>
                  <a:prstClr val="black"/>
                </a:solidFill>
              </a:rPr>
              <a:t>chvilku si přivřete oči a představte si:</a:t>
            </a:r>
            <a:br>
              <a:rPr lang="cs-CZ" sz="3600" b="1" dirty="0">
                <a:solidFill>
                  <a:prstClr val="black"/>
                </a:solidFill>
              </a:rPr>
            </a:br>
            <a:r>
              <a:rPr lang="cs-CZ" sz="3600" b="1" dirty="0">
                <a:solidFill>
                  <a:prstClr val="black"/>
                </a:solidFill>
              </a:rPr>
              <a:t>Je </a:t>
            </a:r>
            <a:r>
              <a:rPr lang="cs-CZ" sz="3600" b="1" dirty="0" smtClean="0">
                <a:solidFill>
                  <a:prstClr val="black"/>
                </a:solidFill>
              </a:rPr>
              <a:t>noc. Venku </a:t>
            </a:r>
            <a:r>
              <a:rPr lang="cs-CZ" sz="3600" b="1" dirty="0">
                <a:solidFill>
                  <a:prstClr val="black"/>
                </a:solidFill>
              </a:rPr>
              <a:t>se zvedl silný </a:t>
            </a:r>
            <a:r>
              <a:rPr lang="cs-CZ" sz="3600" b="1" dirty="0" smtClean="0">
                <a:solidFill>
                  <a:prstClr val="black"/>
                </a:solidFill>
              </a:rPr>
              <a:t>vítr. Blesky hřmí. Najednou </a:t>
            </a:r>
            <a:r>
              <a:rPr lang="cs-CZ" sz="3600" b="1" dirty="0">
                <a:solidFill>
                  <a:prstClr val="black"/>
                </a:solidFill>
              </a:rPr>
              <a:t>se </a:t>
            </a:r>
            <a:r>
              <a:rPr lang="cs-CZ" sz="3600" b="1" dirty="0" smtClean="0">
                <a:solidFill>
                  <a:prstClr val="black"/>
                </a:solidFill>
              </a:rPr>
              <a:t>prudce otevře ve tvém pokojíčku okno. </a:t>
            </a:r>
            <a:r>
              <a:rPr lang="cs-CZ" sz="3600" b="1" dirty="0">
                <a:solidFill>
                  <a:prstClr val="black"/>
                </a:solidFill>
              </a:rPr>
              <a:t>Vyskočíš a chceš ho zavřít, ale vtom </a:t>
            </a:r>
            <a:r>
              <a:rPr lang="cs-CZ" sz="3600" b="1" dirty="0" smtClean="0">
                <a:solidFill>
                  <a:prstClr val="black"/>
                </a:solidFill>
              </a:rPr>
              <a:t>spatříš skřítka, </a:t>
            </a:r>
            <a:r>
              <a:rPr lang="cs-CZ" sz="3600" b="1" dirty="0">
                <a:solidFill>
                  <a:prstClr val="black"/>
                </a:solidFill>
              </a:rPr>
              <a:t>jak </a:t>
            </a:r>
            <a:r>
              <a:rPr lang="cs-CZ" sz="3600" b="1" dirty="0" smtClean="0">
                <a:solidFill>
                  <a:prstClr val="black"/>
                </a:solidFill>
              </a:rPr>
              <a:t>letí </a:t>
            </a:r>
            <a:r>
              <a:rPr lang="cs-CZ" sz="3600" b="1" dirty="0">
                <a:solidFill>
                  <a:prstClr val="black"/>
                </a:solidFill>
              </a:rPr>
              <a:t>k vašemu domu. </a:t>
            </a:r>
            <a:endParaRPr lang="cs-CZ" sz="3600" dirty="0"/>
          </a:p>
        </p:txBody>
      </p:sp>
      <p:pic>
        <p:nvPicPr>
          <p:cNvPr id="1026" name="Picture 2" descr="C:\Program Files\Microsoft Office\MEDIA\CAGCAT10\j0293828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077072"/>
            <a:ext cx="2325541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391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5400" b="1" cap="all" spc="3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Vlastní pohádka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661248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cs-CZ" sz="3600" b="1" dirty="0" smtClean="0">
                <a:solidFill>
                  <a:prstClr val="black"/>
                </a:solidFill>
              </a:rPr>
              <a:t>Rychle zavíráš okno. Skřítek však zaťuká…</a:t>
            </a:r>
          </a:p>
          <a:p>
            <a:pPr marL="0" lvl="0" indent="0">
              <a:buNone/>
            </a:pPr>
            <a:r>
              <a:rPr lang="cs-CZ" sz="2800" b="1" dirty="0" smtClean="0">
                <a:solidFill>
                  <a:prstClr val="black"/>
                </a:solidFill>
              </a:rPr>
              <a:t> </a:t>
            </a:r>
            <a:endParaRPr lang="cs-CZ" sz="2800" dirty="0" smtClean="0">
              <a:solidFill>
                <a:prstClr val="black"/>
              </a:solidFill>
            </a:endParaRPr>
          </a:p>
          <a:p>
            <a:pPr marL="0" lvl="0" indent="0">
              <a:buNone/>
            </a:pPr>
            <a:endParaRPr lang="cs-CZ" sz="2800" b="1" dirty="0">
              <a:solidFill>
                <a:prstClr val="black"/>
              </a:solidFill>
            </a:endParaRPr>
          </a:p>
          <a:p>
            <a:pPr marL="0" lvl="0" indent="0">
              <a:buNone/>
            </a:pPr>
            <a:endParaRPr lang="cs-CZ" sz="2800" b="1" dirty="0" smtClean="0">
              <a:solidFill>
                <a:prstClr val="black"/>
              </a:solidFill>
            </a:endParaRPr>
          </a:p>
          <a:p>
            <a:pPr marL="0" lvl="0" indent="0">
              <a:buNone/>
            </a:pPr>
            <a:endParaRPr lang="cs-CZ" sz="2800" b="1" dirty="0">
              <a:solidFill>
                <a:prstClr val="black"/>
              </a:solidFill>
            </a:endParaRPr>
          </a:p>
          <a:p>
            <a:pPr marL="0" lvl="0" indent="0">
              <a:buNone/>
            </a:pPr>
            <a:endParaRPr lang="cs-CZ" sz="2800" b="1" dirty="0" smtClean="0">
              <a:solidFill>
                <a:prstClr val="black"/>
              </a:solidFill>
            </a:endParaRPr>
          </a:p>
          <a:p>
            <a:pPr marL="0" lvl="0" indent="0">
              <a:buNone/>
            </a:pPr>
            <a:endParaRPr lang="cs-CZ" sz="3600" b="1" dirty="0" smtClean="0">
              <a:solidFill>
                <a:prstClr val="black"/>
              </a:solidFill>
            </a:endParaRPr>
          </a:p>
          <a:p>
            <a:pPr marL="0" lvl="0" indent="0">
              <a:buNone/>
            </a:pPr>
            <a:r>
              <a:rPr lang="cs-CZ" sz="3600" b="1" dirty="0" smtClean="0">
                <a:solidFill>
                  <a:prstClr val="black"/>
                </a:solidFill>
              </a:rPr>
              <a:t>Zapřemýšlejte </a:t>
            </a:r>
            <a:r>
              <a:rPr lang="cs-CZ" sz="3600" b="1" dirty="0">
                <a:solidFill>
                  <a:prstClr val="black"/>
                </a:solidFill>
              </a:rPr>
              <a:t>a jako správní lidoví </a:t>
            </a:r>
            <a:r>
              <a:rPr lang="cs-CZ" sz="3600" b="1" dirty="0" smtClean="0">
                <a:solidFill>
                  <a:prstClr val="black"/>
                </a:solidFill>
              </a:rPr>
              <a:t>vypravěči, </a:t>
            </a:r>
            <a:r>
              <a:rPr lang="cs-CZ" sz="3600" b="1" dirty="0">
                <a:solidFill>
                  <a:prstClr val="black"/>
                </a:solidFill>
              </a:rPr>
              <a:t>zkuste k tomuto úvodu vymyslet pohádku. Připojte k ní ilustraci.</a:t>
            </a:r>
            <a:endParaRPr lang="cs-CZ" sz="3600" dirty="0">
              <a:solidFill>
                <a:prstClr val="black"/>
              </a:solidFill>
            </a:endParaRPr>
          </a:p>
          <a:p>
            <a:endParaRPr lang="cs-CZ" dirty="0"/>
          </a:p>
        </p:txBody>
      </p:sp>
      <p:pic>
        <p:nvPicPr>
          <p:cNvPr id="2050" name="Picture 2" descr="C:\Users\Uživatel\AppData\Local\Microsoft\Windows\Temporary Internet Files\Content.IE5\0MX729P7\MC900444686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034258"/>
            <a:ext cx="2154264" cy="2789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8392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323528" y="692696"/>
            <a:ext cx="73448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solidFill>
                  <a:prstClr val="black"/>
                </a:solidFill>
              </a:rPr>
              <a:t>Zdroj použité literatury:</a:t>
            </a:r>
          </a:p>
          <a:p>
            <a:r>
              <a:rPr lang="cs-CZ" sz="1400" dirty="0" smtClean="0"/>
              <a:t>MĚCHUROVÁ</a:t>
            </a:r>
            <a:r>
              <a:rPr lang="cs-CZ" sz="1400" dirty="0"/>
              <a:t>, Albína. </a:t>
            </a:r>
            <a:r>
              <a:rPr lang="cs-CZ" sz="1400" i="1" dirty="0"/>
              <a:t>Čítanka pro 6. ročník ZŠ a </a:t>
            </a:r>
            <a:r>
              <a:rPr lang="cs-CZ" sz="1400" i="1" dirty="0" smtClean="0"/>
              <a:t>primu </a:t>
            </a:r>
            <a:r>
              <a:rPr lang="cs-CZ" sz="1400" i="1" dirty="0"/>
              <a:t>VG</a:t>
            </a:r>
            <a:r>
              <a:rPr lang="cs-CZ" sz="1400" dirty="0" smtClean="0"/>
              <a:t>. </a:t>
            </a:r>
            <a:r>
              <a:rPr lang="cs-CZ" sz="1400" dirty="0"/>
              <a:t>Havlíčkův Brod: Fragment, 1997. ISBN 80-7200-121-3. </a:t>
            </a:r>
            <a:endParaRPr lang="cs-CZ" sz="1400" dirty="0" smtClean="0"/>
          </a:p>
          <a:p>
            <a:endParaRPr lang="cs-CZ" sz="1400" dirty="0" smtClean="0"/>
          </a:p>
        </p:txBody>
      </p:sp>
      <p:sp>
        <p:nvSpPr>
          <p:cNvPr id="4" name="Obdélník 3"/>
          <p:cNvSpPr/>
          <p:nvPr/>
        </p:nvSpPr>
        <p:spPr>
          <a:xfrm>
            <a:off x="323528" y="1988840"/>
            <a:ext cx="8208912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1400" dirty="0" smtClean="0"/>
          </a:p>
          <a:p>
            <a:endParaRPr lang="cs-CZ" sz="1400" dirty="0" smtClean="0"/>
          </a:p>
          <a:p>
            <a:endParaRPr lang="cs-CZ" sz="1400" dirty="0" smtClean="0">
              <a:solidFill>
                <a:prstClr val="black"/>
              </a:solidFill>
            </a:endParaRPr>
          </a:p>
          <a:p>
            <a:r>
              <a:rPr lang="cs-CZ" sz="1400" dirty="0" smtClean="0">
                <a:solidFill>
                  <a:prstClr val="black"/>
                </a:solidFill>
              </a:rPr>
              <a:t>Zdroj </a:t>
            </a:r>
            <a:r>
              <a:rPr lang="cs-CZ" sz="1400" dirty="0">
                <a:solidFill>
                  <a:prstClr val="black"/>
                </a:solidFill>
              </a:rPr>
              <a:t>obrázků: </a:t>
            </a:r>
            <a:endParaRPr lang="cs-CZ" sz="1400" dirty="0" smtClean="0">
              <a:solidFill>
                <a:prstClr val="black"/>
              </a:solidFill>
            </a:endParaRPr>
          </a:p>
          <a:p>
            <a:r>
              <a:rPr lang="cs-CZ" sz="1400" dirty="0" smtClean="0">
                <a:solidFill>
                  <a:prstClr val="black"/>
                </a:solidFill>
              </a:rPr>
              <a:t>Galerie </a:t>
            </a:r>
            <a:r>
              <a:rPr lang="cs-CZ" sz="1400" dirty="0">
                <a:solidFill>
                  <a:prstClr val="black"/>
                </a:solidFill>
              </a:rPr>
              <a:t>Microsoft Office</a:t>
            </a:r>
          </a:p>
          <a:p>
            <a:endParaRPr lang="cs-CZ" dirty="0" smtClean="0">
              <a:solidFill>
                <a:prstClr val="black"/>
              </a:solidFill>
            </a:endParaRPr>
          </a:p>
          <a:p>
            <a:endParaRPr lang="cs-CZ" dirty="0">
              <a:solidFill>
                <a:prstClr val="black"/>
              </a:solidFill>
            </a:endParaRPr>
          </a:p>
          <a:p>
            <a:endParaRPr lang="cs-CZ" dirty="0" smtClean="0">
              <a:solidFill>
                <a:prstClr val="black"/>
              </a:solidFill>
            </a:endParaRPr>
          </a:p>
          <a:p>
            <a:endParaRPr lang="cs-CZ" dirty="0">
              <a:solidFill>
                <a:prstClr val="black"/>
              </a:solidFill>
            </a:endParaRPr>
          </a:p>
          <a:p>
            <a:endParaRPr lang="cs-CZ" dirty="0" smtClean="0">
              <a:solidFill>
                <a:prstClr val="black"/>
              </a:solidFill>
            </a:endParaRPr>
          </a:p>
          <a:p>
            <a:endParaRPr lang="cs-CZ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8857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Motiv systému Office">
  <a:themeElements>
    <a:clrScheme name="Stupně šedé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1901</TotalTime>
  <Words>304</Words>
  <Application>Microsoft Office PowerPoint</Application>
  <PresentationFormat>Předvádění na obrazovce (4:3)</PresentationFormat>
  <Paragraphs>55</Paragraphs>
  <Slides>7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2</vt:i4>
      </vt:variant>
      <vt:variant>
        <vt:lpstr>Nadpisy snímků</vt:lpstr>
      </vt:variant>
      <vt:variant>
        <vt:i4>7</vt:i4>
      </vt:variant>
    </vt:vector>
  </HeadingPairs>
  <TitlesOfParts>
    <vt:vector size="9" baseType="lpstr">
      <vt:lpstr>2_Motiv systému Office</vt:lpstr>
      <vt:lpstr>Motiv systému Office</vt:lpstr>
      <vt:lpstr>Pohádky – sběratelé pohádek</vt:lpstr>
      <vt:lpstr>Dělení pohádek</vt:lpstr>
      <vt:lpstr>pohádky</vt:lpstr>
      <vt:lpstr>Prezentace aplikace PowerPoint</vt:lpstr>
      <vt:lpstr>Vlastní pohádka</vt:lpstr>
      <vt:lpstr>Vlastní pohádka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Pohádky - sběratelé pohádek</dc:title>
  <dc:creator>Uživatel</dc:creator>
  <cp:lastModifiedBy>Uživatel</cp:lastModifiedBy>
  <cp:revision>326</cp:revision>
  <dcterms:created xsi:type="dcterms:W3CDTF">2011-09-26T11:26:48Z</dcterms:created>
  <dcterms:modified xsi:type="dcterms:W3CDTF">2012-11-24T09:53:07Z</dcterms:modified>
</cp:coreProperties>
</file>