
<file path=[Content_Types].xml><?xml version="1.0" encoding="utf-8"?>
<Types xmlns="http://schemas.openxmlformats.org/package/2006/content-types"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9" r:id="rId2"/>
    <p:sldId id="270" r:id="rId3"/>
    <p:sldId id="271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73" r:id="rId17"/>
    <p:sldId id="274" r:id="rId18"/>
    <p:sldId id="275" r:id="rId19"/>
    <p:sldId id="276" r:id="rId20"/>
    <p:sldId id="277" r:id="rId21"/>
    <p:sldId id="280" r:id="rId22"/>
    <p:sldId id="279" r:id="rId23"/>
    <p:sldId id="281" r:id="rId24"/>
    <p:sldId id="282" r:id="rId25"/>
    <p:sldId id="283" r:id="rId26"/>
    <p:sldId id="272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84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5464A-0E73-446A-BB8D-EA0ED2D959DE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E0E48-CD35-411D-94B2-C9AEBFD5E0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1163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5464A-0E73-446A-BB8D-EA0ED2D959DE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E0E48-CD35-411D-94B2-C9AEBFD5E0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3223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5464A-0E73-446A-BB8D-EA0ED2D959DE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E0E48-CD35-411D-94B2-C9AEBFD5E0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9230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5464A-0E73-446A-BB8D-EA0ED2D959DE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E0E48-CD35-411D-94B2-C9AEBFD5E0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75320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5464A-0E73-446A-BB8D-EA0ED2D959DE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E0E48-CD35-411D-94B2-C9AEBFD5E0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34635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5464A-0E73-446A-BB8D-EA0ED2D959DE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E0E48-CD35-411D-94B2-C9AEBFD5E0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3432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5464A-0E73-446A-BB8D-EA0ED2D959DE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E0E48-CD35-411D-94B2-C9AEBFD5E0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3502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5464A-0E73-446A-BB8D-EA0ED2D959DE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E0E48-CD35-411D-94B2-C9AEBFD5E0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5393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5464A-0E73-446A-BB8D-EA0ED2D959DE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E0E48-CD35-411D-94B2-C9AEBFD5E0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66897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5464A-0E73-446A-BB8D-EA0ED2D959DE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E0E48-CD35-411D-94B2-C9AEBFD5E0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32552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5464A-0E73-446A-BB8D-EA0ED2D959DE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E0E48-CD35-411D-94B2-C9AEBFD5E0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102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D5464A-0E73-446A-BB8D-EA0ED2D959DE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AE0E48-CD35-411D-94B2-C9AEBFD5E0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90711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jpeg"/><Relationship Id="rId4" Type="http://schemas.openxmlformats.org/officeDocument/2006/relationships/image" Target="../media/image1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4" name="Object 17"/>
          <p:cNvGraphicFramePr>
            <a:graphicFrameLocks noChangeAspect="1"/>
          </p:cNvGraphicFramePr>
          <p:nvPr/>
        </p:nvGraphicFramePr>
        <p:xfrm>
          <a:off x="642938" y="1071563"/>
          <a:ext cx="857250" cy="623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9" name="Picture" r:id="rId3" imgW="1476756" imgH="1077468" progId="Word.Picture.8">
                  <p:embed/>
                </p:oleObj>
              </mc:Choice>
              <mc:Fallback>
                <p:oleObj name="Picture" r:id="rId3" imgW="1476756" imgH="1077468" progId="Word.Picture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38" y="1071563"/>
                        <a:ext cx="857250" cy="623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438" y="2500313"/>
            <a:ext cx="6424612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Rectangle 1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Georgia" pitchFamily="18" charset="0"/>
            </a:endParaRPr>
          </a:p>
        </p:txBody>
      </p:sp>
      <p:sp>
        <p:nvSpPr>
          <p:cNvPr id="13317" name="Rectangle 19"/>
          <p:cNvSpPr>
            <a:spLocks noChangeArrowheads="1"/>
          </p:cNvSpPr>
          <p:nvPr/>
        </p:nvSpPr>
        <p:spPr bwMode="auto">
          <a:xfrm>
            <a:off x="428625" y="1000125"/>
            <a:ext cx="7745413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indent="449263" eaLnBrk="0" hangingPunct="0"/>
            <a:r>
              <a:rPr lang="cs-CZ" sz="11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	</a:t>
            </a:r>
            <a:r>
              <a:rPr lang="cs-CZ" sz="16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Základní škola a Mateřská škola Dobrá Voda u Českých Budějovic,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</a:t>
            </a:r>
          </a:p>
          <a:p>
            <a:pPr indent="449263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		Na Vyhlídce 6, 373 16 Dobrá Voda u Českých Budějovic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indent="449263" eaLnBrk="0" hangingPunct="0"/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3318" name="Rectangle 20"/>
          <p:cNvSpPr>
            <a:spLocks noChangeArrowheads="1"/>
          </p:cNvSpPr>
          <p:nvPr/>
        </p:nvSpPr>
        <p:spPr bwMode="auto">
          <a:xfrm>
            <a:off x="642938" y="4643438"/>
            <a:ext cx="7961312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EU  PENÍZE  ŠKOLÁM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Zlepšení podmínek pro vzdělávání na základních školách Operačního programu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600" b="1">
                <a:latin typeface="Georgia" pitchFamily="18" charset="0"/>
                <a:ea typeface="Calibri" pitchFamily="34" charset="0"/>
                <a:cs typeface="Times New Roman" pitchFamily="18" charset="0"/>
              </a:rPr>
              <a:t>Vzdělávání pro konkurenceschopnost</a:t>
            </a:r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endParaRPr lang="cs-CZ" sz="1600">
              <a:latin typeface="Georgia" pitchFamily="18" charset="0"/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0747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3061258"/>
              </p:ext>
            </p:extLst>
          </p:nvPr>
        </p:nvGraphicFramePr>
        <p:xfrm>
          <a:off x="1979613" y="549275"/>
          <a:ext cx="5476875" cy="5516567"/>
        </p:xfrm>
        <a:graphic>
          <a:graphicData uri="http://schemas.openxmlformats.org/drawingml/2006/table">
            <a:tbl>
              <a:tblPr firstRow="1" firstCol="1" bandRow="1">
                <a:tableStyleId>{1FECB4D8-DB02-4DC6-A0A2-4F2EBAE1DC90}</a:tableStyleId>
              </a:tblPr>
              <a:tblGrid>
                <a:gridCol w="2716308"/>
                <a:gridCol w="2760567"/>
              </a:tblGrid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Autor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Mgr. Hana</a:t>
                      </a:r>
                      <a:r>
                        <a:rPr lang="cs-CZ" sz="1600" baseline="0" dirty="0" smtClean="0">
                          <a:effectLst/>
                        </a:rPr>
                        <a:t> Koudelková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Vzdělávací oblast/Obor: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Člověk</a:t>
                      </a:r>
                      <a:r>
                        <a:rPr lang="cs-CZ" sz="1600" baseline="0" dirty="0" smtClean="0">
                          <a:effectLst/>
                        </a:rPr>
                        <a:t> a jeho svět/Vlastivěda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Třída: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pl-PL" sz="1600" dirty="0" smtClean="0">
                          <a:effectLst/>
                        </a:rPr>
                        <a:t> V.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Datum tvorby:</a:t>
                      </a:r>
                      <a:endParaRPr lang="cs-CZ" sz="1300" dirty="0">
                        <a:effectLst/>
                        <a:latin typeface="Georgia" pitchFamily="18" charset="0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11.3.2013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Datum zařazení do výuky a zapsání do třídní knihy: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18.3.2013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Jazyk: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čeština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Název DUM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kumimoji="0" lang="cs-CZ" sz="1600" kern="1200" dirty="0" smtClean="0"/>
                        <a:t>VY_32_INOVACE_ČS.5.01</a:t>
                      </a:r>
                      <a:endParaRPr lang="cs-CZ" sz="1600" dirty="0">
                        <a:effectLst/>
                        <a:latin typeface="Calibri" pitchFamily="34" charset="0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1113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Téma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Česká republika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  <a:tr h="6274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Klíčová slova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5" marB="3331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+mn-lt"/>
                          <a:cs typeface="+mn-cs"/>
                        </a:rPr>
                        <a:t>jižní</a:t>
                      </a:r>
                      <a:r>
                        <a:rPr lang="cs-CZ" sz="1600" baseline="0" dirty="0" smtClean="0">
                          <a:effectLst/>
                          <a:latin typeface="+mn-lt"/>
                          <a:cs typeface="+mn-cs"/>
                        </a:rPr>
                        <a:t> Čechy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5" marB="3331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1650175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496379"/>
              </p:ext>
            </p:extLst>
          </p:nvPr>
        </p:nvGraphicFramePr>
        <p:xfrm>
          <a:off x="900113" y="1557338"/>
          <a:ext cx="7488237" cy="5253135"/>
        </p:xfrm>
        <a:graphic>
          <a:graphicData uri="http://schemas.openxmlformats.org/drawingml/2006/table">
            <a:tbl>
              <a:tblPr firstRow="1" firstCol="1" bandRow="1">
                <a:tableStyleId>{1FECB4D8-DB02-4DC6-A0A2-4F2EBAE1DC90}</a:tableStyleId>
              </a:tblPr>
              <a:tblGrid>
                <a:gridCol w="2448078"/>
                <a:gridCol w="5040159"/>
              </a:tblGrid>
              <a:tr h="4183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Druh materiálu: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</a:rPr>
                        <a:t>Prezentace 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3119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Ročník: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5.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3598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Pomůcky: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-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6019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Inovace: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</a:rPr>
                        <a:t>Materiál podporuje aktivní opakování učiva s užitím interaktivní tabule, žáci sami vyhledávají informace.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252021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Metodické pokyny: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Str. 1 - 5 - žáci procvičují a rozšiřují své znalosti o jižních Čechách.</a:t>
                      </a:r>
                      <a:r>
                        <a:rPr lang="cs-CZ" sz="1400" baseline="0" dirty="0" smtClean="0">
                          <a:effectLst/>
                        </a:rPr>
                        <a:t> Žákům je na první straně položena otázka, na druhé straně si zkontrolují svoji odpověď a zároveň se dozvídají další informace o daném místě.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</a:rPr>
                        <a:t>Str. 6 - žáci spojují informaci a místo – </a:t>
                      </a:r>
                      <a:r>
                        <a:rPr lang="cs-CZ" sz="1400" baseline="0" dirty="0" smtClean="0">
                          <a:effectLst/>
                        </a:rPr>
                        <a:t>kliknutím na informaci se objeví šipka ke správnému místu</a:t>
                      </a:r>
                      <a:endParaRPr lang="cs-CZ" sz="1400" baseline="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Str. 7 - žáci k sobě přiřazují vhodná slovní spojení</a:t>
                      </a:r>
                      <a:r>
                        <a:rPr lang="cs-CZ" sz="1400" dirty="0" smtClean="0">
                          <a:effectLst/>
                        </a:rPr>
                        <a:t>. Kliknutím se objeví kontrolní šipky.</a:t>
                      </a:r>
                      <a:endParaRPr lang="cs-CZ" sz="14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Str. 8 - 15 - žáci určují</a:t>
                      </a:r>
                      <a:r>
                        <a:rPr lang="cs-CZ" sz="1400" baseline="0" dirty="0" smtClean="0">
                          <a:effectLst/>
                        </a:rPr>
                        <a:t> odkud jsou pořízeny </a:t>
                      </a:r>
                      <a:r>
                        <a:rPr lang="cs-CZ" sz="1400" dirty="0" smtClean="0">
                          <a:effectLst/>
                        </a:rPr>
                        <a:t>fotografie</a:t>
                      </a:r>
                      <a:r>
                        <a:rPr lang="cs-CZ" sz="1400" baseline="0" dirty="0" smtClean="0">
                          <a:effectLst/>
                        </a:rPr>
                        <a:t> – okolí cyklostezky </a:t>
                      </a:r>
                      <a:r>
                        <a:rPr lang="cs-CZ" sz="1400" baseline="0" dirty="0" err="1" smtClean="0">
                          <a:effectLst/>
                        </a:rPr>
                        <a:t>Č.Budějovice</a:t>
                      </a:r>
                      <a:r>
                        <a:rPr lang="cs-CZ" sz="1400" baseline="0" dirty="0" smtClean="0">
                          <a:effectLst/>
                        </a:rPr>
                        <a:t> – </a:t>
                      </a:r>
                      <a:r>
                        <a:rPr lang="cs-CZ" sz="1400" baseline="0" dirty="0" err="1" smtClean="0">
                          <a:effectLst/>
                        </a:rPr>
                        <a:t>Purkarec</a:t>
                      </a:r>
                      <a:r>
                        <a:rPr lang="cs-CZ" sz="1400" baseline="0" dirty="0" smtClean="0">
                          <a:effectLst/>
                        </a:rPr>
                        <a:t>, ZOO Ohrada.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</a:rPr>
                        <a:t>Str. 16 - žáci mají zadány další úkoly pro samostatnou či skupinovou práci. </a:t>
                      </a:r>
                    </a:p>
                  </a:txBody>
                  <a:tcPr marL="66646" marR="66646" marT="33302" marB="33302"/>
                </a:tc>
              </a:tr>
              <a:tr h="5645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>
                          <a:effectLst/>
                        </a:rPr>
                        <a:t>Očekávaný  výstup: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effectLst/>
                        </a:rPr>
                        <a:t>Žák si procvičil a rozšířil své znalosti z oblasti jižních Čech.</a:t>
                      </a:r>
                      <a:endParaRPr kumimoji="0" lang="cs-CZ" sz="1400" kern="1200" dirty="0">
                        <a:solidFill>
                          <a:schemeClr val="dk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6646" marR="66646" marT="33302" marB="33302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2184777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691680" y="1052736"/>
            <a:ext cx="6336703" cy="233397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000" b="1" u="sng" dirty="0" smtClean="0">
                <a:solidFill>
                  <a:srgbClr val="F84C4C"/>
                </a:solidFill>
                <a:latin typeface="Britannic Bold" pitchFamily="34" charset="0"/>
              </a:rPr>
              <a:t/>
            </a:r>
            <a:br>
              <a:rPr lang="cs-CZ" sz="6000" b="1" u="sng" dirty="0" smtClean="0">
                <a:solidFill>
                  <a:srgbClr val="F84C4C"/>
                </a:solidFill>
                <a:latin typeface="Britannic Bold" pitchFamily="34" charset="0"/>
              </a:rPr>
            </a:br>
            <a:r>
              <a:rPr lang="cs-CZ" sz="6000" b="1" u="sng" dirty="0">
                <a:solidFill>
                  <a:srgbClr val="F84C4C"/>
                </a:solidFill>
                <a:latin typeface="Britannic Bold" pitchFamily="34" charset="0"/>
              </a:rPr>
              <a:t/>
            </a:r>
            <a:br>
              <a:rPr lang="cs-CZ" sz="6000" b="1" u="sng" dirty="0">
                <a:solidFill>
                  <a:srgbClr val="F84C4C"/>
                </a:solidFill>
                <a:latin typeface="Britannic Bold" pitchFamily="34" charset="0"/>
              </a:rPr>
            </a:br>
            <a:r>
              <a:rPr lang="cs-CZ" sz="6000" b="1" u="sng" dirty="0" smtClean="0">
                <a:solidFill>
                  <a:srgbClr val="F84C4C"/>
                </a:solidFill>
                <a:latin typeface="Britannic Bold" pitchFamily="34" charset="0"/>
              </a:rPr>
              <a:t>Kam </a:t>
            </a:r>
            <a:r>
              <a:rPr lang="cs-CZ" sz="6000" b="1" u="sng" dirty="0">
                <a:solidFill>
                  <a:srgbClr val="F84C4C"/>
                </a:solidFill>
                <a:latin typeface="Britannic Bold" pitchFamily="34" charset="0"/>
              </a:rPr>
              <a:t>na výlet </a:t>
            </a:r>
            <a:br>
              <a:rPr lang="cs-CZ" sz="6000" b="1" u="sng" dirty="0">
                <a:solidFill>
                  <a:srgbClr val="F84C4C"/>
                </a:solidFill>
                <a:latin typeface="Britannic Bold" pitchFamily="34" charset="0"/>
              </a:rPr>
            </a:br>
            <a:r>
              <a:rPr lang="cs-CZ" sz="6000" b="1" u="sng" dirty="0" smtClean="0">
                <a:solidFill>
                  <a:srgbClr val="F84C4C"/>
                </a:solidFill>
                <a:latin typeface="Britannic Bold" pitchFamily="34" charset="0"/>
              </a:rPr>
              <a:t>v jižních Čechách</a:t>
            </a:r>
            <a:br>
              <a:rPr lang="cs-CZ" sz="6000" b="1" u="sng" dirty="0" smtClean="0">
                <a:solidFill>
                  <a:srgbClr val="F84C4C"/>
                </a:solidFill>
                <a:latin typeface="Britannic Bold" pitchFamily="34" charset="0"/>
              </a:rPr>
            </a:br>
            <a:r>
              <a:rPr lang="cs-CZ" sz="6000" b="1" u="sng" dirty="0" smtClean="0">
                <a:solidFill>
                  <a:srgbClr val="F84C4C"/>
                </a:solidFill>
                <a:latin typeface="Britannic Bold" pitchFamily="34" charset="0"/>
              </a:rPr>
              <a:t>1</a:t>
            </a:r>
            <a:endParaRPr lang="cs-CZ" sz="6000" b="1" u="sng" dirty="0">
              <a:solidFill>
                <a:srgbClr val="F84C4C"/>
              </a:solidFill>
              <a:latin typeface="Britannic Bold" pitchFamily="34" charset="0"/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9666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0" name="Rectangle 4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>
                <a:solidFill>
                  <a:srgbClr val="0000CC"/>
                </a:solidFill>
              </a:rPr>
              <a:t>1.</a:t>
            </a:r>
            <a:br>
              <a:rPr lang="cs-CZ" sz="4000" dirty="0">
                <a:solidFill>
                  <a:srgbClr val="0000CC"/>
                </a:solidFill>
              </a:rPr>
            </a:br>
            <a:r>
              <a:rPr lang="cs-CZ" sz="4000" dirty="0">
                <a:solidFill>
                  <a:srgbClr val="0000CC"/>
                </a:solidFill>
              </a:rPr>
              <a:t>Jak se nazývá kovárna, která využívá vodní energii ? Kde si takovou kovárnu můžeme prohlédnout ?</a:t>
            </a:r>
          </a:p>
        </p:txBody>
      </p:sp>
      <p:sp>
        <p:nvSpPr>
          <p:cNvPr id="65541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6087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>
                <a:solidFill>
                  <a:srgbClr val="0000CC"/>
                </a:solidFill>
              </a:rPr>
              <a:t>1.</a:t>
            </a:r>
            <a:br>
              <a:rPr lang="cs-CZ" sz="4000">
                <a:solidFill>
                  <a:srgbClr val="0000CC"/>
                </a:solidFill>
              </a:rPr>
            </a:br>
            <a:r>
              <a:rPr lang="cs-CZ" sz="4000">
                <a:solidFill>
                  <a:srgbClr val="0000CC"/>
                </a:solidFill>
              </a:rPr>
              <a:t> </a:t>
            </a:r>
            <a:r>
              <a:rPr lang="cs-CZ" sz="4000" b="1" u="sng">
                <a:solidFill>
                  <a:srgbClr val="0000CC"/>
                </a:solidFill>
              </a:rPr>
              <a:t>Buškův hamr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2332038"/>
            <a:ext cx="8229600" cy="4525962"/>
          </a:xfrm>
        </p:spPr>
        <p:txBody>
          <a:bodyPr/>
          <a:lstStyle/>
          <a:p>
            <a:r>
              <a:rPr lang="cs-CZ" b="1" dirty="0">
                <a:solidFill>
                  <a:srgbClr val="0000CC"/>
                </a:solidFill>
              </a:rPr>
              <a:t>Ve statku z 18.století byl opraven původní vodní hamr, instalována kovářská dílna a expozice lidového nábytku a umění ze zdejší oblasti.</a:t>
            </a:r>
          </a:p>
          <a:p>
            <a:r>
              <a:rPr lang="cs-CZ" b="1" dirty="0">
                <a:solidFill>
                  <a:srgbClr val="0000CC"/>
                </a:solidFill>
              </a:rPr>
              <a:t>Buškův hamr je na samotě 1 km od Trhových </a:t>
            </a:r>
            <a:r>
              <a:rPr lang="cs-CZ" b="1" dirty="0" err="1">
                <a:solidFill>
                  <a:srgbClr val="0000CC"/>
                </a:solidFill>
              </a:rPr>
              <a:t>Svinů</a:t>
            </a:r>
            <a:r>
              <a:rPr lang="cs-CZ" b="1" dirty="0">
                <a:solidFill>
                  <a:srgbClr val="0000CC"/>
                </a:solidFill>
              </a:rPr>
              <a:t>, nedaleko je tvrz Žumberk. </a:t>
            </a:r>
          </a:p>
        </p:txBody>
      </p:sp>
    </p:spTree>
    <p:extLst>
      <p:ext uri="{BB962C8B-B14F-4D97-AF65-F5344CB8AC3E}">
        <p14:creationId xmlns:p14="http://schemas.microsoft.com/office/powerpoint/2010/main" val="2982493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8" name="Rectangle 4"/>
          <p:cNvSpPr>
            <a:spLocks noGrp="1" noChangeArrowheads="1"/>
          </p:cNvSpPr>
          <p:nvPr>
            <p:ph type="title"/>
          </p:nvPr>
        </p:nvSpPr>
        <p:spPr>
          <a:xfrm>
            <a:off x="468313" y="24209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dirty="0">
                <a:solidFill>
                  <a:srgbClr val="CC0000"/>
                </a:solidFill>
              </a:rPr>
              <a:t>2.</a:t>
            </a:r>
            <a:br>
              <a:rPr lang="cs-CZ" sz="4000" dirty="0">
                <a:solidFill>
                  <a:srgbClr val="CC0000"/>
                </a:solidFill>
              </a:rPr>
            </a:br>
            <a:r>
              <a:rPr lang="cs-CZ" sz="4000" dirty="0">
                <a:solidFill>
                  <a:srgbClr val="CC0000"/>
                </a:solidFill>
              </a:rPr>
              <a:t> Která ZOO </a:t>
            </a:r>
            <a:r>
              <a:rPr lang="cs-CZ" sz="4000" dirty="0" smtClean="0">
                <a:solidFill>
                  <a:srgbClr val="CC0000"/>
                </a:solidFill>
              </a:rPr>
              <a:t>se nachází v blízkosti Českých Budějovic?</a:t>
            </a:r>
            <a:r>
              <a:rPr lang="cs-CZ" sz="4000" dirty="0">
                <a:solidFill>
                  <a:srgbClr val="CC0000"/>
                </a:solidFill>
              </a:rPr>
              <a:t/>
            </a:r>
            <a:br>
              <a:rPr lang="cs-CZ" sz="4000" dirty="0">
                <a:solidFill>
                  <a:srgbClr val="CC0000"/>
                </a:solidFill>
              </a:rPr>
            </a:br>
            <a:endParaRPr lang="cs-CZ" sz="4000" dirty="0">
              <a:solidFill>
                <a:srgbClr val="CC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4164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764704"/>
            <a:ext cx="8229600" cy="1008063"/>
          </a:xfrm>
        </p:spPr>
        <p:txBody>
          <a:bodyPr>
            <a:normAutofit fontScale="90000"/>
          </a:bodyPr>
          <a:lstStyle/>
          <a:p>
            <a:r>
              <a:rPr lang="cs-CZ" sz="4000" dirty="0">
                <a:solidFill>
                  <a:srgbClr val="CC0000"/>
                </a:solidFill>
              </a:rPr>
              <a:t>2.</a:t>
            </a:r>
            <a:br>
              <a:rPr lang="cs-CZ" sz="4000" dirty="0">
                <a:solidFill>
                  <a:srgbClr val="CC0000"/>
                </a:solidFill>
              </a:rPr>
            </a:br>
            <a:r>
              <a:rPr lang="cs-CZ" sz="4000" b="1" u="sng" dirty="0">
                <a:solidFill>
                  <a:srgbClr val="CC0000"/>
                </a:solidFill>
              </a:rPr>
              <a:t>ZOO Ohrada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276475"/>
            <a:ext cx="8229600" cy="3097213"/>
          </a:xfrm>
        </p:spPr>
        <p:txBody>
          <a:bodyPr>
            <a:normAutofit/>
          </a:bodyPr>
          <a:lstStyle/>
          <a:p>
            <a:r>
              <a:rPr lang="cs-CZ" sz="2800" b="1" dirty="0">
                <a:solidFill>
                  <a:srgbClr val="CC0000"/>
                </a:solidFill>
              </a:rPr>
              <a:t>V sousedství zámku Ohrada je menší, ale velmi pěkná </a:t>
            </a:r>
            <a:r>
              <a:rPr lang="cs-CZ" sz="2800" b="1" dirty="0" smtClean="0">
                <a:solidFill>
                  <a:srgbClr val="CC0000"/>
                </a:solidFill>
              </a:rPr>
              <a:t>ZOO. Je </a:t>
            </a:r>
            <a:r>
              <a:rPr lang="cs-CZ" sz="2800" b="1" dirty="0">
                <a:solidFill>
                  <a:srgbClr val="CC0000"/>
                </a:solidFill>
              </a:rPr>
              <a:t>otevřená od roku 1939.</a:t>
            </a:r>
          </a:p>
          <a:p>
            <a:r>
              <a:rPr lang="cs-CZ" sz="2800" b="1" dirty="0">
                <a:solidFill>
                  <a:srgbClr val="CC0000"/>
                </a:solidFill>
              </a:rPr>
              <a:t>Návštěvu </a:t>
            </a:r>
            <a:r>
              <a:rPr lang="cs-CZ" sz="2800" b="1" dirty="0" smtClean="0">
                <a:solidFill>
                  <a:srgbClr val="CC0000"/>
                </a:solidFill>
              </a:rPr>
              <a:t>můžeme </a:t>
            </a:r>
            <a:r>
              <a:rPr lang="cs-CZ" sz="2800" b="1" dirty="0">
                <a:solidFill>
                  <a:srgbClr val="CC0000"/>
                </a:solidFill>
              </a:rPr>
              <a:t>spojit </a:t>
            </a:r>
            <a:r>
              <a:rPr lang="cs-CZ" sz="2800" b="1" dirty="0" smtClean="0">
                <a:solidFill>
                  <a:srgbClr val="CC0000"/>
                </a:solidFill>
              </a:rPr>
              <a:t>s </a:t>
            </a:r>
            <a:r>
              <a:rPr lang="cs-CZ" sz="2800" b="1" dirty="0">
                <a:solidFill>
                  <a:srgbClr val="CC0000"/>
                </a:solidFill>
              </a:rPr>
              <a:t>prohlídkou zámku Hluboká, návštěvou galerie nebo procházkou v krásném zámeckém parku.</a:t>
            </a:r>
          </a:p>
        </p:txBody>
      </p:sp>
    </p:spTree>
    <p:extLst>
      <p:ext uri="{BB962C8B-B14F-4D97-AF65-F5344CB8AC3E}">
        <p14:creationId xmlns:p14="http://schemas.microsoft.com/office/powerpoint/2010/main" val="2372418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21336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dirty="0"/>
              <a:t> </a:t>
            </a:r>
            <a:r>
              <a:rPr lang="cs-CZ" sz="4000" dirty="0">
                <a:solidFill>
                  <a:srgbClr val="008000"/>
                </a:solidFill>
              </a:rPr>
              <a:t>3.</a:t>
            </a:r>
            <a:br>
              <a:rPr lang="cs-CZ" sz="4000" dirty="0">
                <a:solidFill>
                  <a:srgbClr val="008000"/>
                </a:solidFill>
              </a:rPr>
            </a:br>
            <a:r>
              <a:rPr lang="cs-CZ" sz="4000" dirty="0">
                <a:solidFill>
                  <a:srgbClr val="008000"/>
                </a:solidFill>
              </a:rPr>
              <a:t>Jakou zříceninu můžeš navštívit, pokud se vydáš po cyklistické stezce </a:t>
            </a:r>
            <a:r>
              <a:rPr lang="cs-CZ" sz="4000" dirty="0" smtClean="0">
                <a:solidFill>
                  <a:srgbClr val="008000"/>
                </a:solidFill>
              </a:rPr>
              <a:t>z Českých Budějovic na </a:t>
            </a:r>
            <a:r>
              <a:rPr lang="cs-CZ" sz="4000" dirty="0">
                <a:solidFill>
                  <a:srgbClr val="008000"/>
                </a:solidFill>
              </a:rPr>
              <a:t>Hlubokou nad Vltavou a dále do obce </a:t>
            </a:r>
            <a:r>
              <a:rPr lang="cs-CZ" sz="4000" dirty="0" err="1">
                <a:solidFill>
                  <a:srgbClr val="008000"/>
                </a:solidFill>
              </a:rPr>
              <a:t>Purkarec</a:t>
            </a:r>
            <a:r>
              <a:rPr lang="cs-CZ" sz="4000" dirty="0">
                <a:solidFill>
                  <a:srgbClr val="008000"/>
                </a:solidFill>
              </a:rPr>
              <a:t> ?</a:t>
            </a:r>
          </a:p>
        </p:txBody>
      </p:sp>
      <p:sp>
        <p:nvSpPr>
          <p:cNvPr id="69635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4437112"/>
            <a:ext cx="822960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4235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765175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dirty="0">
                <a:solidFill>
                  <a:srgbClr val="008000"/>
                </a:solidFill>
              </a:rPr>
              <a:t>3.</a:t>
            </a:r>
            <a:br>
              <a:rPr lang="cs-CZ" sz="4000" dirty="0">
                <a:solidFill>
                  <a:srgbClr val="008000"/>
                </a:solidFill>
              </a:rPr>
            </a:br>
            <a:r>
              <a:rPr lang="cs-CZ" sz="4000" dirty="0">
                <a:solidFill>
                  <a:srgbClr val="008000"/>
                </a:solidFill>
              </a:rPr>
              <a:t> </a:t>
            </a:r>
            <a:r>
              <a:rPr lang="cs-CZ" sz="4000" b="1" u="sng" dirty="0">
                <a:solidFill>
                  <a:srgbClr val="008000"/>
                </a:solidFill>
              </a:rPr>
              <a:t>Karlův hrádek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2752725"/>
            <a:ext cx="8229600" cy="34845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800" b="1" dirty="0">
                <a:solidFill>
                  <a:srgbClr val="008000"/>
                </a:solidFill>
                <a:latin typeface="Britannic Bold" pitchFamily="34" charset="0"/>
              </a:rPr>
              <a:t>Hrádek nechal postavit král a císař Karel IV. Ve 2.pol.14.stol. A v podhradí bylo založeno </a:t>
            </a:r>
            <a:r>
              <a:rPr lang="cs-CZ" sz="2800" b="1" dirty="0" smtClean="0">
                <a:solidFill>
                  <a:srgbClr val="008000"/>
                </a:solidFill>
                <a:latin typeface="Britannic Bold" pitchFamily="34" charset="0"/>
              </a:rPr>
              <a:t>městečko </a:t>
            </a:r>
            <a:r>
              <a:rPr lang="cs-CZ" sz="2800" b="1" dirty="0" err="1">
                <a:solidFill>
                  <a:srgbClr val="008000"/>
                </a:solidFill>
                <a:latin typeface="Britannic Bold" pitchFamily="34" charset="0"/>
              </a:rPr>
              <a:t>Karlhaus</a:t>
            </a:r>
            <a:r>
              <a:rPr lang="cs-CZ" sz="2800" b="1" dirty="0">
                <a:solidFill>
                  <a:srgbClr val="008000"/>
                </a:solidFill>
                <a:latin typeface="Britannic Bold" pitchFamily="34" charset="0"/>
              </a:rPr>
              <a:t>. Hrad i městečko bylo koncem 14.století opuštěno a postupně se proměnily v ruinu. Hrad je 2 km jižně od obce </a:t>
            </a:r>
            <a:r>
              <a:rPr lang="cs-CZ" sz="2800" b="1" dirty="0" err="1">
                <a:solidFill>
                  <a:srgbClr val="008000"/>
                </a:solidFill>
                <a:latin typeface="Britannic Bold" pitchFamily="34" charset="0"/>
              </a:rPr>
              <a:t>Purkarec</a:t>
            </a:r>
            <a:r>
              <a:rPr lang="cs-CZ" sz="2800" b="1" dirty="0">
                <a:solidFill>
                  <a:srgbClr val="008000"/>
                </a:solidFill>
                <a:latin typeface="Britannic Bold" pitchFamily="34" charset="0"/>
              </a:rPr>
              <a:t>, kolem vede cyklistická stezka</a:t>
            </a:r>
            <a:r>
              <a:rPr lang="cs-CZ" dirty="0">
                <a:solidFill>
                  <a:srgbClr val="00800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7746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4" name="Rectangle 4"/>
          <p:cNvSpPr>
            <a:spLocks noGrp="1" noChangeArrowheads="1"/>
          </p:cNvSpPr>
          <p:nvPr>
            <p:ph type="ctrTitle"/>
          </p:nvPr>
        </p:nvSpPr>
        <p:spPr>
          <a:xfrm>
            <a:off x="899592" y="1916832"/>
            <a:ext cx="7774632" cy="1894362"/>
          </a:xfrm>
        </p:spPr>
        <p:txBody>
          <a:bodyPr>
            <a:normAutofit fontScale="90000"/>
          </a:bodyPr>
          <a:lstStyle/>
          <a:p>
            <a:r>
              <a:rPr lang="cs-CZ" sz="4000" dirty="0"/>
              <a:t> </a:t>
            </a:r>
            <a:r>
              <a:rPr lang="cs-CZ" sz="4000" dirty="0">
                <a:solidFill>
                  <a:srgbClr val="0000CC"/>
                </a:solidFill>
              </a:rPr>
              <a:t>4.</a:t>
            </a:r>
            <a:br>
              <a:rPr lang="cs-CZ" sz="4000" dirty="0">
                <a:solidFill>
                  <a:srgbClr val="0000CC"/>
                </a:solidFill>
              </a:rPr>
            </a:br>
            <a:r>
              <a:rPr lang="cs-CZ" sz="4400" dirty="0">
                <a:solidFill>
                  <a:srgbClr val="0000CC"/>
                </a:solidFill>
              </a:rPr>
              <a:t>Které město </a:t>
            </a:r>
            <a:r>
              <a:rPr lang="cs-CZ" sz="4400" dirty="0" smtClean="0">
                <a:solidFill>
                  <a:srgbClr val="0000CC"/>
                </a:solidFill>
              </a:rPr>
              <a:t>jižních </a:t>
            </a:r>
            <a:r>
              <a:rPr lang="cs-CZ" sz="4400" dirty="0">
                <a:solidFill>
                  <a:srgbClr val="0000CC"/>
                </a:solidFill>
              </a:rPr>
              <a:t>Čech spojujeme s výrobou nábytku ?</a:t>
            </a:r>
            <a:r>
              <a:rPr lang="cs-CZ" sz="4400" dirty="0"/>
              <a:t> </a:t>
            </a:r>
          </a:p>
        </p:txBody>
      </p:sp>
      <p:sp>
        <p:nvSpPr>
          <p:cNvPr id="71685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022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981075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dirty="0">
                <a:solidFill>
                  <a:srgbClr val="0000CC"/>
                </a:solidFill>
              </a:rPr>
              <a:t>4.</a:t>
            </a:r>
            <a:br>
              <a:rPr lang="cs-CZ" sz="4000" dirty="0">
                <a:solidFill>
                  <a:srgbClr val="0000CC"/>
                </a:solidFill>
              </a:rPr>
            </a:br>
            <a:r>
              <a:rPr lang="cs-CZ" sz="4000" dirty="0">
                <a:solidFill>
                  <a:srgbClr val="0000CC"/>
                </a:solidFill>
              </a:rPr>
              <a:t> </a:t>
            </a:r>
            <a:r>
              <a:rPr lang="cs-CZ" sz="4000" b="1" u="sng" dirty="0">
                <a:solidFill>
                  <a:srgbClr val="0000CC"/>
                </a:solidFill>
              </a:rPr>
              <a:t>Lišov - muzeum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2781300"/>
            <a:ext cx="8229600" cy="2765425"/>
          </a:xfrm>
        </p:spPr>
        <p:txBody>
          <a:bodyPr/>
          <a:lstStyle/>
          <a:p>
            <a:r>
              <a:rPr lang="cs-CZ" sz="2800" b="1" dirty="0">
                <a:solidFill>
                  <a:srgbClr val="0000CC"/>
                </a:solidFill>
              </a:rPr>
              <a:t>V obci Lišov je muzeum starých hudebních nástrojů. Je zde více než 80 exponátů a součástí prohlídky je i hra flašinetu, mechanického klavíru z počátku 19. stolení nebo orchestrionu</a:t>
            </a:r>
            <a:r>
              <a:rPr lang="cs-CZ" dirty="0">
                <a:solidFill>
                  <a:srgbClr val="0000CC"/>
                </a:solidFill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42344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2" name="Rectangle 4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>
                <a:solidFill>
                  <a:srgbClr val="F84C4C"/>
                </a:solidFill>
              </a:rPr>
              <a:t>5.</a:t>
            </a:r>
            <a:r>
              <a:rPr lang="cs-CZ" sz="4000" dirty="0">
                <a:solidFill>
                  <a:srgbClr val="FF0000"/>
                </a:solidFill>
              </a:rPr>
              <a:t/>
            </a:r>
            <a:br>
              <a:rPr lang="cs-CZ" sz="4000" dirty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F84C4C"/>
                </a:solidFill>
              </a:rPr>
              <a:t>Jaký </a:t>
            </a:r>
            <a:r>
              <a:rPr lang="cs-CZ" sz="4000" dirty="0">
                <a:solidFill>
                  <a:srgbClr val="F84C4C"/>
                </a:solidFill>
              </a:rPr>
              <a:t>památník si můžeš prohlédnout, pokud navštívíš Trocnov ? Jaké další historické zajímavosti zde objevíš?</a:t>
            </a:r>
          </a:p>
        </p:txBody>
      </p:sp>
      <p:sp>
        <p:nvSpPr>
          <p:cNvPr id="73733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2921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827584" y="692696"/>
            <a:ext cx="7467600" cy="1143000"/>
          </a:xfrm>
        </p:spPr>
        <p:txBody>
          <a:bodyPr>
            <a:normAutofit fontScale="90000"/>
          </a:bodyPr>
          <a:lstStyle/>
          <a:p>
            <a:r>
              <a:rPr lang="cs-CZ" sz="4000" dirty="0">
                <a:solidFill>
                  <a:srgbClr val="F84C4C"/>
                </a:solidFill>
              </a:rPr>
              <a:t>5.</a:t>
            </a:r>
            <a:r>
              <a:rPr lang="cs-CZ" sz="4000" dirty="0">
                <a:solidFill>
                  <a:srgbClr val="FF0000"/>
                </a:solidFill>
              </a:rPr>
              <a:t/>
            </a:r>
            <a:br>
              <a:rPr lang="cs-CZ" sz="4000" dirty="0">
                <a:solidFill>
                  <a:srgbClr val="FF0000"/>
                </a:solidFill>
              </a:rPr>
            </a:br>
            <a:r>
              <a:rPr lang="cs-CZ" sz="4000" b="1" u="sng" dirty="0">
                <a:solidFill>
                  <a:srgbClr val="F84C4C"/>
                </a:solidFill>
              </a:rPr>
              <a:t>Památník Jana Žižky z Trocnova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2060848"/>
            <a:ext cx="8147248" cy="4065315"/>
          </a:xfrm>
        </p:spPr>
        <p:txBody>
          <a:bodyPr>
            <a:normAutofit/>
          </a:bodyPr>
          <a:lstStyle/>
          <a:p>
            <a:r>
              <a:rPr lang="cs-CZ" sz="2800" b="1" dirty="0">
                <a:solidFill>
                  <a:srgbClr val="F84C4C"/>
                </a:solidFill>
              </a:rPr>
              <a:t>Trocnov je místo, kde archeologové vykopali v letech 1921 – 1937 zbytky Mikšova dvorce, který patřil strýci Jana Žižky z Trocnova.</a:t>
            </a:r>
          </a:p>
          <a:p>
            <a:r>
              <a:rPr lang="cs-CZ" sz="2800" b="1" dirty="0">
                <a:solidFill>
                  <a:srgbClr val="F84C4C"/>
                </a:solidFill>
              </a:rPr>
              <a:t>V letech 1956 – 57 byl vykopán i dvůr rodičů Jana Žižky .</a:t>
            </a:r>
          </a:p>
          <a:p>
            <a:r>
              <a:rPr lang="cs-CZ" sz="2800" b="1" dirty="0">
                <a:solidFill>
                  <a:srgbClr val="F84C4C"/>
                </a:solidFill>
              </a:rPr>
              <a:t>Roku 1960 zde byl otevřen Památník Jana Žižky a naučná stezka</a:t>
            </a:r>
            <a:r>
              <a:rPr lang="cs-CZ" sz="2800" b="1" dirty="0">
                <a:solidFill>
                  <a:srgbClr val="FF000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97010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7533456" cy="72335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SPOJTE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5536" y="1628800"/>
            <a:ext cx="3719264" cy="4619600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84C4C"/>
                </a:solidFill>
                <a:latin typeface="Britannic Bold" pitchFamily="34" charset="0"/>
              </a:rPr>
              <a:t>Kovárna využívající vodní energii?</a:t>
            </a:r>
          </a:p>
          <a:p>
            <a:r>
              <a:rPr lang="cs-CZ" dirty="0" smtClean="0">
                <a:solidFill>
                  <a:srgbClr val="F84C4C"/>
                </a:solidFill>
                <a:latin typeface="Britannic Bold" pitchFamily="34" charset="0"/>
              </a:rPr>
              <a:t>Co můžeme </a:t>
            </a:r>
            <a:r>
              <a:rPr lang="cs-CZ" dirty="0" err="1" smtClean="0">
                <a:solidFill>
                  <a:srgbClr val="F84C4C"/>
                </a:solidFill>
                <a:latin typeface="Britannic Bold" pitchFamily="34" charset="0"/>
              </a:rPr>
              <a:t>navšívit</a:t>
            </a:r>
            <a:r>
              <a:rPr lang="cs-CZ" dirty="0" smtClean="0">
                <a:solidFill>
                  <a:srgbClr val="F84C4C"/>
                </a:solidFill>
                <a:latin typeface="Britannic Bold" pitchFamily="34" charset="0"/>
              </a:rPr>
              <a:t>, pokud jedete po cyklostezce z Hluboké nad Vltavou do </a:t>
            </a:r>
            <a:r>
              <a:rPr lang="cs-CZ" dirty="0" err="1" smtClean="0">
                <a:solidFill>
                  <a:srgbClr val="F84C4C"/>
                </a:solidFill>
                <a:latin typeface="Britannic Bold" pitchFamily="34" charset="0"/>
              </a:rPr>
              <a:t>Purkarce</a:t>
            </a:r>
            <a:r>
              <a:rPr lang="cs-CZ" dirty="0" smtClean="0">
                <a:solidFill>
                  <a:srgbClr val="F84C4C"/>
                </a:solidFill>
                <a:latin typeface="Britannic Bold" pitchFamily="34" charset="0"/>
              </a:rPr>
              <a:t>? </a:t>
            </a:r>
          </a:p>
          <a:p>
            <a:r>
              <a:rPr lang="cs-CZ" dirty="0" smtClean="0">
                <a:solidFill>
                  <a:srgbClr val="F84C4C"/>
                </a:solidFill>
                <a:latin typeface="Britannic Bold" pitchFamily="34" charset="0"/>
              </a:rPr>
              <a:t>Kde se nachází muzeum hudebních nástrojů?</a:t>
            </a:r>
          </a:p>
          <a:p>
            <a:r>
              <a:rPr lang="cs-CZ" dirty="0" smtClean="0">
                <a:solidFill>
                  <a:srgbClr val="F84C4C"/>
                </a:solidFill>
                <a:latin typeface="Britannic Bold" pitchFamily="34" charset="0"/>
              </a:rPr>
              <a:t>Jaké jméno se vztahuje k Mikšovu dvorci?  </a:t>
            </a:r>
          </a:p>
          <a:p>
            <a:endParaRPr lang="cs-CZ" dirty="0" smtClean="0">
              <a:solidFill>
                <a:srgbClr val="F84C4C"/>
              </a:solidFill>
            </a:endParaRPr>
          </a:p>
          <a:p>
            <a:endParaRPr lang="cs-CZ" dirty="0" smtClean="0">
              <a:solidFill>
                <a:srgbClr val="008000"/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796136" y="2174875"/>
            <a:ext cx="2890664" cy="3951288"/>
          </a:xfrm>
        </p:spPr>
        <p:txBody>
          <a:bodyPr/>
          <a:lstStyle/>
          <a:p>
            <a:r>
              <a:rPr lang="cs-CZ" dirty="0" smtClean="0">
                <a:solidFill>
                  <a:srgbClr val="008000"/>
                </a:solidFill>
                <a:latin typeface="Britannic Bold" pitchFamily="34" charset="0"/>
              </a:rPr>
              <a:t>Lišov</a:t>
            </a:r>
          </a:p>
          <a:p>
            <a:pPr marL="0" indent="0">
              <a:buNone/>
            </a:pPr>
            <a:endParaRPr lang="cs-CZ" dirty="0" smtClean="0">
              <a:solidFill>
                <a:srgbClr val="008000"/>
              </a:solidFill>
              <a:latin typeface="Britannic Bold" pitchFamily="34" charset="0"/>
            </a:endParaRPr>
          </a:p>
          <a:p>
            <a:r>
              <a:rPr lang="cs-CZ" dirty="0" smtClean="0">
                <a:solidFill>
                  <a:srgbClr val="008000"/>
                </a:solidFill>
                <a:latin typeface="Britannic Bold" pitchFamily="34" charset="0"/>
              </a:rPr>
              <a:t>Jan Žižka</a:t>
            </a:r>
          </a:p>
          <a:p>
            <a:pPr marL="0" indent="0">
              <a:buNone/>
            </a:pPr>
            <a:endParaRPr lang="cs-CZ" dirty="0" smtClean="0">
              <a:solidFill>
                <a:srgbClr val="008000"/>
              </a:solidFill>
              <a:latin typeface="Britannic Bold" pitchFamily="34" charset="0"/>
            </a:endParaRPr>
          </a:p>
          <a:p>
            <a:r>
              <a:rPr lang="cs-CZ" dirty="0" smtClean="0">
                <a:solidFill>
                  <a:srgbClr val="008000"/>
                </a:solidFill>
                <a:latin typeface="Britannic Bold" pitchFamily="34" charset="0"/>
              </a:rPr>
              <a:t>Buškův hamr</a:t>
            </a:r>
          </a:p>
          <a:p>
            <a:endParaRPr lang="cs-CZ" dirty="0" smtClean="0">
              <a:solidFill>
                <a:srgbClr val="008000"/>
              </a:solidFill>
              <a:latin typeface="Britannic Bold" pitchFamily="34" charset="0"/>
            </a:endParaRPr>
          </a:p>
          <a:p>
            <a:r>
              <a:rPr lang="cs-CZ" dirty="0" smtClean="0">
                <a:solidFill>
                  <a:srgbClr val="008000"/>
                </a:solidFill>
                <a:latin typeface="Britannic Bold" pitchFamily="34" charset="0"/>
              </a:rPr>
              <a:t>Karlův hrádek </a:t>
            </a:r>
          </a:p>
          <a:p>
            <a:endParaRPr lang="cs-CZ" dirty="0">
              <a:solidFill>
                <a:srgbClr val="008000"/>
              </a:solidFill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3635896" y="2060848"/>
            <a:ext cx="2016224" cy="219624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3635896" y="2852936"/>
            <a:ext cx="2016224" cy="210496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3779912" y="2564904"/>
            <a:ext cx="1872208" cy="239299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3635896" y="3429000"/>
            <a:ext cx="2016224" cy="237626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395536" y="26064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9172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slova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43608" y="1310747"/>
            <a:ext cx="216024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Buškův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87624" y="2564904"/>
            <a:ext cx="216024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Karlův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084168" y="5229200"/>
            <a:ext cx="216024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Trocnov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300192" y="3971598"/>
            <a:ext cx="216024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muzeum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259632" y="5229200"/>
            <a:ext cx="216024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Lišov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65041" y="3710338"/>
            <a:ext cx="4608512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Památník Jana Žižky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084168" y="2730759"/>
            <a:ext cx="216024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hamr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652120" y="1493437"/>
            <a:ext cx="216024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hrádek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6064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cxnSp>
        <p:nvCxnSpPr>
          <p:cNvPr id="20" name="Přímá spojnice se šipkou 19"/>
          <p:cNvCxnSpPr/>
          <p:nvPr/>
        </p:nvCxnSpPr>
        <p:spPr>
          <a:xfrm>
            <a:off x="3419872" y="1670787"/>
            <a:ext cx="2448272" cy="14200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3563888" y="1853477"/>
            <a:ext cx="1809665" cy="11434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5148064" y="4430418"/>
            <a:ext cx="864096" cy="123083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V="1">
            <a:off x="3563888" y="4581128"/>
            <a:ext cx="2736304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6762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na obrázcích? 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600" y="2034381"/>
            <a:ext cx="4876800" cy="3657600"/>
          </a:xfrm>
        </p:spPr>
      </p:pic>
      <p:sp>
        <p:nvSpPr>
          <p:cNvPr id="3" name="TextovéPole 2"/>
          <p:cNvSpPr txBox="1"/>
          <p:nvPr/>
        </p:nvSpPr>
        <p:spPr>
          <a:xfrm>
            <a:off x="755576" y="33265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856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052736"/>
            <a:ext cx="7313240" cy="364902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600" y="2034381"/>
            <a:ext cx="4876800" cy="3657600"/>
          </a:xfrm>
        </p:spPr>
      </p:pic>
      <p:sp>
        <p:nvSpPr>
          <p:cNvPr id="3" name="TextovéPole 2"/>
          <p:cNvSpPr txBox="1"/>
          <p:nvPr/>
        </p:nvSpPr>
        <p:spPr>
          <a:xfrm>
            <a:off x="827584" y="69269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9756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700808"/>
            <a:ext cx="7467600" cy="1143000"/>
          </a:xfrm>
        </p:spPr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600" y="2034381"/>
            <a:ext cx="4876800" cy="3657600"/>
          </a:xfrm>
        </p:spPr>
      </p:pic>
      <p:sp>
        <p:nvSpPr>
          <p:cNvPr id="3" name="TextovéPole 2"/>
          <p:cNvSpPr txBox="1"/>
          <p:nvPr/>
        </p:nvSpPr>
        <p:spPr>
          <a:xfrm>
            <a:off x="755576" y="83671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1204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268760"/>
            <a:ext cx="7457256" cy="14887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852936"/>
            <a:ext cx="7385248" cy="3621016"/>
          </a:xfrm>
        </p:spPr>
        <p:txBody>
          <a:bodyPr/>
          <a:lstStyle/>
          <a:p>
            <a:r>
              <a:rPr lang="cs-CZ" dirty="0" smtClean="0"/>
              <a:t>Cyklostezka vedoucí z Českých Budějovic do </a:t>
            </a:r>
            <a:r>
              <a:rPr lang="cs-CZ" dirty="0" err="1" smtClean="0"/>
              <a:t>Purkarce</a:t>
            </a:r>
            <a:r>
              <a:rPr lang="cs-CZ" dirty="0" smtClean="0"/>
              <a:t> podél řeky Vltavy.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83671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1434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052736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521688"/>
            <a:ext cx="4038600" cy="2682986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8846" y="1600200"/>
            <a:ext cx="3017308" cy="4525963"/>
          </a:xfrm>
        </p:spPr>
      </p:pic>
      <p:sp>
        <p:nvSpPr>
          <p:cNvPr id="7" name="TextovéPole 6"/>
          <p:cNvSpPr txBox="1"/>
          <p:nvPr/>
        </p:nvSpPr>
        <p:spPr>
          <a:xfrm>
            <a:off x="611560" y="33265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9805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Odkud jsou tyto fotografie?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516981"/>
            <a:ext cx="4038600" cy="2692400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521688"/>
            <a:ext cx="4038600" cy="2682986"/>
          </a:xfrm>
        </p:spPr>
      </p:pic>
      <p:sp>
        <p:nvSpPr>
          <p:cNvPr id="8" name="TextovéPole 7"/>
          <p:cNvSpPr txBox="1"/>
          <p:nvPr/>
        </p:nvSpPr>
        <p:spPr>
          <a:xfrm>
            <a:off x="971600" y="105273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5" y="404664"/>
            <a:ext cx="5040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7263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268760"/>
            <a:ext cx="8229600" cy="1143000"/>
          </a:xfrm>
        </p:spPr>
        <p:txBody>
          <a:bodyPr/>
          <a:lstStyle/>
          <a:p>
            <a:endParaRPr lang="cs-CZ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7237" y="1600200"/>
            <a:ext cx="3018525" cy="4525963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9446" y="1600200"/>
            <a:ext cx="3016107" cy="4525963"/>
          </a:xfrm>
        </p:spPr>
      </p:pic>
      <p:sp>
        <p:nvSpPr>
          <p:cNvPr id="7" name="TextovéPole 6"/>
          <p:cNvSpPr txBox="1"/>
          <p:nvPr/>
        </p:nvSpPr>
        <p:spPr>
          <a:xfrm>
            <a:off x="683568" y="40466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8285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268760"/>
            <a:ext cx="8229600" cy="1143000"/>
          </a:xfrm>
        </p:spPr>
        <p:txBody>
          <a:bodyPr/>
          <a:lstStyle/>
          <a:p>
            <a:r>
              <a:rPr lang="cs-CZ" dirty="0" smtClean="0"/>
              <a:t>ZOO Ohrada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516981"/>
            <a:ext cx="4038600" cy="2692400"/>
          </a:xfrm>
        </p:spPr>
      </p:pic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521688"/>
            <a:ext cx="4038600" cy="2682986"/>
          </a:xfrm>
        </p:spPr>
      </p:pic>
      <p:sp>
        <p:nvSpPr>
          <p:cNvPr id="7" name="TextovéPole 6"/>
          <p:cNvSpPr txBox="1"/>
          <p:nvPr/>
        </p:nvSpPr>
        <p:spPr>
          <a:xfrm>
            <a:off x="611560" y="404664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9435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306209"/>
            <a:ext cx="7488832" cy="3571064"/>
          </a:xfrm>
        </p:spPr>
        <p:txBody>
          <a:bodyPr/>
          <a:lstStyle/>
          <a:p>
            <a:r>
              <a:rPr lang="cs-CZ" dirty="0" smtClean="0"/>
              <a:t>Najdi další informace a obrázky k daným místům.</a:t>
            </a:r>
          </a:p>
          <a:p>
            <a:r>
              <a:rPr lang="cs-CZ" dirty="0" smtClean="0"/>
              <a:t>Zjisti polohu míst na mapě.</a:t>
            </a:r>
          </a:p>
          <a:p>
            <a:r>
              <a:rPr lang="cs-CZ" dirty="0" smtClean="0"/>
              <a:t>Zjisti vzdálenost míst od města </a:t>
            </a:r>
            <a:r>
              <a:rPr lang="cs-CZ" smtClean="0"/>
              <a:t>České Budějovice.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692696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0025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rgbClr val="7B9899"/>
                </a:solidFill>
              </a:rPr>
              <a:t>Citace a zdroje</a:t>
            </a:r>
          </a:p>
        </p:txBody>
      </p:sp>
      <p:sp>
        <p:nvSpPr>
          <p:cNvPr id="23555" name="Zástupný symbol pro obsah 2"/>
          <p:cNvSpPr>
            <a:spLocks noGrp="1"/>
          </p:cNvSpPr>
          <p:nvPr>
            <p:ph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>
              <a:defRPr/>
            </a:pPr>
            <a:endParaRPr lang="cs-CZ" dirty="0" smtClean="0"/>
          </a:p>
          <a:p>
            <a:pPr eaLnBrk="1" hangingPunct="1">
              <a:buFont typeface="Wingdings 2" pitchFamily="18" charset="2"/>
              <a:buNone/>
              <a:defRPr/>
            </a:pPr>
            <a:endParaRPr lang="cs-CZ" sz="2800" dirty="0" smtClean="0"/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/>
              <a:t>Autorem materiálu a všech jeho částí, není-li uvedeno jinak, je Mgr. </a:t>
            </a:r>
            <a:r>
              <a:rPr lang="cs-CZ" sz="1600" dirty="0" smtClean="0"/>
              <a:t>Hana Koudelková.</a:t>
            </a:r>
            <a:endParaRPr lang="cs-CZ" sz="1600" dirty="0"/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/>
              <a:t> Materiál vznikl v OP Vzdělávání pro </a:t>
            </a:r>
            <a:r>
              <a:rPr lang="cs-CZ" sz="1600" dirty="0" smtClean="0"/>
              <a:t>konkurenceschopnost </a:t>
            </a:r>
            <a:r>
              <a:rPr lang="cs-CZ" sz="1600" dirty="0"/>
              <a:t>– projekt EU peníze </a:t>
            </a:r>
            <a:r>
              <a:rPr lang="cs-CZ" sz="1600" dirty="0" smtClean="0"/>
              <a:t>školám.</a:t>
            </a:r>
          </a:p>
        </p:txBody>
      </p:sp>
    </p:spTree>
    <p:extLst>
      <p:ext uri="{BB962C8B-B14F-4D97-AF65-F5344CB8AC3E}">
        <p14:creationId xmlns:p14="http://schemas.microsoft.com/office/powerpoint/2010/main" val="2499595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186</TotalTime>
  <Words>606</Words>
  <Application>Microsoft Office PowerPoint</Application>
  <PresentationFormat>Předvádění na obrazovce (4:3)</PresentationFormat>
  <Paragraphs>107</Paragraphs>
  <Slides>26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8" baseType="lpstr">
      <vt:lpstr>Motiv systému Office</vt:lpstr>
      <vt:lpstr>Picture</vt:lpstr>
      <vt:lpstr>Prezentace aplikace PowerPoint</vt:lpstr>
      <vt:lpstr>Prezentace aplikace PowerPoint</vt:lpstr>
      <vt:lpstr>ANOTACE</vt:lpstr>
      <vt:lpstr>  Kam na výlet  v jižních Čechách 1</vt:lpstr>
      <vt:lpstr>1. Jak se nazývá kovárna, která využívá vodní energii ? Kde si takovou kovárnu můžeme prohlédnout ?</vt:lpstr>
      <vt:lpstr>1.  Buškův hamr</vt:lpstr>
      <vt:lpstr>2.  Která ZOO se nachází v blízkosti Českých Budějovic? </vt:lpstr>
      <vt:lpstr>2. ZOO Ohrada</vt:lpstr>
      <vt:lpstr> 3. Jakou zříceninu můžeš navštívit, pokud se vydáš po cyklistické stezce z Českých Budějovic na Hlubokou nad Vltavou a dále do obce Purkarec ?</vt:lpstr>
      <vt:lpstr>3.  Karlův hrádek</vt:lpstr>
      <vt:lpstr> 4. Které město jižních Čech spojujeme s výrobou nábytku ? </vt:lpstr>
      <vt:lpstr>4.  Lišov - muzeum</vt:lpstr>
      <vt:lpstr>5. Jaký památník si můžeš prohlédnout, pokud navštívíš Trocnov ? Jaké další historické zajímavosti zde objevíš?</vt:lpstr>
      <vt:lpstr>5. Památník Jana Žižky z Trocnova</vt:lpstr>
      <vt:lpstr>SPOJTE</vt:lpstr>
      <vt:lpstr>Spoj slova</vt:lpstr>
      <vt:lpstr>Co je na obrázcích? </vt:lpstr>
      <vt:lpstr>Prezentace aplikace PowerPoint</vt:lpstr>
      <vt:lpstr>Prezentace aplikace PowerPoint</vt:lpstr>
      <vt:lpstr>Prezentace aplikace PowerPoint</vt:lpstr>
      <vt:lpstr>Prezentace aplikace PowerPoint</vt:lpstr>
      <vt:lpstr>Odkud jsou tyto fotografie?</vt:lpstr>
      <vt:lpstr>Prezentace aplikace PowerPoint</vt:lpstr>
      <vt:lpstr>ZOO Ohrada</vt:lpstr>
      <vt:lpstr>Prezentace aplikace PowerPoint</vt:lpstr>
      <vt:lpstr>Citace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Kam na výlet  v  jižních Čechách</dc:title>
  <dc:creator>ZSDV -Koudelková</dc:creator>
  <cp:lastModifiedBy>ZSDV -Koudelková</cp:lastModifiedBy>
  <cp:revision>22</cp:revision>
  <dcterms:created xsi:type="dcterms:W3CDTF">2013-03-17T18:25:30Z</dcterms:created>
  <dcterms:modified xsi:type="dcterms:W3CDTF">2013-04-03T19:58:36Z</dcterms:modified>
</cp:coreProperties>
</file>