
<file path=[Content_Types].xml><?xml version="1.0" encoding="utf-8"?>
<Types xmlns="http://schemas.openxmlformats.org/package/2006/content-types">
  <Default Extension="bin" ContentType="application/vnd.openxmlformats-officedocument.oleObject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sldIdLst>
    <p:sldId id="269" r:id="rId3"/>
    <p:sldId id="280" r:id="rId4"/>
    <p:sldId id="271" r:id="rId5"/>
    <p:sldId id="267" r:id="rId6"/>
    <p:sldId id="257" r:id="rId7"/>
    <p:sldId id="258" r:id="rId8"/>
    <p:sldId id="259" r:id="rId9"/>
    <p:sldId id="260" r:id="rId10"/>
    <p:sldId id="261" r:id="rId11"/>
    <p:sldId id="262" r:id="rId12"/>
    <p:sldId id="268" r:id="rId13"/>
    <p:sldId id="263" r:id="rId14"/>
    <p:sldId id="264" r:id="rId15"/>
    <p:sldId id="265" r:id="rId16"/>
    <p:sldId id="266" r:id="rId17"/>
    <p:sldId id="272" r:id="rId18"/>
    <p:sldId id="274" r:id="rId19"/>
    <p:sldId id="277" r:id="rId20"/>
    <p:sldId id="275" r:id="rId21"/>
    <p:sldId id="278" r:id="rId22"/>
    <p:sldId id="279" r:id="rId23"/>
    <p:sldId id="281" r:id="rId24"/>
    <p:sldId id="276" r:id="rId25"/>
    <p:sldId id="273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D7703-CB99-44D2-802E-0E7CC42029E1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22689-E2F9-47B5-8BD8-495EAFBBB3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D7703-CB99-44D2-802E-0E7CC42029E1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22689-E2F9-47B5-8BD8-495EAFBBB3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D7703-CB99-44D2-802E-0E7CC42029E1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22689-E2F9-47B5-8BD8-495EAFBBB3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D7703-CB99-44D2-802E-0E7CC42029E1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22689-E2F9-47B5-8BD8-495EAFBBB3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D7703-CB99-44D2-802E-0E7CC42029E1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22689-E2F9-47B5-8BD8-495EAFBBB3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D7703-CB99-44D2-802E-0E7CC42029E1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22689-E2F9-47B5-8BD8-495EAFBBB3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D7703-CB99-44D2-802E-0E7CC42029E1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22689-E2F9-47B5-8BD8-495EAFBBB3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D7703-CB99-44D2-802E-0E7CC42029E1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22689-E2F9-47B5-8BD8-495EAFBBB3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D7703-CB99-44D2-802E-0E7CC42029E1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22689-E2F9-47B5-8BD8-495EAFBBB353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D7703-CB99-44D2-802E-0E7CC42029E1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22689-E2F9-47B5-8BD8-495EAFBBB3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D7703-CB99-44D2-802E-0E7CC42029E1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22689-E2F9-47B5-8BD8-495EAFBBB3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D7703-CB99-44D2-802E-0E7CC42029E1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22689-E2F9-47B5-8BD8-495EAFBBB3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56814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D7703-CB99-44D2-802E-0E7CC42029E1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22689-E2F9-47B5-8BD8-495EAFBBB3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5996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D7703-CB99-44D2-802E-0E7CC42029E1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22689-E2F9-47B5-8BD8-495EAFBBB3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10258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D7703-CB99-44D2-802E-0E7CC42029E1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22689-E2F9-47B5-8BD8-495EAFBBB3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2555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D7703-CB99-44D2-802E-0E7CC42029E1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22689-E2F9-47B5-8BD8-495EAFBBB3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84096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D7703-CB99-44D2-802E-0E7CC42029E1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22689-E2F9-47B5-8BD8-495EAFBBB3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448826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D7703-CB99-44D2-802E-0E7CC42029E1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22689-E2F9-47B5-8BD8-495EAFBBB3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73360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D7703-CB99-44D2-802E-0E7CC42029E1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22689-E2F9-47B5-8BD8-495EAFBBB3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648073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D7703-CB99-44D2-802E-0E7CC42029E1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22689-E2F9-47B5-8BD8-495EAFBBB3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909264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D7703-CB99-44D2-802E-0E7CC42029E1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22689-E2F9-47B5-8BD8-495EAFBBB3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193392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D7703-CB99-44D2-802E-0E7CC42029E1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22689-E2F9-47B5-8BD8-495EAFBBB3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2913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2D7703-CB99-44D2-802E-0E7CC42029E1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522689-E2F9-47B5-8BD8-495EAFBBB353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2D7703-CB99-44D2-802E-0E7CC42029E1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522689-E2F9-47B5-8BD8-495EAFBBB3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10730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jpeg"/><Relationship Id="rId4" Type="http://schemas.openxmlformats.org/officeDocument/2006/relationships/image" Target="../media/image1.w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14" name="Object 17"/>
          <p:cNvGraphicFramePr>
            <a:graphicFrameLocks noChangeAspect="1"/>
          </p:cNvGraphicFramePr>
          <p:nvPr/>
        </p:nvGraphicFramePr>
        <p:xfrm>
          <a:off x="642938" y="1071563"/>
          <a:ext cx="857250" cy="623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4" name="Picture" r:id="rId3" imgW="1476756" imgH="1077468" progId="Word.Picture.8">
                  <p:embed/>
                </p:oleObj>
              </mc:Choice>
              <mc:Fallback>
                <p:oleObj name="Picture" r:id="rId3" imgW="1476756" imgH="1077468" progId="Word.Picture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2938" y="1071563"/>
                        <a:ext cx="857250" cy="6238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4438" y="2500313"/>
            <a:ext cx="6424612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6" name="Rectangle 1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Georgia" pitchFamily="18" charset="0"/>
            </a:endParaRPr>
          </a:p>
        </p:txBody>
      </p:sp>
      <p:sp>
        <p:nvSpPr>
          <p:cNvPr id="13317" name="Rectangle 19"/>
          <p:cNvSpPr>
            <a:spLocks noChangeArrowheads="1"/>
          </p:cNvSpPr>
          <p:nvPr/>
        </p:nvSpPr>
        <p:spPr bwMode="auto">
          <a:xfrm>
            <a:off x="428625" y="1000125"/>
            <a:ext cx="7745413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indent="449263" eaLnBrk="0" hangingPunct="0"/>
            <a:r>
              <a:rPr lang="cs-CZ" sz="11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	</a:t>
            </a:r>
            <a:r>
              <a:rPr lang="cs-CZ" sz="16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</a:t>
            </a:r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Základní škola a Mateřská škola Dobrá Voda u Českých Budějovic,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indent="449263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		</a:t>
            </a:r>
          </a:p>
          <a:p>
            <a:pPr indent="449263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		Na Vyhlídce 6, 373 16 Dobrá Voda u Českých Budějovic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indent="449263" eaLnBrk="0" hangingPunct="0"/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13318" name="Rectangle 20"/>
          <p:cNvSpPr>
            <a:spLocks noChangeArrowheads="1"/>
          </p:cNvSpPr>
          <p:nvPr/>
        </p:nvSpPr>
        <p:spPr bwMode="auto">
          <a:xfrm>
            <a:off x="642938" y="4643438"/>
            <a:ext cx="7961312" cy="1077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EU  PENÍZE  ŠKOLÁM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Zlepšení podmínek pro vzdělávání na základních školách Operačního programu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Vzdělávání pro konkurenceschopnost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4487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5722021"/>
              </p:ext>
            </p:extLst>
          </p:nvPr>
        </p:nvGraphicFramePr>
        <p:xfrm>
          <a:off x="1979613" y="549275"/>
          <a:ext cx="5476875" cy="5516567"/>
        </p:xfrm>
        <a:graphic>
          <a:graphicData uri="http://schemas.openxmlformats.org/drawingml/2006/table">
            <a:tbl>
              <a:tblPr firstRow="1" firstCol="1" bandRow="1">
                <a:tableStyleId>{1FECB4D8-DB02-4DC6-A0A2-4F2EBAE1DC90}</a:tableStyleId>
              </a:tblPr>
              <a:tblGrid>
                <a:gridCol w="2716308"/>
                <a:gridCol w="2760567"/>
              </a:tblGrid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Autor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Mgr. Hana</a:t>
                      </a:r>
                      <a:r>
                        <a:rPr lang="cs-CZ" sz="1600" baseline="0" dirty="0" smtClean="0">
                          <a:effectLst/>
                        </a:rPr>
                        <a:t> Koudelková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Vzdělávací oblast/Obor: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Člověk</a:t>
                      </a:r>
                      <a:r>
                        <a:rPr lang="cs-CZ" sz="1600" baseline="0" dirty="0" smtClean="0">
                          <a:effectLst/>
                        </a:rPr>
                        <a:t> a jeho svět/Vlastivěda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Třída: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pl-PL" sz="1600" dirty="0" smtClean="0">
                          <a:effectLst/>
                        </a:rPr>
                        <a:t> V.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Datum tvorby:</a:t>
                      </a:r>
                      <a:endParaRPr lang="cs-CZ" sz="1300" dirty="0">
                        <a:effectLst/>
                        <a:latin typeface="Georgia" pitchFamily="18" charset="0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12.3.2013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Datum zařazení do výuky a zapsání do třídní knihy: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22.3.2013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Jazyk: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čeština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Název DUM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kumimoji="0" lang="cs-CZ" sz="1600" kern="1200" dirty="0" smtClean="0"/>
                        <a:t>VY_32_INOVACE_ČS.5.03</a:t>
                      </a:r>
                      <a:endParaRPr lang="cs-CZ" sz="1600" dirty="0">
                        <a:effectLst/>
                        <a:latin typeface="Calibri" pitchFamily="34" charset="0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Téma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Česká republika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274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Klíčová slova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+mn-lt"/>
                          <a:cs typeface="+mn-cs"/>
                        </a:rPr>
                        <a:t>jižní</a:t>
                      </a:r>
                      <a:r>
                        <a:rPr lang="cs-CZ" sz="1600" baseline="0" dirty="0" smtClean="0">
                          <a:effectLst/>
                          <a:latin typeface="+mn-lt"/>
                          <a:cs typeface="+mn-cs"/>
                        </a:rPr>
                        <a:t> Čechy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2539399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4198496"/>
              </p:ext>
            </p:extLst>
          </p:nvPr>
        </p:nvGraphicFramePr>
        <p:xfrm>
          <a:off x="900113" y="1557338"/>
          <a:ext cx="7488237" cy="4776791"/>
        </p:xfrm>
        <a:graphic>
          <a:graphicData uri="http://schemas.openxmlformats.org/drawingml/2006/table">
            <a:tbl>
              <a:tblPr firstRow="1" firstCol="1" bandRow="1">
                <a:tableStyleId>{F5AB1C69-6EDB-4FF4-983F-18BD219EF322}</a:tableStyleId>
              </a:tblPr>
              <a:tblGrid>
                <a:gridCol w="2448078"/>
                <a:gridCol w="5040159"/>
              </a:tblGrid>
              <a:tr h="4183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Druh materiálu: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Prezentace 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31196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Ročník: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5.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3598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Pomůcky: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-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6019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Inovace: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</a:rPr>
                        <a:t>Materiál podporuje aktivní opakování učiva s užitím interaktivní tabule, žáci sami vyhledávají informace.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252021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Metodické pokyny: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Str. 1 - 5 : žáci procvičují a rozšiřují své znalosti o jižních Čechách.</a:t>
                      </a:r>
                      <a:r>
                        <a:rPr lang="cs-CZ" sz="1400" baseline="0" dirty="0" smtClean="0">
                          <a:effectLst/>
                        </a:rPr>
                        <a:t> Žákům odpovídají na otázky a zároveň </a:t>
                      </a:r>
                      <a:r>
                        <a:rPr lang="cs-CZ" sz="1400" baseline="0" smtClean="0">
                          <a:effectLst/>
                        </a:rPr>
                        <a:t>se </a:t>
                      </a:r>
                      <a:r>
                        <a:rPr lang="cs-CZ" sz="1400" baseline="0" smtClean="0">
                          <a:effectLst/>
                        </a:rPr>
                        <a:t>dozvídají </a:t>
                      </a:r>
                      <a:r>
                        <a:rPr lang="cs-CZ" sz="1400" baseline="0" dirty="0" smtClean="0">
                          <a:effectLst/>
                        </a:rPr>
                        <a:t>další informace o daném místě.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</a:rPr>
                        <a:t>Str. 6 : žáci spojují informaci a místo – kontrola správnosti se objeví po kliknutí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Str. 7 – 13:  žáci si prohlížejí a určují fotografie.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</a:rPr>
                        <a:t>Str. 14 – žáci plní další úkoly formou samostatné či skupinové práce.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56451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dirty="0" smtClean="0">
                          <a:effectLst/>
                        </a:rPr>
                        <a:t>Očekávaný  výstup: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r>
                        <a:rPr kumimoji="0" lang="cs-CZ" sz="1400" kern="1200" dirty="0" smtClean="0">
                          <a:effectLst/>
                        </a:rPr>
                        <a:t>Žáci si procvičili</a:t>
                      </a:r>
                      <a:r>
                        <a:rPr kumimoji="0" lang="cs-CZ" sz="1400" kern="1200" baseline="0" dirty="0" smtClean="0">
                          <a:effectLst/>
                        </a:rPr>
                        <a:t> a rozšířili své znalosti o jižních Čechách.</a:t>
                      </a:r>
                      <a:endParaRPr kumimoji="0" lang="cs-CZ" sz="1400" kern="1200" dirty="0">
                        <a:solidFill>
                          <a:schemeClr val="dk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6646" marR="66646" marT="33302" marB="33302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3523535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467544" y="1628801"/>
            <a:ext cx="8485332" cy="1944216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Kam na výlet v jižních Čechách</a:t>
            </a:r>
            <a:b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3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9031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8" name="Rectangle 4"/>
          <p:cNvSpPr>
            <a:spLocks noGrp="1" noChangeArrowheads="1"/>
          </p:cNvSpPr>
          <p:nvPr>
            <p:ph type="ctrTitle"/>
          </p:nvPr>
        </p:nvSpPr>
        <p:spPr>
          <a:xfrm>
            <a:off x="971600" y="2564904"/>
            <a:ext cx="7117180" cy="1470025"/>
          </a:xfrm>
        </p:spPr>
        <p:txBody>
          <a:bodyPr>
            <a:normAutofit fontScale="90000"/>
          </a:bodyPr>
          <a:lstStyle/>
          <a:p>
            <a:r>
              <a:rPr lang="cs-CZ" sz="4000" dirty="0" smtClean="0">
                <a:solidFill>
                  <a:schemeClr val="tx1"/>
                </a:solidFill>
                <a:latin typeface="Arial Black" pitchFamily="34" charset="0"/>
              </a:rPr>
              <a:t>1</a:t>
            </a:r>
            <a:r>
              <a:rPr lang="cs-CZ" sz="4000" dirty="0">
                <a:solidFill>
                  <a:schemeClr val="tx1"/>
                </a:solidFill>
                <a:latin typeface="Arial Black" pitchFamily="34" charset="0"/>
              </a:rPr>
              <a:t>.</a:t>
            </a:r>
            <a:br>
              <a:rPr lang="cs-CZ" sz="4000" dirty="0">
                <a:solidFill>
                  <a:schemeClr val="tx1"/>
                </a:solidFill>
                <a:latin typeface="Arial Black" pitchFamily="34" charset="0"/>
              </a:rPr>
            </a:br>
            <a:r>
              <a:rPr lang="cs-CZ" sz="4000" dirty="0">
                <a:solidFill>
                  <a:schemeClr val="tx1"/>
                </a:solidFill>
                <a:latin typeface="Arial Black" pitchFamily="34" charset="0"/>
              </a:rPr>
              <a:t>U kterého zámku je obora , kde na své procházce můžeš potkat </a:t>
            </a:r>
            <a:r>
              <a:rPr lang="cs-CZ" sz="4000" dirty="0" smtClean="0">
                <a:solidFill>
                  <a:schemeClr val="tx1"/>
                </a:solidFill>
                <a:latin typeface="Arial Black" pitchFamily="34" charset="0"/>
              </a:rPr>
              <a:t>stádo </a:t>
            </a:r>
            <a:r>
              <a:rPr lang="cs-CZ" sz="4000" dirty="0">
                <a:solidFill>
                  <a:schemeClr val="tx1"/>
                </a:solidFill>
                <a:latin typeface="Arial Black" pitchFamily="34" charset="0"/>
              </a:rPr>
              <a:t>daňků?</a:t>
            </a:r>
          </a:p>
        </p:txBody>
      </p:sp>
      <p:sp>
        <p:nvSpPr>
          <p:cNvPr id="88069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5178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69215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000" dirty="0">
                <a:latin typeface="Arial Black" pitchFamily="34" charset="0"/>
              </a:rPr>
              <a:t> </a:t>
            </a:r>
            <a:r>
              <a:rPr lang="cs-CZ" dirty="0" smtClean="0">
                <a:latin typeface="Arial Black" pitchFamily="34" charset="0"/>
              </a:rPr>
              <a:t>1</a:t>
            </a:r>
            <a:r>
              <a:rPr lang="cs-CZ" sz="4000" dirty="0" smtClean="0">
                <a:latin typeface="Arial Black" pitchFamily="34" charset="0"/>
              </a:rPr>
              <a:t>.</a:t>
            </a:r>
            <a:r>
              <a:rPr lang="cs-CZ" sz="4000" dirty="0">
                <a:latin typeface="Arial Black" pitchFamily="34" charset="0"/>
              </a:rPr>
              <a:t/>
            </a:r>
            <a:br>
              <a:rPr lang="cs-CZ" sz="4000" dirty="0">
                <a:latin typeface="Arial Black" pitchFamily="34" charset="0"/>
              </a:rPr>
            </a:br>
            <a:r>
              <a:rPr lang="cs-CZ" sz="4000" b="1" u="sng" dirty="0">
                <a:latin typeface="Arial Black" pitchFamily="34" charset="0"/>
              </a:rPr>
              <a:t>Zámek Blatná</a:t>
            </a:r>
          </a:p>
        </p:txBody>
      </p:sp>
      <p:sp>
        <p:nvSpPr>
          <p:cNvPr id="56323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989138"/>
            <a:ext cx="8229600" cy="4525962"/>
          </a:xfrm>
        </p:spPr>
        <p:txBody>
          <a:bodyPr>
            <a:normAutofit/>
          </a:bodyPr>
          <a:lstStyle/>
          <a:p>
            <a:r>
              <a:rPr lang="cs-CZ" sz="2800" dirty="0">
                <a:latin typeface="Arial Black" pitchFamily="34" charset="0"/>
              </a:rPr>
              <a:t>Hrad Blatná nechal postavit šlechtic </a:t>
            </a:r>
            <a:r>
              <a:rPr lang="cs-CZ" sz="2800" dirty="0" err="1">
                <a:latin typeface="Arial Black" pitchFamily="34" charset="0"/>
              </a:rPr>
              <a:t>Vyšemír</a:t>
            </a:r>
            <a:r>
              <a:rPr lang="cs-CZ" sz="2800" dirty="0">
                <a:latin typeface="Arial Black" pitchFamily="34" charset="0"/>
              </a:rPr>
              <a:t> v 1.polovině 15.století. Hrad byl několikrát upraven a </a:t>
            </a:r>
            <a:r>
              <a:rPr lang="cs-CZ" sz="2800" dirty="0" smtClean="0">
                <a:latin typeface="Arial Black" pitchFamily="34" charset="0"/>
              </a:rPr>
              <a:t>v </a:t>
            </a:r>
            <a:r>
              <a:rPr lang="cs-CZ" sz="2800" dirty="0">
                <a:latin typeface="Arial Black" pitchFamily="34" charset="0"/>
              </a:rPr>
              <a:t>17.století byl přestavěn na zámek.</a:t>
            </a:r>
          </a:p>
          <a:p>
            <a:r>
              <a:rPr lang="cs-CZ" sz="2800" dirty="0" smtClean="0">
                <a:latin typeface="Arial Black" pitchFamily="34" charset="0"/>
              </a:rPr>
              <a:t>Můžete si zde např. prohlídnout </a:t>
            </a:r>
            <a:r>
              <a:rPr lang="cs-CZ" sz="2800" dirty="0">
                <a:latin typeface="Arial Black" pitchFamily="34" charset="0"/>
              </a:rPr>
              <a:t>pracovnu vědce Jana Evangelisty Purkyně.</a:t>
            </a:r>
          </a:p>
          <a:p>
            <a:r>
              <a:rPr lang="cs-CZ" sz="2800" dirty="0">
                <a:latin typeface="Arial Black" pitchFamily="34" charset="0"/>
              </a:rPr>
              <a:t>U zámku je </a:t>
            </a:r>
            <a:r>
              <a:rPr lang="cs-CZ" sz="2800" dirty="0" smtClean="0">
                <a:latin typeface="Arial Black" pitchFamily="34" charset="0"/>
              </a:rPr>
              <a:t>anglický </a:t>
            </a:r>
            <a:r>
              <a:rPr lang="cs-CZ" sz="2800" dirty="0">
                <a:latin typeface="Arial Black" pitchFamily="34" charset="0"/>
              </a:rPr>
              <a:t>park  a obora s daňky.</a:t>
            </a:r>
          </a:p>
        </p:txBody>
      </p:sp>
    </p:spTree>
    <p:extLst>
      <p:ext uri="{BB962C8B-B14F-4D97-AF65-F5344CB8AC3E}">
        <p14:creationId xmlns:p14="http://schemas.microsoft.com/office/powerpoint/2010/main" val="3774241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2"/>
          <p:cNvSpPr>
            <a:spLocks noGrp="1" noChangeArrowheads="1"/>
          </p:cNvSpPr>
          <p:nvPr>
            <p:ph type="title"/>
          </p:nvPr>
        </p:nvSpPr>
        <p:spPr>
          <a:xfrm>
            <a:off x="250825" y="2492375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000" dirty="0" smtClean="0">
                <a:latin typeface="Arial Black" pitchFamily="34" charset="0"/>
              </a:rPr>
              <a:t>2. </a:t>
            </a:r>
            <a:r>
              <a:rPr lang="cs-CZ" sz="4000" dirty="0">
                <a:latin typeface="Arial Black" pitchFamily="34" charset="0"/>
              </a:rPr>
              <a:t/>
            </a:r>
            <a:br>
              <a:rPr lang="cs-CZ" sz="4000" dirty="0">
                <a:latin typeface="Arial Black" pitchFamily="34" charset="0"/>
              </a:rPr>
            </a:br>
            <a:r>
              <a:rPr lang="cs-CZ" sz="4000" dirty="0">
                <a:latin typeface="Arial Black" pitchFamily="34" charset="0"/>
              </a:rPr>
              <a:t>Který hrad je známý </a:t>
            </a:r>
            <a:r>
              <a:rPr lang="cs-CZ" sz="4000" dirty="0" smtClean="0">
                <a:latin typeface="Arial Black" pitchFamily="34" charset="0"/>
              </a:rPr>
              <a:t>nejen svoji </a:t>
            </a:r>
            <a:r>
              <a:rPr lang="cs-CZ" sz="4000" dirty="0">
                <a:latin typeface="Arial Black" pitchFamily="34" charset="0"/>
              </a:rPr>
              <a:t>sbírkou motocyklů, zapůjčenou z pražského technického muzea, ale také krásnou skalkou při vstupu na nádvoří?</a:t>
            </a:r>
          </a:p>
        </p:txBody>
      </p:sp>
      <p:sp>
        <p:nvSpPr>
          <p:cNvPr id="90115" name="Rectangle 3"/>
          <p:cNvSpPr>
            <a:spLocks noGrp="1" noChangeArrowheads="1"/>
          </p:cNvSpPr>
          <p:nvPr>
            <p:ph idx="1"/>
          </p:nvPr>
        </p:nvSpPr>
        <p:spPr>
          <a:xfrm>
            <a:off x="250825" y="5084763"/>
            <a:ext cx="8229600" cy="4525962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3787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981075"/>
            <a:ext cx="8229600" cy="935038"/>
          </a:xfrm>
        </p:spPr>
        <p:txBody>
          <a:bodyPr>
            <a:normAutofit fontScale="90000"/>
          </a:bodyPr>
          <a:lstStyle/>
          <a:p>
            <a:r>
              <a:rPr lang="cs-CZ" sz="4000" dirty="0" smtClean="0">
                <a:latin typeface="Arial Black" pitchFamily="34" charset="0"/>
              </a:rPr>
              <a:t>2</a:t>
            </a:r>
            <a:r>
              <a:rPr lang="cs-CZ" sz="4000" dirty="0">
                <a:latin typeface="Arial Black" pitchFamily="34" charset="0"/>
              </a:rPr>
              <a:t>.</a:t>
            </a:r>
            <a:br>
              <a:rPr lang="cs-CZ" sz="4000" dirty="0">
                <a:latin typeface="Arial Black" pitchFamily="34" charset="0"/>
              </a:rPr>
            </a:br>
            <a:r>
              <a:rPr lang="cs-CZ" sz="4000" b="1" u="sng" dirty="0">
                <a:latin typeface="Arial Black" pitchFamily="34" charset="0"/>
              </a:rPr>
              <a:t>Hrad Kámen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2348881"/>
            <a:ext cx="8230369" cy="3744416"/>
          </a:xfrm>
        </p:spPr>
        <p:txBody>
          <a:bodyPr>
            <a:normAutofit/>
          </a:bodyPr>
          <a:lstStyle/>
          <a:p>
            <a:r>
              <a:rPr lang="cs-CZ" sz="2800" dirty="0">
                <a:latin typeface="Arial Black" pitchFamily="34" charset="0"/>
              </a:rPr>
              <a:t>Hrad nechal postavit někdo z vladyků rodu </a:t>
            </a:r>
            <a:r>
              <a:rPr lang="cs-CZ" sz="2800" dirty="0" err="1">
                <a:latin typeface="Arial Black" pitchFamily="34" charset="0"/>
              </a:rPr>
              <a:t>Tlusků</a:t>
            </a:r>
            <a:r>
              <a:rPr lang="cs-CZ" sz="2800" dirty="0">
                <a:latin typeface="Arial Black" pitchFamily="34" charset="0"/>
              </a:rPr>
              <a:t> z Vokova na přelomu 13. a 14. </a:t>
            </a:r>
            <a:r>
              <a:rPr lang="cs-CZ" sz="2800" dirty="0" err="1">
                <a:latin typeface="Arial Black" pitchFamily="34" charset="0"/>
              </a:rPr>
              <a:t>století.Majitelé</a:t>
            </a:r>
            <a:r>
              <a:rPr lang="cs-CZ" sz="2800" dirty="0">
                <a:latin typeface="Arial Black" pitchFamily="34" charset="0"/>
              </a:rPr>
              <a:t> hradu se často střídali a hrad byl vícekrát upravován.</a:t>
            </a:r>
          </a:p>
          <a:p>
            <a:r>
              <a:rPr lang="cs-CZ" sz="2800" dirty="0">
                <a:latin typeface="Arial Black" pitchFamily="34" charset="0"/>
              </a:rPr>
              <a:t>Je zde například expozice nábytku a sbírka motocyklů.</a:t>
            </a:r>
          </a:p>
        </p:txBody>
      </p:sp>
    </p:spTree>
    <p:extLst>
      <p:ext uri="{BB962C8B-B14F-4D97-AF65-F5344CB8AC3E}">
        <p14:creationId xmlns:p14="http://schemas.microsoft.com/office/powerpoint/2010/main" val="765987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060575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000" dirty="0" smtClean="0">
                <a:latin typeface="Arial Black" pitchFamily="34" charset="0"/>
              </a:rPr>
              <a:t>3</a:t>
            </a:r>
            <a:r>
              <a:rPr lang="cs-CZ" sz="4000" dirty="0">
                <a:latin typeface="Arial Black" pitchFamily="34" charset="0"/>
              </a:rPr>
              <a:t>.</a:t>
            </a:r>
            <a:br>
              <a:rPr lang="cs-CZ" sz="4000" dirty="0">
                <a:latin typeface="Arial Black" pitchFamily="34" charset="0"/>
              </a:rPr>
            </a:br>
            <a:r>
              <a:rPr lang="cs-CZ" sz="3600" dirty="0">
                <a:latin typeface="Arial Black" pitchFamily="34" charset="0"/>
              </a:rPr>
              <a:t>Ve kterém městě je nejstarší kamenný most České republiky ?</a:t>
            </a:r>
          </a:p>
        </p:txBody>
      </p:sp>
      <p:sp>
        <p:nvSpPr>
          <p:cNvPr id="91139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3213101"/>
            <a:ext cx="8229600" cy="1584052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0680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76470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000" dirty="0" smtClean="0">
                <a:latin typeface="Arial Black" pitchFamily="34" charset="0"/>
              </a:rPr>
              <a:t>3</a:t>
            </a:r>
            <a:r>
              <a:rPr lang="cs-CZ" sz="4000" dirty="0">
                <a:latin typeface="Arial Black" pitchFamily="34" charset="0"/>
              </a:rPr>
              <a:t>.</a:t>
            </a:r>
            <a:br>
              <a:rPr lang="cs-CZ" sz="4000" dirty="0">
                <a:latin typeface="Arial Black" pitchFamily="34" charset="0"/>
              </a:rPr>
            </a:br>
            <a:r>
              <a:rPr lang="cs-CZ" sz="4000" b="1" u="sng" dirty="0">
                <a:latin typeface="Arial Black" pitchFamily="34" charset="0"/>
              </a:rPr>
              <a:t>Písek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2349500"/>
            <a:ext cx="8229600" cy="3629025"/>
          </a:xfrm>
        </p:spPr>
        <p:txBody>
          <a:bodyPr>
            <a:normAutofit lnSpcReduction="10000"/>
          </a:bodyPr>
          <a:lstStyle/>
          <a:p>
            <a:r>
              <a:rPr lang="cs-CZ" sz="3200" dirty="0">
                <a:latin typeface="Arial Black" pitchFamily="34" charset="0"/>
              </a:rPr>
              <a:t>Písek byl založen jako královské město Přemyslem Otakarem II. Je zde velké množství historicky zajímavých a zachovalých domů.</a:t>
            </a:r>
          </a:p>
          <a:p>
            <a:r>
              <a:rPr lang="cs-CZ" sz="3200" dirty="0">
                <a:latin typeface="Arial Black" pitchFamily="34" charset="0"/>
              </a:rPr>
              <a:t>Nedaleko hradu je přes řeku Otavu nejstarší kamenný  most v České republice</a:t>
            </a:r>
            <a:r>
              <a:rPr lang="cs-CZ" dirty="0">
                <a:solidFill>
                  <a:srgbClr val="0000CC"/>
                </a:solidFill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560076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492896"/>
            <a:ext cx="7125113" cy="924475"/>
          </a:xfrm>
        </p:spPr>
        <p:txBody>
          <a:bodyPr/>
          <a:lstStyle/>
          <a:p>
            <a:r>
              <a:rPr lang="cs-CZ" dirty="0" smtClean="0"/>
              <a:t>4.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Ve kterém městě se narodil mistr Jan Hus ?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8"/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2668741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981075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000" dirty="0" smtClean="0">
                <a:latin typeface="Arial Black" pitchFamily="34" charset="0"/>
              </a:rPr>
              <a:t>4</a:t>
            </a:r>
            <a:r>
              <a:rPr lang="cs-CZ" sz="4000" dirty="0">
                <a:latin typeface="Arial Black" pitchFamily="34" charset="0"/>
              </a:rPr>
              <a:t>.</a:t>
            </a:r>
            <a:br>
              <a:rPr lang="cs-CZ" sz="4000" dirty="0">
                <a:latin typeface="Arial Black" pitchFamily="34" charset="0"/>
              </a:rPr>
            </a:br>
            <a:r>
              <a:rPr lang="cs-CZ" sz="4000" b="1" u="sng" dirty="0">
                <a:latin typeface="Aharoni" pitchFamily="2" charset="-79"/>
                <a:cs typeface="Aharoni" pitchFamily="2" charset="-79"/>
              </a:rPr>
              <a:t>Husinec</a:t>
            </a:r>
            <a:r>
              <a:rPr lang="cs-CZ" sz="4000" b="1" u="sng" dirty="0">
                <a:latin typeface="Arial Black" pitchFamily="34" charset="0"/>
              </a:rPr>
              <a:t/>
            </a:r>
            <a:br>
              <a:rPr lang="cs-CZ" sz="4000" b="1" u="sng" dirty="0">
                <a:latin typeface="Arial Black" pitchFamily="34" charset="0"/>
              </a:rPr>
            </a:br>
            <a:endParaRPr lang="cs-CZ" sz="4000" b="1" u="sng" dirty="0">
              <a:latin typeface="Arial Black" pitchFamily="34" charset="0"/>
            </a:endParaRPr>
          </a:p>
        </p:txBody>
      </p:sp>
      <p:sp>
        <p:nvSpPr>
          <p:cNvPr id="51203" name="Rectangle 3"/>
          <p:cNvSpPr>
            <a:spLocks noGrp="1" noChangeArrowheads="1"/>
          </p:cNvSpPr>
          <p:nvPr>
            <p:ph idx="1"/>
          </p:nvPr>
        </p:nvSpPr>
        <p:spPr>
          <a:xfrm>
            <a:off x="539750" y="2636838"/>
            <a:ext cx="8229600" cy="2981325"/>
          </a:xfrm>
        </p:spPr>
        <p:txBody>
          <a:bodyPr>
            <a:noAutofit/>
          </a:bodyPr>
          <a:lstStyle/>
          <a:p>
            <a:r>
              <a:rPr lang="cs-CZ" sz="3200" dirty="0">
                <a:latin typeface="Arial Black" pitchFamily="34" charset="0"/>
              </a:rPr>
              <a:t>V městečku </a:t>
            </a:r>
            <a:r>
              <a:rPr lang="cs-CZ" sz="3200" dirty="0" smtClean="0">
                <a:latin typeface="Arial Black" pitchFamily="34" charset="0"/>
              </a:rPr>
              <a:t>je jeho </a:t>
            </a:r>
            <a:r>
              <a:rPr lang="cs-CZ" sz="3200" dirty="0">
                <a:latin typeface="Arial Black" pitchFamily="34" charset="0"/>
              </a:rPr>
              <a:t>památník – muzeum, ve kterém je Husova rodná světnička a expozice o jeho životě a díle.</a:t>
            </a:r>
          </a:p>
          <a:p>
            <a:r>
              <a:rPr lang="cs-CZ" sz="3200" dirty="0">
                <a:latin typeface="Arial Black" pitchFamily="34" charset="0"/>
              </a:rPr>
              <a:t>Husinec leží severně od Prachatic</a:t>
            </a:r>
          </a:p>
        </p:txBody>
      </p:sp>
    </p:spTree>
    <p:extLst>
      <p:ext uri="{BB962C8B-B14F-4D97-AF65-F5344CB8AC3E}">
        <p14:creationId xmlns:p14="http://schemas.microsoft.com/office/powerpoint/2010/main" val="3882274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700213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000" dirty="0" smtClean="0"/>
              <a:t>5</a:t>
            </a:r>
            <a:r>
              <a:rPr lang="cs-CZ" sz="4000" dirty="0">
                <a:solidFill>
                  <a:srgbClr val="008000"/>
                </a:solidFill>
              </a:rPr>
              <a:t>.</a:t>
            </a:r>
            <a:br>
              <a:rPr lang="cs-CZ" sz="4000" dirty="0">
                <a:solidFill>
                  <a:srgbClr val="008000"/>
                </a:solidFill>
              </a:rPr>
            </a:br>
            <a:endParaRPr lang="cs-CZ" sz="4000" dirty="0">
              <a:solidFill>
                <a:srgbClr val="008000"/>
              </a:solidFill>
            </a:endParaRPr>
          </a:p>
        </p:txBody>
      </p:sp>
      <p:sp>
        <p:nvSpPr>
          <p:cNvPr id="142339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2420938"/>
            <a:ext cx="8229600" cy="2520230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sz="2800" dirty="0">
                <a:latin typeface="Arial Black" pitchFamily="34" charset="0"/>
              </a:rPr>
              <a:t>Které jeskyně na území Čech a Moravy</a:t>
            </a:r>
          </a:p>
          <a:p>
            <a:pPr>
              <a:buFontTx/>
              <a:buNone/>
            </a:pPr>
            <a:r>
              <a:rPr lang="cs-CZ" sz="2800" dirty="0">
                <a:latin typeface="Arial Black" pitchFamily="34" charset="0"/>
              </a:rPr>
              <a:t>znáš ?</a:t>
            </a:r>
          </a:p>
        </p:txBody>
      </p:sp>
    </p:spTree>
    <p:extLst>
      <p:ext uri="{BB962C8B-B14F-4D97-AF65-F5344CB8AC3E}">
        <p14:creationId xmlns:p14="http://schemas.microsoft.com/office/powerpoint/2010/main" val="2198657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052513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000" dirty="0" smtClean="0"/>
              <a:t>5.</a:t>
            </a:r>
            <a:r>
              <a:rPr lang="cs-CZ" sz="4000" dirty="0">
                <a:solidFill>
                  <a:srgbClr val="008000"/>
                </a:solidFill>
              </a:rPr>
              <a:t/>
            </a:r>
            <a:br>
              <a:rPr lang="cs-CZ" sz="4000" dirty="0">
                <a:solidFill>
                  <a:srgbClr val="008000"/>
                </a:solidFill>
              </a:rPr>
            </a:br>
            <a:r>
              <a:rPr lang="cs-CZ" sz="4000" dirty="0">
                <a:solidFill>
                  <a:srgbClr val="008000"/>
                </a:solidFill>
              </a:rPr>
              <a:t> </a:t>
            </a:r>
            <a:r>
              <a:rPr lang="cs-CZ" b="1" u="sng" dirty="0">
                <a:latin typeface="Arial Black" pitchFamily="34" charset="0"/>
              </a:rPr>
              <a:t>Chýnovské jeskyně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2997200"/>
            <a:ext cx="8229600" cy="2304008"/>
          </a:xfrm>
        </p:spPr>
        <p:txBody>
          <a:bodyPr/>
          <a:lstStyle/>
          <a:p>
            <a:r>
              <a:rPr lang="cs-CZ" sz="2800" dirty="0">
                <a:latin typeface="Arial Black" pitchFamily="34" charset="0"/>
              </a:rPr>
              <a:t>Nachází se poblíž obce Chýnov.</a:t>
            </a:r>
          </a:p>
          <a:p>
            <a:r>
              <a:rPr lang="cs-CZ" sz="2800" dirty="0">
                <a:latin typeface="Arial Black" pitchFamily="34" charset="0"/>
              </a:rPr>
              <a:t>Jedná se o vápencové jeskyně, vynikají nádherou barev</a:t>
            </a:r>
            <a:r>
              <a:rPr lang="cs-CZ" dirty="0">
                <a:solidFill>
                  <a:srgbClr val="008000"/>
                </a:solidFill>
              </a:rPr>
              <a:t>.</a:t>
            </a:r>
          </a:p>
          <a:p>
            <a:pPr>
              <a:buFontTx/>
              <a:buNone/>
            </a:pPr>
            <a:endParaRPr lang="cs-CZ" dirty="0">
              <a:solidFill>
                <a:srgbClr val="008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7788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SPOJTE</a:t>
            </a:r>
            <a:endParaRPr lang="cs-CZ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9776" y="1988840"/>
            <a:ext cx="3886200" cy="3736848"/>
          </a:xfrm>
        </p:spPr>
        <p:txBody>
          <a:bodyPr>
            <a:normAutofit fontScale="77500" lnSpcReduction="20000"/>
          </a:bodyPr>
          <a:lstStyle/>
          <a:p>
            <a:r>
              <a:rPr lang="cs-CZ" sz="2800" dirty="0" smtClean="0">
                <a:latin typeface="Arial Black" pitchFamily="34" charset="0"/>
              </a:rPr>
              <a:t>Vápencovité jeskyně</a:t>
            </a:r>
          </a:p>
          <a:p>
            <a:endParaRPr lang="cs-CZ" sz="2800" dirty="0" smtClean="0">
              <a:latin typeface="Arial Black" pitchFamily="34" charset="0"/>
            </a:endParaRPr>
          </a:p>
          <a:p>
            <a:r>
              <a:rPr lang="cs-CZ" sz="2800" dirty="0" smtClean="0">
                <a:latin typeface="Arial Black" pitchFamily="34" charset="0"/>
              </a:rPr>
              <a:t>Kde se narodil Jan Hus</a:t>
            </a:r>
          </a:p>
          <a:p>
            <a:endParaRPr lang="cs-CZ" sz="2800" dirty="0" smtClean="0">
              <a:latin typeface="Arial Black" pitchFamily="34" charset="0"/>
            </a:endParaRPr>
          </a:p>
          <a:p>
            <a:r>
              <a:rPr lang="cs-CZ" sz="2800" dirty="0" smtClean="0">
                <a:latin typeface="Arial Black" pitchFamily="34" charset="0"/>
              </a:rPr>
              <a:t>Jaké město založil Přemysl Otakar II.</a:t>
            </a:r>
          </a:p>
          <a:p>
            <a:endParaRPr lang="cs-CZ" sz="2800" dirty="0" smtClean="0">
              <a:latin typeface="Arial Black" pitchFamily="34" charset="0"/>
            </a:endParaRPr>
          </a:p>
          <a:p>
            <a:r>
              <a:rPr lang="cs-CZ" sz="2800" dirty="0" smtClean="0">
                <a:latin typeface="Arial Black" pitchFamily="34" charset="0"/>
              </a:rPr>
              <a:t>Hrad se sbírkou motocyklů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652120" y="2174875"/>
            <a:ext cx="3034680" cy="3951288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>
                <a:solidFill>
                  <a:schemeClr val="tx1">
                    <a:lumMod val="95000"/>
                  </a:schemeClr>
                </a:solidFill>
                <a:latin typeface="Arial Black" pitchFamily="34" charset="0"/>
              </a:rPr>
              <a:t>Chýnovské</a:t>
            </a:r>
          </a:p>
          <a:p>
            <a:endParaRPr lang="cs-CZ" sz="2800" dirty="0">
              <a:solidFill>
                <a:schemeClr val="tx1">
                  <a:lumMod val="95000"/>
                </a:schemeClr>
              </a:solidFill>
              <a:latin typeface="Arial Black" pitchFamily="34" charset="0"/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</a:schemeClr>
                </a:solidFill>
                <a:latin typeface="Arial Black" pitchFamily="34" charset="0"/>
              </a:rPr>
              <a:t>Písek</a:t>
            </a:r>
          </a:p>
          <a:p>
            <a:endParaRPr lang="cs-CZ" sz="2800" dirty="0">
              <a:solidFill>
                <a:schemeClr val="tx1">
                  <a:lumMod val="95000"/>
                </a:schemeClr>
              </a:solidFill>
              <a:latin typeface="Arial Black" pitchFamily="34" charset="0"/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</a:schemeClr>
                </a:solidFill>
                <a:latin typeface="Arial Black" pitchFamily="34" charset="0"/>
              </a:rPr>
              <a:t>Husinec</a:t>
            </a:r>
          </a:p>
          <a:p>
            <a:endParaRPr lang="cs-CZ" sz="2800" dirty="0">
              <a:solidFill>
                <a:schemeClr val="tx1">
                  <a:lumMod val="95000"/>
                </a:schemeClr>
              </a:solidFill>
              <a:latin typeface="Arial Black" pitchFamily="34" charset="0"/>
            </a:endParaRPr>
          </a:p>
          <a:p>
            <a:r>
              <a:rPr lang="cs-CZ" sz="2800" dirty="0" smtClean="0">
                <a:solidFill>
                  <a:schemeClr val="tx1">
                    <a:lumMod val="95000"/>
                  </a:schemeClr>
                </a:solidFill>
                <a:latin typeface="Arial Black" pitchFamily="34" charset="0"/>
              </a:rPr>
              <a:t>Hrad Kámen</a:t>
            </a:r>
          </a:p>
          <a:p>
            <a:endParaRPr lang="cs-CZ" sz="2800" dirty="0">
              <a:solidFill>
                <a:schemeClr val="tx1">
                  <a:lumMod val="95000"/>
                </a:schemeClr>
              </a:solidFill>
              <a:latin typeface="Arial Black" pitchFamily="34" charset="0"/>
            </a:endParaRPr>
          </a:p>
          <a:p>
            <a:endParaRPr lang="cs-CZ" dirty="0" smtClean="0">
              <a:solidFill>
                <a:srgbClr val="FF0000"/>
              </a:solidFill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4211960" y="1988840"/>
            <a:ext cx="1656184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3859493" y="2827943"/>
            <a:ext cx="2008651" cy="139314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3861183" y="3140968"/>
            <a:ext cx="2078969" cy="10126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3247425" y="5013176"/>
            <a:ext cx="2620719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611560" y="332656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1167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Obyvatel Chýnovských jeskyní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332656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7.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1669" y="1806575"/>
            <a:ext cx="6100662" cy="4052888"/>
          </a:xfrm>
        </p:spPr>
      </p:pic>
    </p:spTree>
    <p:extLst>
      <p:ext uri="{BB962C8B-B14F-4D97-AF65-F5344CB8AC3E}">
        <p14:creationId xmlns:p14="http://schemas.microsoft.com/office/powerpoint/2010/main" val="2515616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1669" y="1806575"/>
            <a:ext cx="6100662" cy="4052888"/>
          </a:xfrm>
        </p:spPr>
      </p:pic>
      <p:sp>
        <p:nvSpPr>
          <p:cNvPr id="5" name="TextovéPole 4"/>
          <p:cNvSpPr txBox="1"/>
          <p:nvPr/>
        </p:nvSpPr>
        <p:spPr>
          <a:xfrm>
            <a:off x="539552" y="620688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4490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Krápníky v Chýnovských jeskyních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25761" y="1806575"/>
            <a:ext cx="2692478" cy="4052888"/>
          </a:xfrm>
        </p:spPr>
      </p:pic>
      <p:sp>
        <p:nvSpPr>
          <p:cNvPr id="5" name="TextovéPole 4"/>
          <p:cNvSpPr txBox="1"/>
          <p:nvPr/>
        </p:nvSpPr>
        <p:spPr>
          <a:xfrm>
            <a:off x="611560" y="476672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9.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6760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692696"/>
            <a:ext cx="7125113" cy="924475"/>
          </a:xfrm>
        </p:spPr>
        <p:txBody>
          <a:bodyPr/>
          <a:lstStyle/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Krajina v okolí Písku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1669" y="1806575"/>
            <a:ext cx="6100662" cy="4052888"/>
          </a:xfrm>
        </p:spPr>
      </p:pic>
      <p:sp>
        <p:nvSpPr>
          <p:cNvPr id="5" name="TextovéPole 4"/>
          <p:cNvSpPr txBox="1"/>
          <p:nvPr/>
        </p:nvSpPr>
        <p:spPr>
          <a:xfrm>
            <a:off x="683568" y="692696"/>
            <a:ext cx="5629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10.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7680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Husinecká přehrada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1472" y="2033175"/>
            <a:ext cx="5401056" cy="3599688"/>
          </a:xfrm>
        </p:spPr>
      </p:pic>
      <p:sp>
        <p:nvSpPr>
          <p:cNvPr id="5" name="TextovéPole 4"/>
          <p:cNvSpPr txBox="1"/>
          <p:nvPr/>
        </p:nvSpPr>
        <p:spPr>
          <a:xfrm>
            <a:off x="611560" y="620688"/>
            <a:ext cx="5629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11.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6596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1669" y="1806574"/>
            <a:ext cx="6434708" cy="4274807"/>
          </a:xfrm>
        </p:spPr>
      </p:pic>
      <p:sp>
        <p:nvSpPr>
          <p:cNvPr id="5" name="TextovéPole 4"/>
          <p:cNvSpPr txBox="1"/>
          <p:nvPr/>
        </p:nvSpPr>
        <p:spPr>
          <a:xfrm>
            <a:off x="683568" y="476672"/>
            <a:ext cx="5629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12.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2580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bg1"/>
                </a:solidFill>
              </a:rPr>
              <a:t>Odkud jsou pořízeny fotografie?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627784" y="1844824"/>
            <a:ext cx="3471277" cy="576262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Obora v Blatné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346" y="2823170"/>
            <a:ext cx="4360168" cy="3270126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2488" y="2823170"/>
            <a:ext cx="4360168" cy="3270125"/>
          </a:xfrm>
        </p:spPr>
      </p:pic>
      <p:sp>
        <p:nvSpPr>
          <p:cNvPr id="9" name="TextovéPole 8"/>
          <p:cNvSpPr txBox="1"/>
          <p:nvPr/>
        </p:nvSpPr>
        <p:spPr>
          <a:xfrm>
            <a:off x="683568" y="404664"/>
            <a:ext cx="5629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13.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8999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1484784"/>
            <a:ext cx="7018939" cy="115415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Najdi obrázky a další informace o místech.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Jaké významné osobnosti jsou spjaty se jmény těchto míst?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Najdi obrázky a informace o těchto osobnostech.</a:t>
            </a:r>
          </a:p>
          <a:p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1052736"/>
            <a:ext cx="5629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7081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solidFill>
                  <a:srgbClr val="7B9899"/>
                </a:solidFill>
              </a:rPr>
              <a:t>Citace a zdroje</a:t>
            </a:r>
          </a:p>
        </p:txBody>
      </p:sp>
      <p:sp>
        <p:nvSpPr>
          <p:cNvPr id="23555" name="Zástupný symbol pro obsah 2"/>
          <p:cNvSpPr>
            <a:spLocks noGrp="1"/>
          </p:cNvSpPr>
          <p:nvPr>
            <p:ph idx="1"/>
          </p:nvPr>
        </p:nvSpPr>
        <p:spPr>
          <a:xfrm>
            <a:off x="0" y="1527175"/>
            <a:ext cx="8964488" cy="4572000"/>
          </a:xfrm>
        </p:spPr>
        <p:txBody>
          <a:bodyPr/>
          <a:lstStyle/>
          <a:p>
            <a:pPr eaLnBrk="1" hangingPunct="1">
              <a:defRPr/>
            </a:pPr>
            <a:endParaRPr lang="cs-CZ" dirty="0" smtClean="0"/>
          </a:p>
          <a:p>
            <a:pPr eaLnBrk="1" hangingPunct="1">
              <a:buFont typeface="Wingdings 2" pitchFamily="18" charset="2"/>
              <a:buNone/>
              <a:defRPr/>
            </a:pPr>
            <a:endParaRPr lang="cs-CZ" sz="2800" dirty="0" smtClean="0"/>
          </a:p>
          <a:p>
            <a:pPr marL="0" indent="0" algn="ctr" eaLnBrk="1" hangingPunct="1">
              <a:buFont typeface="Wingdings 2" pitchFamily="18" charset="2"/>
              <a:buNone/>
              <a:defRPr/>
            </a:pPr>
            <a:r>
              <a:rPr lang="cs-CZ" sz="1600" dirty="0"/>
              <a:t>Autorem materiálu a všech jeho částí, není-li uvedeno jinak, je Mgr. </a:t>
            </a:r>
            <a:r>
              <a:rPr lang="cs-CZ" sz="1600" dirty="0" smtClean="0"/>
              <a:t>Hana Koudelková.</a:t>
            </a:r>
            <a:endParaRPr lang="cs-CZ" sz="1600" dirty="0"/>
          </a:p>
          <a:p>
            <a:pPr marL="0" indent="0" algn="ctr" eaLnBrk="1" hangingPunct="1">
              <a:buFont typeface="Wingdings 2" pitchFamily="18" charset="2"/>
              <a:buNone/>
              <a:defRPr/>
            </a:pPr>
            <a:r>
              <a:rPr lang="cs-CZ" sz="1600" dirty="0"/>
              <a:t> Materiál vznikl v OP Vzdělávání pro </a:t>
            </a:r>
            <a:r>
              <a:rPr lang="cs-CZ" sz="1600" dirty="0" smtClean="0"/>
              <a:t>konkurenceschopnost </a:t>
            </a:r>
            <a:r>
              <a:rPr lang="cs-CZ" sz="1600" dirty="0"/>
              <a:t>– projekt EU peníze </a:t>
            </a:r>
            <a:r>
              <a:rPr lang="cs-CZ" sz="1600" dirty="0" smtClean="0"/>
              <a:t>školám.</a:t>
            </a:r>
          </a:p>
        </p:txBody>
      </p:sp>
    </p:spTree>
    <p:extLst>
      <p:ext uri="{BB962C8B-B14F-4D97-AF65-F5344CB8AC3E}">
        <p14:creationId xmlns:p14="http://schemas.microsoft.com/office/powerpoint/2010/main" val="4063217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77</TotalTime>
  <Words>496</Words>
  <Application>Microsoft Office PowerPoint</Application>
  <PresentationFormat>Předvádění na obrazovce (4:3)</PresentationFormat>
  <Paragraphs>103</Paragraphs>
  <Slides>24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7" baseType="lpstr">
      <vt:lpstr>Summer</vt:lpstr>
      <vt:lpstr>Motiv systému Office</vt:lpstr>
      <vt:lpstr>Picture</vt:lpstr>
      <vt:lpstr>Prezentace aplikace PowerPoint</vt:lpstr>
      <vt:lpstr>Prezentace aplikace PowerPoint</vt:lpstr>
      <vt:lpstr>ANOTACE</vt:lpstr>
      <vt:lpstr>Kam na výlet v jižních Čechách 3</vt:lpstr>
      <vt:lpstr>1. U kterého zámku je obora , kde na své procházce můžeš potkat stádo daňků?</vt:lpstr>
      <vt:lpstr> 1. Zámek Blatná</vt:lpstr>
      <vt:lpstr>2.  Který hrad je známý nejen svoji sbírkou motocyklů, zapůjčenou z pražského technického muzea, ale také krásnou skalkou při vstupu na nádvoří?</vt:lpstr>
      <vt:lpstr>2. Hrad Kámen</vt:lpstr>
      <vt:lpstr>3. Ve kterém městě je nejstarší kamenný most České republiky ?</vt:lpstr>
      <vt:lpstr>3. Písek</vt:lpstr>
      <vt:lpstr>4.  Ve kterém městě se narodil mistr Jan Hus ? </vt:lpstr>
      <vt:lpstr>4. Husinec </vt:lpstr>
      <vt:lpstr>5. </vt:lpstr>
      <vt:lpstr>5.  Chýnovské jeskyně</vt:lpstr>
      <vt:lpstr>SPOJTE</vt:lpstr>
      <vt:lpstr>Obyvatel Chýnovských jeskyní</vt:lpstr>
      <vt:lpstr>Prezentace aplikace PowerPoint</vt:lpstr>
      <vt:lpstr>Krápníky v Chýnovských jeskyních</vt:lpstr>
      <vt:lpstr>Krajina v okolí Písku</vt:lpstr>
      <vt:lpstr>Husinecká přehrada</vt:lpstr>
      <vt:lpstr>Prezentace aplikace PowerPoint</vt:lpstr>
      <vt:lpstr>Odkud jsou pořízeny fotografie?</vt:lpstr>
      <vt:lpstr>Prezentace aplikace PowerPoint</vt:lpstr>
      <vt:lpstr>Citace a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11. U kterého zámku je obora , kde na své procházce můžeš potkat nemalé stádo daňků?</dc:title>
  <dc:creator>ZSDV -Koudelková</dc:creator>
  <cp:lastModifiedBy>ZSDV -Koudelková</cp:lastModifiedBy>
  <cp:revision>16</cp:revision>
  <dcterms:created xsi:type="dcterms:W3CDTF">2013-03-17T18:39:13Z</dcterms:created>
  <dcterms:modified xsi:type="dcterms:W3CDTF">2013-04-03T20:01:03Z</dcterms:modified>
</cp:coreProperties>
</file>