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48680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3" name="Obrázek 2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836712"/>
            <a:ext cx="6534150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Obrázek 3" descr="Hlavičk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2348880"/>
            <a:ext cx="6552728" cy="417646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 anchor="t">
            <a:normAutofit fontScale="90000"/>
          </a:bodyPr>
          <a:lstStyle/>
          <a:p>
            <a:r>
              <a:rPr lang="cs-CZ" sz="7200" b="1" dirty="0" smtClean="0"/>
              <a:t>p  </a:t>
            </a:r>
            <a:r>
              <a:rPr lang="cs-CZ" sz="7200" b="1" dirty="0" smtClean="0"/>
              <a:t>P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/>
              <a:t>1. Vyhledej v básni všechna  </a:t>
            </a:r>
            <a:r>
              <a:rPr lang="cs-CZ" sz="4000" b="1" dirty="0" smtClean="0">
                <a:solidFill>
                  <a:srgbClr val="FF0000"/>
                </a:solidFill>
              </a:rPr>
              <a:t>p   </a:t>
            </a:r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1" dirty="0" smtClean="0">
                <a:solidFill>
                  <a:srgbClr val="0070C0"/>
                </a:solidFill>
              </a:rPr>
              <a:t>p</a:t>
            </a:r>
            <a:r>
              <a:rPr lang="cs-CZ" sz="3200" b="1" dirty="0" smtClean="0">
                <a:solidFill>
                  <a:srgbClr val="0070C0"/>
                </a:solidFill>
              </a:rPr>
              <a:t>   -  dej do modrého kroužku                      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b="1" dirty="0" smtClean="0">
                <a:solidFill>
                  <a:srgbClr val="FF0000"/>
                </a:solidFill>
              </a:rPr>
              <a:t>P  -  dej do červeného </a:t>
            </a:r>
            <a:r>
              <a:rPr lang="cs-CZ" sz="3200" b="1" dirty="0" smtClean="0">
                <a:solidFill>
                  <a:srgbClr val="FF0000"/>
                </a:solidFill>
              </a:rPr>
              <a:t>kroužku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Ptal se Pepa Prokopa 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Pročpak pejsek nekopá?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Nemá Pepo kopyta,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při kopání klopýtá.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2. Namaluj 2 věci, které začínají na  </a:t>
            </a:r>
            <a:r>
              <a:rPr lang="cs-CZ" sz="3600" b="1" dirty="0" smtClean="0">
                <a:solidFill>
                  <a:srgbClr val="FF0000"/>
                </a:solidFill>
              </a:rPr>
              <a:t>p  </a:t>
            </a:r>
            <a:r>
              <a:rPr lang="cs-CZ" sz="3600" b="1" dirty="0" smtClean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1397000"/>
          <a:ext cx="7776864" cy="4120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/>
                <a:gridCol w="3888432"/>
              </a:tblGrid>
              <a:tr h="41202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MB9004412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2492896"/>
            <a:ext cx="1828800" cy="1828800"/>
          </a:xfrm>
          <a:prstGeom prst="rect">
            <a:avLst/>
          </a:prstGeom>
        </p:spPr>
      </p:pic>
      <p:pic>
        <p:nvPicPr>
          <p:cNvPr id="6" name="Obrázek 5" descr="MH90043816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9" y="2420887"/>
            <a:ext cx="2160239" cy="2016225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il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60648"/>
            <a:ext cx="7488832" cy="1512168"/>
          </a:xfrm>
          <a:prstGeom prst="rect">
            <a:avLst/>
          </a:prstGeom>
        </p:spPr>
      </p:pic>
      <p:pic>
        <p:nvPicPr>
          <p:cNvPr id="4" name="Obrázek 3" descr="Sken 2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31640" y="1700808"/>
            <a:ext cx="6096012" cy="4191768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Rámeč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76672"/>
            <a:ext cx="9144000" cy="5832648"/>
          </a:xfrm>
          <a:prstGeom prst="rect">
            <a:avLst/>
          </a:prstGeom>
        </p:spPr>
      </p:pic>
    </p:spTree>
  </p:cSld>
  <p:clrMapOvr>
    <a:masterClrMapping/>
  </p:clrMapOvr>
  <p:transition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ddělit slov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2060848"/>
            <a:ext cx="9144000" cy="4797152"/>
          </a:xfrm>
          <a:prstGeom prst="rect">
            <a:avLst/>
          </a:prstGeom>
        </p:spPr>
      </p:pic>
      <p:pic>
        <p:nvPicPr>
          <p:cNvPr id="3" name="Obrázek 2" descr="MB90019337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75856" y="26064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260648"/>
            <a:ext cx="8424936" cy="1440160"/>
          </a:xfrm>
          <a:prstGeom prst="rect">
            <a:avLst/>
          </a:prstGeom>
        </p:spPr>
      </p:pic>
      <p:pic>
        <p:nvPicPr>
          <p:cNvPr id="4" name="Obrázek 3" descr="Sken 1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13681" y="1628800"/>
            <a:ext cx="6516637" cy="52292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                      K </a:t>
            </a:r>
            <a:r>
              <a:rPr lang="cs-CZ" sz="7200" dirty="0" smtClean="0">
                <a:solidFill>
                  <a:srgbClr val="0070C0"/>
                </a:solidFill>
              </a:rPr>
              <a:t>O</a:t>
            </a:r>
            <a:r>
              <a:rPr lang="cs-CZ" sz="7200" dirty="0" smtClean="0"/>
              <a:t> </a:t>
            </a:r>
            <a:r>
              <a:rPr lang="cs-CZ" sz="7200" dirty="0" smtClean="0">
                <a:solidFill>
                  <a:srgbClr val="00B050"/>
                </a:solidFill>
              </a:rPr>
              <a:t>N</a:t>
            </a:r>
            <a:r>
              <a:rPr lang="cs-CZ" sz="7200" dirty="0" smtClean="0"/>
              <a:t> </a:t>
            </a:r>
            <a:r>
              <a:rPr lang="cs-CZ" sz="7200" dirty="0" smtClean="0">
                <a:solidFill>
                  <a:srgbClr val="7030A0"/>
                </a:solidFill>
              </a:rPr>
              <a:t>E</a:t>
            </a:r>
            <a:r>
              <a:rPr lang="cs-CZ" sz="7200" dirty="0" smtClean="0"/>
              <a:t> </a:t>
            </a:r>
            <a:r>
              <a:rPr lang="cs-CZ" sz="7200" dirty="0" smtClean="0">
                <a:solidFill>
                  <a:srgbClr val="FFC000"/>
                </a:solidFill>
              </a:rPr>
              <a:t>C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60649"/>
            <a:ext cx="7772400" cy="1440159"/>
          </a:xfrm>
        </p:spPr>
        <p:txBody>
          <a:bodyPr anchor="t">
            <a:normAutofit/>
          </a:bodyPr>
          <a:lstStyle/>
          <a:p>
            <a:r>
              <a:rPr lang="cs-CZ" sz="1500" b="1" dirty="0" smtClean="0">
                <a:solidFill>
                  <a:schemeClr val="tx1"/>
                </a:solidFill>
              </a:rPr>
              <a:t>Zdroje, obrázky, citace:</a:t>
            </a:r>
            <a:endParaRPr lang="cs-CZ" sz="1500" dirty="0" smtClean="0">
              <a:solidFill>
                <a:schemeClr val="tx1"/>
              </a:solidFill>
            </a:endParaRPr>
          </a:p>
          <a:p>
            <a:r>
              <a:rPr lang="cs-CZ" sz="15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500" dirty="0" smtClean="0">
                <a:solidFill>
                  <a:schemeClr val="tx1"/>
                </a:solidFill>
              </a:rPr>
              <a:t>Říkadlo z publikace Říkadla, strana 24, sestavila a vybrala Květoslava Santlerová, vydala Jitka Spiesová, Brno</a:t>
            </a:r>
            <a:r>
              <a:rPr lang="cs-CZ" sz="15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500" dirty="0" smtClean="0">
                <a:solidFill>
                  <a:schemeClr val="tx1"/>
                </a:solidFill>
              </a:rPr>
              <a:t>Obrázky sady MS Office.</a:t>
            </a:r>
            <a:endParaRPr lang="cs-CZ" sz="1500" dirty="0" smtClean="0">
              <a:solidFill>
                <a:schemeClr val="tx1"/>
              </a:solidFill>
            </a:endParaRPr>
          </a:p>
          <a:p>
            <a:endParaRPr lang="cs-CZ" sz="1500" dirty="0"/>
          </a:p>
        </p:txBody>
      </p:sp>
      <p:pic>
        <p:nvPicPr>
          <p:cNvPr id="4" name="Obrázek 3" descr="MP900444796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844824"/>
            <a:ext cx="3363832" cy="4471392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64</Words>
  <Application>Microsoft Office PowerPoint</Application>
  <PresentationFormat>Předvádění na obrazovce (4:3)</PresentationFormat>
  <Paragraphs>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p  P 1. Vyhledej v básni všechna  p   P p   -  dej do modrého kroužku                        P  -  dej do červeného kroužku  Ptal se Pepa Prokopa : Pročpak pejsek nekopá? Nemá Pepo kopyta, při kopání klopýtá.</vt:lpstr>
      <vt:lpstr>2. Namaluj 2 věci, které začínají na  p  P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3</cp:revision>
  <dcterms:created xsi:type="dcterms:W3CDTF">2013-04-03T23:56:42Z</dcterms:created>
  <dcterms:modified xsi:type="dcterms:W3CDTF">2013-04-04T00:23:17Z</dcterms:modified>
</cp:coreProperties>
</file>