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05ABC-794F-4F8F-AB17-E9D2BC6CD43C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29DEDC-875A-4964-8672-B62959C19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jkt-plzen.cz/fotogalerie/2011_2012/lakomec/lakomec_v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4896545"/>
          </a:xfrm>
        </p:spPr>
        <p:txBody>
          <a:bodyPr>
            <a:normAutofit fontScale="90000"/>
          </a:bodyPr>
          <a:lstStyle/>
          <a:p>
            <a:pPr algn="l" fontAlgn="base"/>
            <a:r>
              <a:rPr lang="cs-CZ" sz="2800" b="1" dirty="0" smtClean="0">
                <a:latin typeface="Comic Sans MS" pitchFamily="66" charset="0"/>
              </a:rPr>
              <a:t/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Číslo projektu</a:t>
            </a:r>
            <a:r>
              <a:rPr lang="cs-CZ" sz="2800" dirty="0" smtClean="0">
                <a:latin typeface="Comic Sans MS" pitchFamily="66" charset="0"/>
              </a:rPr>
              <a:t>: CZ.1.07/1.5.00/34.0124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Název projektu</a:t>
            </a:r>
            <a:r>
              <a:rPr lang="cs-CZ" sz="2800" dirty="0" smtClean="0">
                <a:latin typeface="Comic Sans MS" pitchFamily="66" charset="0"/>
              </a:rPr>
              <a:t>: Škola budoucnosti s využitím IT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Název školy: </a:t>
            </a:r>
            <a:r>
              <a:rPr lang="cs-CZ" sz="2800" dirty="0" smtClean="0">
                <a:latin typeface="Comic Sans MS" pitchFamily="66" charset="0"/>
              </a:rPr>
              <a:t>SPŠ a SOŠGS Most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Předmět: </a:t>
            </a:r>
            <a:r>
              <a:rPr lang="cs-CZ" sz="2800" dirty="0" smtClean="0">
                <a:latin typeface="Comic Sans MS" pitchFamily="66" charset="0"/>
              </a:rPr>
              <a:t>ČJL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Tematický okruh</a:t>
            </a:r>
            <a:r>
              <a:rPr lang="cs-CZ" sz="2800" dirty="0" smtClean="0">
                <a:latin typeface="Comic Sans MS" pitchFamily="66" charset="0"/>
              </a:rPr>
              <a:t>: Oficiální česká literatura 20. st.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Téma</a:t>
            </a:r>
            <a:r>
              <a:rPr lang="cs-CZ" sz="2800" dirty="0" smtClean="0">
                <a:latin typeface="Comic Sans MS" pitchFamily="66" charset="0"/>
              </a:rPr>
              <a:t>: Ota Pavel – Smrt krásných srnců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Ročník</a:t>
            </a:r>
            <a:r>
              <a:rPr lang="cs-CZ" sz="2800" dirty="0" smtClean="0">
                <a:latin typeface="Comic Sans MS" pitchFamily="66" charset="0"/>
              </a:rPr>
              <a:t>: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Jméno autora</a:t>
            </a:r>
            <a:r>
              <a:rPr lang="cs-CZ" sz="2800" dirty="0" smtClean="0">
                <a:latin typeface="Comic Sans MS" pitchFamily="66" charset="0"/>
              </a:rPr>
              <a:t>: Mgr. Marcela </a:t>
            </a:r>
            <a:r>
              <a:rPr lang="cs-CZ" sz="2800" dirty="0" err="1" smtClean="0">
                <a:latin typeface="Comic Sans MS" pitchFamily="66" charset="0"/>
              </a:rPr>
              <a:t>Hofnerová</a:t>
            </a:r>
            <a:r>
              <a:rPr lang="cs-CZ" sz="2800" dirty="0" smtClean="0">
                <a:latin typeface="Comic Sans MS" pitchFamily="66" charset="0"/>
              </a:rPr>
              <a:t/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Datum tvorby: </a:t>
            </a:r>
            <a:r>
              <a:rPr lang="cs-CZ" sz="2800" dirty="0" smtClean="0">
                <a:latin typeface="Comic Sans MS" pitchFamily="66" charset="0"/>
              </a:rPr>
              <a:t>16. 10. 2012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Anotace</a:t>
            </a:r>
            <a:r>
              <a:rPr lang="cs-CZ" sz="2800" dirty="0" smtClean="0">
                <a:latin typeface="Comic Sans MS" pitchFamily="66" charset="0"/>
              </a:rPr>
              <a:t>:Žáci si připomenou  základní údaje o tomto spisovateli a bude proveden rozbor vybraného lit. díla tohoto autora.</a:t>
            </a:r>
            <a:br>
              <a:rPr lang="cs-CZ" sz="2800" dirty="0" smtClean="0">
                <a:latin typeface="Comic Sans MS" pitchFamily="66" charset="0"/>
              </a:rPr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85184"/>
            <a:ext cx="6400800" cy="1152128"/>
          </a:xfrm>
        </p:spPr>
        <p:txBody>
          <a:bodyPr>
            <a:norm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5517232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Ota Pavel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(1930-1973)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vlastním jménem Otto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Popper</a:t>
            </a:r>
            <a:endParaRPr lang="cs-CZ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prozaik a sportovní reportér</a:t>
            </a:r>
          </a:p>
          <a:p>
            <a:r>
              <a:rPr lang="cs-CZ" dirty="0" smtClean="0">
                <a:latin typeface="Comic Sans MS" pitchFamily="66" charset="0"/>
              </a:rPr>
              <a:t>(nejmladším synem židovského obchodního cestujícího, 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žil </a:t>
            </a:r>
            <a:r>
              <a:rPr lang="cs-CZ" dirty="0" smtClean="0">
                <a:latin typeface="Comic Sans MS" pitchFamily="66" charset="0"/>
              </a:rPr>
              <a:t>v Buštěhradě 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na Kladensku</a:t>
            </a:r>
            <a:r>
              <a:rPr lang="cs-CZ" dirty="0" smtClean="0">
                <a:latin typeface="Comic Sans MS" pitchFamily="66" charset="0"/>
              </a:rPr>
              <a:t>), 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psal především autobiografické prózy z dětství  (psal o sobě) a prózy se sportovní tématikou</a:t>
            </a:r>
            <a:r>
              <a:rPr lang="cs-CZ" dirty="0" smtClean="0">
                <a:latin typeface="Comic Sans MS" pitchFamily="66" charset="0"/>
              </a:rPr>
              <a:t>, trpěl maniodepresivní psychózou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Dílo: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9FF33"/>
                </a:solidFill>
                <a:latin typeface="Comic Sans MS" pitchFamily="66" charset="0"/>
              </a:rPr>
              <a:t>Jak jsem potkal ryby </a:t>
            </a:r>
            <a:r>
              <a:rPr lang="cs-CZ" dirty="0" smtClean="0">
                <a:latin typeface="Comic Sans MS" pitchFamily="66" charset="0"/>
              </a:rPr>
              <a:t>– vzpomínková kniha, např. povídka 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Zlatí úhoři</a:t>
            </a:r>
          </a:p>
          <a:p>
            <a:endParaRPr lang="cs-CZ" dirty="0" smtClean="0">
              <a:solidFill>
                <a:srgbClr val="FFC000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Sportovní tématika: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rgbClr val="99FF33"/>
                </a:solidFill>
                <a:latin typeface="Comic Sans MS" pitchFamily="66" charset="0"/>
              </a:rPr>
              <a:t>Pohádka o Raškovi </a:t>
            </a:r>
            <a:r>
              <a:rPr lang="cs-CZ" dirty="0" smtClean="0">
                <a:latin typeface="Comic Sans MS" pitchFamily="66" charset="0"/>
              </a:rPr>
              <a:t>– inspirované životem skokana na lyžích Jiřího Rašky, </a:t>
            </a:r>
            <a:r>
              <a:rPr lang="cs-CZ" b="1" dirty="0" smtClean="0">
                <a:solidFill>
                  <a:srgbClr val="99FF33"/>
                </a:solidFill>
                <a:latin typeface="Comic Sans MS" pitchFamily="66" charset="0"/>
              </a:rPr>
              <a:t>Plná bedna šampaňského </a:t>
            </a:r>
            <a:r>
              <a:rPr lang="cs-CZ" dirty="0" smtClean="0">
                <a:latin typeface="Comic Sans MS" pitchFamily="66" charset="0"/>
              </a:rPr>
              <a:t>- povídky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Smrt krásných srnců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Žánr:</a:t>
            </a:r>
            <a:r>
              <a:rPr lang="cs-CZ" dirty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Kniha sedmi povídek, ve kterých Ota Pavel vzpomíná na šťastné dětství před válkou i hořký okupační úděl smíšené židovské rodiny. </a:t>
            </a:r>
          </a:p>
          <a:p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Hlavní postava: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autorův povedený otec Leo </a:t>
            </a:r>
            <a:r>
              <a:rPr lang="cs-CZ" dirty="0" err="1">
                <a:latin typeface="Comic Sans MS" pitchFamily="66" charset="0"/>
              </a:rPr>
              <a:t>Popper</a:t>
            </a:r>
            <a:r>
              <a:rPr lang="cs-CZ" dirty="0">
                <a:latin typeface="Comic Sans MS" pitchFamily="66" charset="0"/>
              </a:rPr>
              <a:t>, ne ideální, pokud šlo o malá milostná dobrodružství, se smyslem pro humor a láskou k rybám, </a:t>
            </a:r>
            <a:r>
              <a:rPr lang="cs-CZ" u="sng" dirty="0">
                <a:latin typeface="Comic Sans MS" pitchFamily="66" charset="0"/>
              </a:rPr>
              <a:t>vodě</a:t>
            </a:r>
            <a:r>
              <a:rPr lang="cs-CZ" dirty="0">
                <a:latin typeface="Comic Sans MS" pitchFamily="66" charset="0"/>
              </a:rPr>
              <a:t> a vůbec. </a:t>
            </a:r>
          </a:p>
          <a:p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Další postavy: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maminka, vzácně tolerantní k otcovým avantýrám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strejda </a:t>
            </a:r>
            <a:r>
              <a:rPr lang="cs-CZ" dirty="0">
                <a:latin typeface="Comic Sans MS" pitchFamily="66" charset="0"/>
              </a:rPr>
              <a:t>Prošek z Luhu pod </a:t>
            </a:r>
            <a:r>
              <a:rPr lang="cs-CZ" dirty="0" err="1" smtClean="0">
                <a:latin typeface="Comic Sans MS" pitchFamily="66" charset="0"/>
              </a:rPr>
              <a:t>Bánovem</a:t>
            </a:r>
            <a:r>
              <a:rPr lang="cs-CZ" dirty="0">
                <a:latin typeface="Comic Sans MS" pitchFamily="66" charset="0"/>
              </a:rPr>
              <a:t>, všeuměl, král pytláků, sžitý s přírodou u Křivoklátu a Berounky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Smrt krásných srnců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Comic Sans MS" pitchFamily="66" charset="0"/>
              </a:rPr>
              <a:t>V první povídce 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Nejdražší ve střední Evropě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 </a:t>
            </a:r>
            <a:r>
              <a:rPr lang="cs-CZ" dirty="0">
                <a:latin typeface="Comic Sans MS" pitchFamily="66" charset="0"/>
              </a:rPr>
              <a:t>tatínek naletěl a koupil rybník pouze s jednou rybou. Když to zjistil, nenechal si nic líbit a pomstil se tím, že bývalému majiteli rybníka prodal tu nejdražší bednu na králíky v celé Evropě.</a:t>
            </a:r>
          </a:p>
          <a:p>
            <a:r>
              <a:rPr lang="cs-CZ" dirty="0">
                <a:latin typeface="Comic Sans MS" pitchFamily="66" charset="0"/>
              </a:rPr>
              <a:t>Druhá povídka 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Ve službách Švédska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 </a:t>
            </a:r>
            <a:r>
              <a:rPr lang="cs-CZ" dirty="0">
                <a:latin typeface="Comic Sans MS" pitchFamily="66" charset="0"/>
              </a:rPr>
              <a:t>poukazuje na tatínkovu podnikavost u firmy Elektrolux. V prodeji vysavačů a ledniček se stal mistrem světa, hlavně díky paní Irmě, do které byl tajně zamilován.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Smrt krásných srnců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latin typeface="Comic Sans MS" pitchFamily="66" charset="0"/>
              </a:rPr>
              <a:t>Povídka 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Smrt krásných srnců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dirty="0">
                <a:latin typeface="Comic Sans MS" pitchFamily="66" charset="0"/>
              </a:rPr>
              <a:t> je asi nejznámější a byla dokonce zfilmována. Vypráví o tom, jak si odvážný otec dojel s Davidovou hvězdou na rozvrzaném kole pro srnce, aby jím nasytil své syny, kteří měli odejít do koncentračního tábora. To už se bál i kurážný Prošek. Za pytláctví a přechovávání "žida" byla totiž smrt. Spolu s Proškovým divokým vlčákem Holanem se mu to skutečně podařilo; a možná právě ten srnec zachránil život Jiřímu, který měl po návratu z koncentračního tábora jenom 40 kg.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Smrt krásných srnců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latin typeface="Comic Sans MS" pitchFamily="66" charset="0"/>
              </a:rPr>
              <a:t>Povídka 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Kapři pro Wehrmacht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 </a:t>
            </a:r>
            <a:r>
              <a:rPr lang="cs-CZ" dirty="0">
                <a:latin typeface="Comic Sans MS" pitchFamily="66" charset="0"/>
              </a:rPr>
              <a:t>byla také zfilmována a odehrává se za války. Tatínkovi seberou jeho milovaný rybník, on to samozřejmě nemůže přenést přes srdce. Až do doby výlovů chodí "své" </a:t>
            </a:r>
            <a:r>
              <a:rPr lang="cs-CZ" dirty="0" err="1">
                <a:latin typeface="Comic Sans MS" pitchFamily="66" charset="0"/>
              </a:rPr>
              <a:t>kapříky</a:t>
            </a:r>
            <a:r>
              <a:rPr lang="cs-CZ" dirty="0">
                <a:latin typeface="Comic Sans MS" pitchFamily="66" charset="0"/>
              </a:rPr>
              <a:t> krmit. Jednou v noci je pak tajně všechny vyloví. Pak přijedou ten spodní buštěhradský rybník lovit sítěmi rybáři v uniformách wehrmachtu. Zpočátku velká sláva a všechno vyhlíží slibně, ale v rybníce kupodivu nic není a nikdo si to nedokáže vysvětlit a ta muzika vlastně hraje už jenom na počest otci, který s Davidovou hvězdou na kabátě vypálil Němcům rybník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Smrt krásných srnců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Jak jsme se střetli s Vlky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 </a:t>
            </a:r>
            <a:r>
              <a:rPr lang="cs-CZ" dirty="0">
                <a:latin typeface="Comic Sans MS" pitchFamily="66" charset="0"/>
              </a:rPr>
              <a:t>je krátká povídka o tom, jak Vlkové dali Otovi Pavlovi a jeho tatínkovi na </a:t>
            </a:r>
            <a:r>
              <a:rPr lang="cs-CZ" dirty="0" smtClean="0">
                <a:latin typeface="Comic Sans MS" pitchFamily="66" charset="0"/>
              </a:rPr>
              <a:t>frak.</a:t>
            </a:r>
          </a:p>
          <a:p>
            <a:r>
              <a:rPr lang="cs-CZ" dirty="0">
                <a:latin typeface="Comic Sans MS" pitchFamily="66" charset="0"/>
              </a:rPr>
              <a:t>Šestou povídkou je 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Otázka hmyzu vyřešena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 </a:t>
            </a:r>
            <a:r>
              <a:rPr lang="cs-CZ" dirty="0">
                <a:latin typeface="Comic Sans MS" pitchFamily="66" charset="0"/>
              </a:rPr>
              <a:t>a vypráví o tatínkových poválečných obchodech. Začne s prodejem mucholapek BOMBA - CHEMIK. Udělá s nimi terno, do </a:t>
            </a:r>
            <a:r>
              <a:rPr lang="cs-CZ" dirty="0" smtClean="0">
                <a:latin typeface="Comic Sans MS" pitchFamily="66" charset="0"/>
              </a:rPr>
              <a:t>svých obchodů </a:t>
            </a:r>
            <a:r>
              <a:rPr lang="cs-CZ" dirty="0">
                <a:latin typeface="Comic Sans MS" pitchFamily="66" charset="0"/>
              </a:rPr>
              <a:t>zapojí také svého syna. Ale jak rychle uspěl, stejně tak rychle o svou slávu přišel. Přicházely mu telegramy typu: "Pane </a:t>
            </a:r>
            <a:r>
              <a:rPr lang="cs-CZ" dirty="0" err="1">
                <a:latin typeface="Comic Sans MS" pitchFamily="66" charset="0"/>
              </a:rPr>
              <a:t>Popper</a:t>
            </a:r>
            <a:r>
              <a:rPr lang="cs-CZ" dirty="0">
                <a:latin typeface="Comic Sans MS" pitchFamily="66" charset="0"/>
              </a:rPr>
              <a:t>. Mouchy nechcípají. </a:t>
            </a:r>
            <a:r>
              <a:rPr lang="cs-CZ" dirty="0" err="1">
                <a:latin typeface="Comic Sans MS" pitchFamily="66" charset="0"/>
              </a:rPr>
              <a:t>Spravujou</a:t>
            </a:r>
            <a:r>
              <a:rPr lang="cs-CZ" dirty="0">
                <a:latin typeface="Comic Sans MS" pitchFamily="66" charset="0"/>
              </a:rPr>
              <a:t> se! Jděte do prdele s takovým zázrakem!“ O pár let později tu samou mucholapku začali vyrábět Holanďané jako </a:t>
            </a:r>
            <a:r>
              <a:rPr lang="cs-CZ" dirty="0" err="1" smtClean="0">
                <a:latin typeface="Comic Sans MS" pitchFamily="66" charset="0"/>
              </a:rPr>
              <a:t>Fly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>
                <a:latin typeface="Comic Sans MS" pitchFamily="66" charset="0"/>
              </a:rPr>
              <a:t>Killer</a:t>
            </a:r>
            <a:r>
              <a:rPr lang="cs-CZ" dirty="0">
                <a:latin typeface="Comic Sans MS" pitchFamily="66" charset="0"/>
              </a:rPr>
              <a:t> (Zabíječ much) a zaplavili tím Evropu.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Smrt krásných srnců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latin typeface="Comic Sans MS" pitchFamily="66" charset="0"/>
              </a:rPr>
              <a:t>V poslední povídce 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</a:t>
            </a:r>
            <a:r>
              <a:rPr lang="cs-CZ" b="1" dirty="0">
                <a:solidFill>
                  <a:srgbClr val="FFC000"/>
                </a:solidFill>
                <a:latin typeface="Comic Sans MS" pitchFamily="66" charset="0"/>
              </a:rPr>
              <a:t>Králíci s moudrýma očima</a:t>
            </a:r>
            <a:r>
              <a:rPr lang="cs-CZ" dirty="0">
                <a:solidFill>
                  <a:srgbClr val="FFC000"/>
                </a:solidFill>
                <a:latin typeface="Comic Sans MS" pitchFamily="66" charset="0"/>
              </a:rPr>
              <a:t>" </a:t>
            </a:r>
            <a:r>
              <a:rPr lang="cs-CZ" dirty="0">
                <a:latin typeface="Comic Sans MS" pitchFamily="66" charset="0"/>
              </a:rPr>
              <a:t>prodali </a:t>
            </a:r>
            <a:r>
              <a:rPr lang="cs-CZ" dirty="0" err="1">
                <a:latin typeface="Comic Sans MS" pitchFamily="66" charset="0"/>
              </a:rPr>
              <a:t>Popperovi</a:t>
            </a:r>
            <a:r>
              <a:rPr lang="cs-CZ" dirty="0">
                <a:latin typeface="Comic Sans MS" pitchFamily="66" charset="0"/>
              </a:rPr>
              <a:t> chatu a koupili si domeček U </a:t>
            </a:r>
            <a:r>
              <a:rPr lang="cs-CZ" dirty="0" err="1">
                <a:latin typeface="Comic Sans MS" pitchFamily="66" charset="0"/>
              </a:rPr>
              <a:t>Radotína</a:t>
            </a:r>
            <a:r>
              <a:rPr lang="cs-CZ" dirty="0">
                <a:latin typeface="Comic Sans MS" pitchFamily="66" charset="0"/>
              </a:rPr>
              <a:t>. Byla to jejich poslední štace tady na zemi a byla to štace šťastná. Tatínek si zavedl zvláštní chov šampaňských králíků a maminka zatím úspěšně pěstovala krocany, slepice a prodávala vajíčka. Takhle to táhli skoro deset let. Tatínek své králíky bral na výlety a jednou i na výstavu. Z té jel dotčený, že nevyhrál. Pak je všechny pustil na pasece. Domů se vrátil až ráno v tak zbědovaném stavu, že se maminka lekla a zavolala sanitku. Před odjezdem ještě pověsil na vrátka cedulku s nápisem PŘIJDU HNED a už nikdy nepřišel.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dirty="0" smtClean="0"/>
              <a:t>SOCHROVÁ, Marie. </a:t>
            </a:r>
            <a:r>
              <a:rPr lang="cs-CZ" i="1" dirty="0" smtClean="0"/>
              <a:t>Literatura v kostce pro střední školy</a:t>
            </a:r>
            <a:r>
              <a:rPr lang="cs-CZ" dirty="0" smtClean="0"/>
              <a:t>. Havlíčkův Brod: Fragment, 1999, ISBN 80-7200-332-1 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SOUKAL, Josef a kol. </a:t>
            </a:r>
            <a:r>
              <a:rPr lang="cs-CZ" i="1" dirty="0" smtClean="0"/>
              <a:t>Literatura pro I. ročník gymnázií</a:t>
            </a:r>
            <a:r>
              <a:rPr lang="cs-CZ" dirty="0" smtClean="0"/>
              <a:t>. Praha: SPN, 2001, ISBN 80-7235-154-0. </a:t>
            </a:r>
            <a:endParaRPr lang="cs-CZ" dirty="0" smtClean="0">
              <a:hlinkClick r:id="rId2"/>
            </a:endParaRPr>
          </a:p>
          <a:p>
            <a:r>
              <a:rPr lang="cs-CZ" dirty="0" smtClean="0"/>
              <a:t>http://www.</a:t>
            </a:r>
            <a:r>
              <a:rPr lang="cs-CZ" dirty="0" err="1" smtClean="0"/>
              <a:t>cesky</a:t>
            </a:r>
            <a:r>
              <a:rPr lang="cs-CZ" dirty="0" smtClean="0"/>
              <a:t>-jazyk.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ctenarsky</a:t>
            </a:r>
            <a:r>
              <a:rPr lang="cs-CZ" dirty="0" smtClean="0"/>
              <a:t>-</a:t>
            </a:r>
            <a:r>
              <a:rPr lang="cs-CZ" dirty="0" err="1" smtClean="0"/>
              <a:t>denik</a:t>
            </a:r>
            <a:r>
              <a:rPr lang="cs-CZ" dirty="0" smtClean="0"/>
              <a:t>/</a:t>
            </a:r>
            <a:r>
              <a:rPr lang="cs-CZ" dirty="0" err="1" smtClean="0"/>
              <a:t>ota</a:t>
            </a:r>
            <a:r>
              <a:rPr lang="cs-CZ" dirty="0" smtClean="0"/>
              <a:t>-</a:t>
            </a:r>
            <a:r>
              <a:rPr lang="cs-CZ" dirty="0" err="1" smtClean="0"/>
              <a:t>pavel</a:t>
            </a:r>
            <a:r>
              <a:rPr lang="cs-CZ" dirty="0" smtClean="0"/>
              <a:t>/smrt-</a:t>
            </a:r>
            <a:r>
              <a:rPr lang="cs-CZ" dirty="0" err="1" smtClean="0"/>
              <a:t>krasnych</a:t>
            </a:r>
            <a:r>
              <a:rPr lang="cs-CZ" dirty="0" smtClean="0"/>
              <a:t>-</a:t>
            </a:r>
            <a:r>
              <a:rPr lang="cs-CZ" dirty="0" err="1" smtClean="0"/>
              <a:t>srncu.html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728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Číslo projektu: CZ.1.07/1.5.00/34.0124 Název projektu: Škola budoucnosti s využitím IT Název školy: SPŠ a SOŠGS Most Předmět: ČJL Tematický okruh: Oficiální česká literatura 20. st. Téma: Ota Pavel – Smrt krásných srnců Ročník:  Jméno autora: Mgr. Marcela Hofnerová Datum tvorby: 16. 10. 2012 Anotace:Žáci si připomenou  základní údaje o tomto spisovateli a bude proveden rozbor vybraného lit. díla tohoto autora. </vt:lpstr>
      <vt:lpstr>Ota Pavel (1930-1973)</vt:lpstr>
      <vt:lpstr>Dílo:</vt:lpstr>
      <vt:lpstr>Smrt krásných srnců</vt:lpstr>
      <vt:lpstr>Smrt krásných srnců</vt:lpstr>
      <vt:lpstr>Smrt krásných srnců</vt:lpstr>
      <vt:lpstr>Smrt krásných srnců</vt:lpstr>
      <vt:lpstr>Smrt krásných srnců</vt:lpstr>
      <vt:lpstr>Smrt krásných srnců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 projektu: CZ.1.07/1.5.00/34.0124 Název projektu: Škola budoucnosti s využitím IT Název školy: SPŠ a SOŠGS Most Předmět: ČJL Tematický okruh: Oficiální česká literatura 20. st. Téma: Ota Pavel – Smrt krásných srnců Ročník:  Jméno autora: Mgr. Marcela Hofnerová Datum tvorby: 16. 11. 2012 Anotace:Žáci si připomenou  základní údaje o tomto spisovateli a bude proveden rozbor vybraného lit. díla tohoto autora.</dc:title>
  <dc:creator>Marie Turková</dc:creator>
  <cp:lastModifiedBy>dell</cp:lastModifiedBy>
  <cp:revision>9</cp:revision>
  <dcterms:created xsi:type="dcterms:W3CDTF">2013-03-24T10:06:26Z</dcterms:created>
  <dcterms:modified xsi:type="dcterms:W3CDTF">2013-04-07T10:18:08Z</dcterms:modified>
</cp:coreProperties>
</file>