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0E2495DD-9AF2-4852-A514-A0B36E6B6809}" type="datetimeFigureOut">
              <a:rPr lang="cs-CZ" smtClean="0"/>
              <a:pPr/>
              <a:t>7.4.2013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B18F1FD-246D-4BE3-AAB4-082ADDAD86B7}"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E2495DD-9AF2-4852-A514-A0B36E6B6809}" type="datetimeFigureOut">
              <a:rPr lang="cs-CZ" smtClean="0"/>
              <a:pPr/>
              <a:t>7.4.2013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B18F1FD-246D-4BE3-AAB4-082ADDAD86B7}"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0E2495DD-9AF2-4852-A514-A0B36E6B6809}" type="datetimeFigureOut">
              <a:rPr lang="cs-CZ" smtClean="0"/>
              <a:pPr/>
              <a:t>7.4.2013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B18F1FD-246D-4BE3-AAB4-082ADDAD86B7}"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0E2495DD-9AF2-4852-A514-A0B36E6B6809}" type="datetimeFigureOut">
              <a:rPr lang="cs-CZ" smtClean="0"/>
              <a:pPr/>
              <a:t>7.4.2013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EB18F1FD-246D-4BE3-AAB4-082ADDAD86B7}"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0E2495DD-9AF2-4852-A514-A0B36E6B6809}" type="datetimeFigureOut">
              <a:rPr lang="cs-CZ" smtClean="0"/>
              <a:pPr/>
              <a:t>7.4.2013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EB18F1FD-246D-4BE3-AAB4-082ADDAD86B7}"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0E2495DD-9AF2-4852-A514-A0B36E6B6809}" type="datetimeFigureOut">
              <a:rPr lang="cs-CZ" smtClean="0"/>
              <a:pPr/>
              <a:t>7.4.2013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EB18F1FD-246D-4BE3-AAB4-082ADDAD86B7}"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E2495DD-9AF2-4852-A514-A0B36E6B6809}" type="datetimeFigureOut">
              <a:rPr lang="cs-CZ" smtClean="0"/>
              <a:pPr/>
              <a:t>7.4.2013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EB18F1FD-246D-4BE3-AAB4-082ADDAD86B7}"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0E2495DD-9AF2-4852-A514-A0B36E6B6809}" type="datetimeFigureOut">
              <a:rPr lang="cs-CZ" smtClean="0"/>
              <a:pPr/>
              <a:t>7.4.2013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EB18F1FD-246D-4BE3-AAB4-082ADDAD86B7}"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0E2495DD-9AF2-4852-A514-A0B36E6B6809}" type="datetimeFigureOut">
              <a:rPr lang="cs-CZ" smtClean="0"/>
              <a:pPr/>
              <a:t>7.4.2013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EB18F1FD-246D-4BE3-AAB4-082ADDAD86B7}"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E2495DD-9AF2-4852-A514-A0B36E6B6809}" type="datetimeFigureOut">
              <a:rPr lang="cs-CZ" smtClean="0"/>
              <a:pPr/>
              <a:t>7.4.2013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B18F1FD-246D-4BE3-AAB4-082ADDAD86B7}"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E2495DD-9AF2-4852-A514-A0B36E6B6809}" type="datetimeFigureOut">
              <a:rPr lang="cs-CZ" smtClean="0"/>
              <a:pPr/>
              <a:t>7.4.2013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B18F1FD-246D-4BE3-AAB4-082ADDAD86B7}"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2495DD-9AF2-4852-A514-A0B36E6B6809}" type="datetimeFigureOut">
              <a:rPr lang="cs-CZ" smtClean="0"/>
              <a:pPr/>
              <a:t>7.4.2013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18F1FD-246D-4BE3-AAB4-082ADDAD86B7}" type="slidenum">
              <a:rPr lang="cs-CZ" smtClean="0"/>
              <a:pPr/>
              <a:t>‹#›</a:t>
            </a:fld>
            <a:endParaRPr lang="cs-CZ"/>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www.igalerie.cz/cs/video/hrane/897-jiri-menzel-1981-postriziny-cutting-it-short" TargetMode="External"/><Relationship Id="rId2" Type="http://schemas.openxmlformats.org/officeDocument/2006/relationships/hyperlink" Target="http://cestovani.idnes.cz/pobyt-ve-tme-nebo-mezi-mraky-co-nabizi-10-originalnich-ceskych-hotelu-11g-/po-cesku.aspx?c=A100913_193747_igcechy_hig" TargetMode="External"/><Relationship Id="rId1" Type="http://schemas.openxmlformats.org/officeDocument/2006/relationships/slideLayout" Target="../slideLayouts/slideLayout2.xml"/><Relationship Id="rId4" Type="http://schemas.openxmlformats.org/officeDocument/2006/relationships/hyperlink" Target="http://www.cojeco.cz/index.php?id_desc=34992&amp;s_lang=2&amp;detail=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000" dirty="0" smtClean="0">
                <a:solidFill>
                  <a:srgbClr val="FFFF00"/>
                </a:solidFill>
                <a:latin typeface="Comic Sans MS" pitchFamily="66" charset="0"/>
              </a:rPr>
              <a:t>Bohumil Hrabal</a:t>
            </a:r>
            <a:endParaRPr lang="cs-CZ" sz="4000" dirty="0">
              <a:solidFill>
                <a:srgbClr val="FFFF00"/>
              </a:solidFill>
              <a:latin typeface="Comic Sans MS" pitchFamily="66" charset="0"/>
            </a:endParaRPr>
          </a:p>
        </p:txBody>
      </p:sp>
      <p:sp>
        <p:nvSpPr>
          <p:cNvPr id="3" name="Zástupný symbol pro obsah 2"/>
          <p:cNvSpPr>
            <a:spLocks noGrp="1"/>
          </p:cNvSpPr>
          <p:nvPr>
            <p:ph idx="1"/>
          </p:nvPr>
        </p:nvSpPr>
        <p:spPr>
          <a:xfrm>
            <a:off x="251520" y="1340768"/>
            <a:ext cx="8435280" cy="4785395"/>
          </a:xfrm>
        </p:spPr>
        <p:txBody>
          <a:bodyPr>
            <a:normAutofit fontScale="85000" lnSpcReduction="20000"/>
          </a:bodyPr>
          <a:lstStyle/>
          <a:p>
            <a:r>
              <a:rPr lang="cs-CZ" b="1" dirty="0" smtClean="0">
                <a:solidFill>
                  <a:schemeClr val="bg1"/>
                </a:solidFill>
                <a:latin typeface="Comic Sans MS" pitchFamily="66" charset="0"/>
              </a:rPr>
              <a:t>Číslo projektu</a:t>
            </a:r>
            <a:r>
              <a:rPr lang="cs-CZ" dirty="0" smtClean="0">
                <a:solidFill>
                  <a:schemeClr val="bg1"/>
                </a:solidFill>
                <a:latin typeface="Comic Sans MS" pitchFamily="66" charset="0"/>
              </a:rPr>
              <a:t>: CZ.1.07/1.5.00/34.0124</a:t>
            </a:r>
            <a:br>
              <a:rPr lang="cs-CZ" dirty="0" smtClean="0">
                <a:solidFill>
                  <a:schemeClr val="bg1"/>
                </a:solidFill>
                <a:latin typeface="Comic Sans MS" pitchFamily="66" charset="0"/>
              </a:rPr>
            </a:br>
            <a:r>
              <a:rPr lang="cs-CZ" b="1" dirty="0" smtClean="0">
                <a:solidFill>
                  <a:schemeClr val="bg1"/>
                </a:solidFill>
                <a:latin typeface="Comic Sans MS" pitchFamily="66" charset="0"/>
              </a:rPr>
              <a:t>Název projektu</a:t>
            </a:r>
            <a:r>
              <a:rPr lang="cs-CZ" dirty="0" smtClean="0">
                <a:solidFill>
                  <a:schemeClr val="bg1"/>
                </a:solidFill>
                <a:latin typeface="Comic Sans MS" pitchFamily="66" charset="0"/>
              </a:rPr>
              <a:t>: Škola budoucnosti s využitím IT</a:t>
            </a:r>
            <a:br>
              <a:rPr lang="cs-CZ" dirty="0" smtClean="0">
                <a:solidFill>
                  <a:schemeClr val="bg1"/>
                </a:solidFill>
                <a:latin typeface="Comic Sans MS" pitchFamily="66" charset="0"/>
              </a:rPr>
            </a:br>
            <a:r>
              <a:rPr lang="cs-CZ" b="1" dirty="0" smtClean="0">
                <a:solidFill>
                  <a:schemeClr val="bg1"/>
                </a:solidFill>
                <a:latin typeface="Comic Sans MS" pitchFamily="66" charset="0"/>
              </a:rPr>
              <a:t>Název školy: </a:t>
            </a:r>
            <a:r>
              <a:rPr lang="cs-CZ" dirty="0" smtClean="0">
                <a:solidFill>
                  <a:schemeClr val="bg1"/>
                </a:solidFill>
                <a:latin typeface="Comic Sans MS" pitchFamily="66" charset="0"/>
              </a:rPr>
              <a:t>SPŠ a SOŠGS Most</a:t>
            </a:r>
            <a:br>
              <a:rPr lang="cs-CZ" dirty="0" smtClean="0">
                <a:solidFill>
                  <a:schemeClr val="bg1"/>
                </a:solidFill>
                <a:latin typeface="Comic Sans MS" pitchFamily="66" charset="0"/>
              </a:rPr>
            </a:br>
            <a:r>
              <a:rPr lang="cs-CZ" b="1" dirty="0" smtClean="0">
                <a:solidFill>
                  <a:schemeClr val="bg1"/>
                </a:solidFill>
                <a:latin typeface="Comic Sans MS" pitchFamily="66" charset="0"/>
              </a:rPr>
              <a:t>Předmět: </a:t>
            </a:r>
            <a:r>
              <a:rPr lang="cs-CZ" dirty="0" smtClean="0">
                <a:solidFill>
                  <a:schemeClr val="bg1"/>
                </a:solidFill>
                <a:latin typeface="Comic Sans MS" pitchFamily="66" charset="0"/>
              </a:rPr>
              <a:t>ČJL</a:t>
            </a:r>
            <a:br>
              <a:rPr lang="cs-CZ" dirty="0" smtClean="0">
                <a:solidFill>
                  <a:schemeClr val="bg1"/>
                </a:solidFill>
                <a:latin typeface="Comic Sans MS" pitchFamily="66" charset="0"/>
              </a:rPr>
            </a:br>
            <a:r>
              <a:rPr lang="cs-CZ" b="1" dirty="0" smtClean="0">
                <a:solidFill>
                  <a:schemeClr val="bg1"/>
                </a:solidFill>
                <a:latin typeface="Comic Sans MS" pitchFamily="66" charset="0"/>
              </a:rPr>
              <a:t>Tematický okruh</a:t>
            </a:r>
            <a:r>
              <a:rPr lang="cs-CZ" dirty="0" smtClean="0">
                <a:solidFill>
                  <a:schemeClr val="bg1"/>
                </a:solidFill>
                <a:latin typeface="Comic Sans MS" pitchFamily="66" charset="0"/>
              </a:rPr>
              <a:t>: Literatura 2. </a:t>
            </a:r>
            <a:r>
              <a:rPr lang="cs-CZ" dirty="0" err="1" smtClean="0">
                <a:solidFill>
                  <a:schemeClr val="bg1"/>
                </a:solidFill>
                <a:latin typeface="Comic Sans MS" pitchFamily="66" charset="0"/>
              </a:rPr>
              <a:t>pol</a:t>
            </a:r>
            <a:r>
              <a:rPr lang="cs-CZ" dirty="0" smtClean="0">
                <a:solidFill>
                  <a:schemeClr val="bg1"/>
                </a:solidFill>
                <a:latin typeface="Comic Sans MS" pitchFamily="66" charset="0"/>
              </a:rPr>
              <a:t>. 20. století</a:t>
            </a:r>
            <a:br>
              <a:rPr lang="cs-CZ" dirty="0" smtClean="0">
                <a:solidFill>
                  <a:schemeClr val="bg1"/>
                </a:solidFill>
                <a:latin typeface="Comic Sans MS" pitchFamily="66" charset="0"/>
              </a:rPr>
            </a:br>
            <a:r>
              <a:rPr lang="cs-CZ" b="1" dirty="0" smtClean="0">
                <a:solidFill>
                  <a:schemeClr val="bg1"/>
                </a:solidFill>
                <a:latin typeface="Comic Sans MS" pitchFamily="66" charset="0"/>
              </a:rPr>
              <a:t>Téma</a:t>
            </a:r>
            <a:r>
              <a:rPr lang="cs-CZ" dirty="0" smtClean="0">
                <a:solidFill>
                  <a:schemeClr val="bg1"/>
                </a:solidFill>
                <a:latin typeface="Comic Sans MS" pitchFamily="66" charset="0"/>
              </a:rPr>
              <a:t>: Bohumil Hrabal - Postřižiny</a:t>
            </a:r>
            <a:br>
              <a:rPr lang="cs-CZ" dirty="0" smtClean="0">
                <a:solidFill>
                  <a:schemeClr val="bg1"/>
                </a:solidFill>
                <a:latin typeface="Comic Sans MS" pitchFamily="66" charset="0"/>
              </a:rPr>
            </a:br>
            <a:r>
              <a:rPr lang="cs-CZ" b="1" dirty="0" smtClean="0">
                <a:solidFill>
                  <a:schemeClr val="bg1"/>
                </a:solidFill>
                <a:latin typeface="Comic Sans MS" pitchFamily="66" charset="0"/>
              </a:rPr>
              <a:t>Ročník</a:t>
            </a:r>
            <a:r>
              <a:rPr lang="cs-CZ" dirty="0" smtClean="0">
                <a:solidFill>
                  <a:schemeClr val="bg1"/>
                </a:solidFill>
                <a:latin typeface="Comic Sans MS" pitchFamily="66" charset="0"/>
              </a:rPr>
              <a:t>: </a:t>
            </a:r>
            <a:br>
              <a:rPr lang="cs-CZ" dirty="0" smtClean="0">
                <a:solidFill>
                  <a:schemeClr val="bg1"/>
                </a:solidFill>
                <a:latin typeface="Comic Sans MS" pitchFamily="66" charset="0"/>
              </a:rPr>
            </a:br>
            <a:r>
              <a:rPr lang="cs-CZ" b="1" dirty="0" smtClean="0">
                <a:solidFill>
                  <a:schemeClr val="bg1"/>
                </a:solidFill>
                <a:latin typeface="Comic Sans MS" pitchFamily="66" charset="0"/>
              </a:rPr>
              <a:t>Jméno autora</a:t>
            </a:r>
            <a:r>
              <a:rPr lang="cs-CZ" dirty="0" smtClean="0">
                <a:solidFill>
                  <a:schemeClr val="bg1"/>
                </a:solidFill>
                <a:latin typeface="Comic Sans MS" pitchFamily="66" charset="0"/>
              </a:rPr>
              <a:t>: Mgr. Marcela </a:t>
            </a:r>
            <a:r>
              <a:rPr lang="cs-CZ" dirty="0" err="1" smtClean="0">
                <a:solidFill>
                  <a:schemeClr val="bg1"/>
                </a:solidFill>
                <a:latin typeface="Comic Sans MS" pitchFamily="66" charset="0"/>
              </a:rPr>
              <a:t>Hofnerová</a:t>
            </a:r>
            <a:r>
              <a:rPr lang="cs-CZ" dirty="0" smtClean="0">
                <a:solidFill>
                  <a:schemeClr val="bg1"/>
                </a:solidFill>
                <a:latin typeface="Comic Sans MS" pitchFamily="66" charset="0"/>
              </a:rPr>
              <a:t/>
            </a:r>
            <a:br>
              <a:rPr lang="cs-CZ" dirty="0" smtClean="0">
                <a:solidFill>
                  <a:schemeClr val="bg1"/>
                </a:solidFill>
                <a:latin typeface="Comic Sans MS" pitchFamily="66" charset="0"/>
              </a:rPr>
            </a:br>
            <a:r>
              <a:rPr lang="cs-CZ" b="1" dirty="0" smtClean="0">
                <a:solidFill>
                  <a:schemeClr val="bg1"/>
                </a:solidFill>
                <a:latin typeface="Comic Sans MS" pitchFamily="66" charset="0"/>
              </a:rPr>
              <a:t>Datum tvorby: </a:t>
            </a:r>
            <a:r>
              <a:rPr lang="cs-CZ" dirty="0" smtClean="0">
                <a:solidFill>
                  <a:schemeClr val="bg1"/>
                </a:solidFill>
                <a:latin typeface="Comic Sans MS" pitchFamily="66" charset="0"/>
              </a:rPr>
              <a:t>16. 11. 2012</a:t>
            </a:r>
            <a:br>
              <a:rPr lang="cs-CZ" dirty="0" smtClean="0">
                <a:solidFill>
                  <a:schemeClr val="bg1"/>
                </a:solidFill>
                <a:latin typeface="Comic Sans MS" pitchFamily="66" charset="0"/>
              </a:rPr>
            </a:br>
            <a:r>
              <a:rPr lang="cs-CZ" b="1" dirty="0" smtClean="0">
                <a:solidFill>
                  <a:schemeClr val="bg1"/>
                </a:solidFill>
                <a:latin typeface="Comic Sans MS" pitchFamily="66" charset="0"/>
              </a:rPr>
              <a:t>Anotace</a:t>
            </a:r>
            <a:r>
              <a:rPr lang="cs-CZ" dirty="0" smtClean="0">
                <a:solidFill>
                  <a:schemeClr val="bg1"/>
                </a:solidFill>
                <a:latin typeface="Comic Sans MS" pitchFamily="66" charset="0"/>
              </a:rPr>
              <a:t>:Žáci si připomenou  základní údaje o tomto spisovateli a bude proveden rozbor vybraného lit. díla tohoto autora.</a:t>
            </a:r>
          </a:p>
          <a:p>
            <a:pPr>
              <a:buNone/>
            </a:pPr>
            <a:r>
              <a:rPr lang="cs-CZ" dirty="0" smtClean="0">
                <a:solidFill>
                  <a:schemeClr val="bg1"/>
                </a:solidFill>
                <a:latin typeface="Comic Sans MS" pitchFamily="66" charset="0"/>
              </a:rPr>
              <a:t/>
            </a:r>
            <a:br>
              <a:rPr lang="cs-CZ" dirty="0" smtClean="0">
                <a:solidFill>
                  <a:schemeClr val="bg1"/>
                </a:solidFill>
                <a:latin typeface="Comic Sans MS" pitchFamily="66" charset="0"/>
              </a:rPr>
            </a:br>
            <a:endParaRPr lang="cs-CZ" dirty="0"/>
          </a:p>
        </p:txBody>
      </p:sp>
      <p:pic>
        <p:nvPicPr>
          <p:cNvPr id="4" name="obrázek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123728" y="5445224"/>
            <a:ext cx="4791075" cy="1173162"/>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Autofit/>
          </a:bodyPr>
          <a:lstStyle/>
          <a:p>
            <a:r>
              <a:rPr lang="cs-CZ" sz="6600" b="1" dirty="0" smtClean="0">
                <a:solidFill>
                  <a:srgbClr val="FFFF00"/>
                </a:solidFill>
                <a:latin typeface="Comic Sans MS" pitchFamily="66" charset="0"/>
              </a:rPr>
              <a:t>Bohumil Hrabal </a:t>
            </a:r>
            <a:br>
              <a:rPr lang="cs-CZ" sz="6600" b="1" dirty="0" smtClean="0">
                <a:solidFill>
                  <a:srgbClr val="FFFF00"/>
                </a:solidFill>
                <a:latin typeface="Comic Sans MS" pitchFamily="66" charset="0"/>
              </a:rPr>
            </a:br>
            <a:endParaRPr lang="cs-CZ" sz="6600" b="1" dirty="0">
              <a:solidFill>
                <a:srgbClr val="FFFF00"/>
              </a:solidFill>
            </a:endParaRPr>
          </a:p>
        </p:txBody>
      </p:sp>
      <p:sp>
        <p:nvSpPr>
          <p:cNvPr id="3" name="Podnadpis 2"/>
          <p:cNvSpPr>
            <a:spLocks noGrp="1"/>
          </p:cNvSpPr>
          <p:nvPr>
            <p:ph type="subTitle" idx="1"/>
          </p:nvPr>
        </p:nvSpPr>
        <p:spPr/>
        <p:txBody>
          <a:bodyPr>
            <a:normAutofit/>
          </a:bodyPr>
          <a:lstStyle/>
          <a:p>
            <a:r>
              <a:rPr lang="cs-CZ" sz="4800" dirty="0" smtClean="0">
                <a:latin typeface="Comic Sans MS" pitchFamily="66" charset="0"/>
              </a:rPr>
              <a:t>(1914-1997)</a:t>
            </a:r>
            <a:endParaRPr lang="cs-CZ" sz="4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FF00"/>
                </a:solidFill>
                <a:latin typeface="Comic Sans MS" pitchFamily="66" charset="0"/>
              </a:rPr>
              <a:t>Bohumil Hrabal (1914-1997)</a:t>
            </a:r>
            <a:endParaRPr lang="cs-CZ" b="1" dirty="0">
              <a:solidFill>
                <a:srgbClr val="FFFF00"/>
              </a:solidFill>
            </a:endParaRPr>
          </a:p>
        </p:txBody>
      </p:sp>
      <p:sp>
        <p:nvSpPr>
          <p:cNvPr id="3" name="Zástupný symbol pro obsah 2"/>
          <p:cNvSpPr>
            <a:spLocks noGrp="1"/>
          </p:cNvSpPr>
          <p:nvPr>
            <p:ph idx="1"/>
          </p:nvPr>
        </p:nvSpPr>
        <p:spPr/>
        <p:txBody>
          <a:bodyPr>
            <a:normAutofit lnSpcReduction="10000"/>
          </a:bodyPr>
          <a:lstStyle/>
          <a:p>
            <a:pPr algn="just"/>
            <a:r>
              <a:rPr lang="cs-CZ" dirty="0" smtClean="0">
                <a:solidFill>
                  <a:srgbClr val="FFFF00"/>
                </a:solidFill>
                <a:latin typeface="Comic Sans MS" pitchFamily="66" charset="0"/>
              </a:rPr>
              <a:t>vystudoval práva, ale vykonával různá zaměstnání </a:t>
            </a:r>
            <a:r>
              <a:rPr lang="cs-CZ" dirty="0" smtClean="0">
                <a:latin typeface="Comic Sans MS" pitchFamily="66" charset="0"/>
              </a:rPr>
              <a:t>(pracoval v pivovaře, pojišťovací agent, </a:t>
            </a:r>
            <a:r>
              <a:rPr lang="cs-CZ" dirty="0" smtClean="0">
                <a:solidFill>
                  <a:srgbClr val="FFFF00"/>
                </a:solidFill>
                <a:latin typeface="Comic Sans MS" pitchFamily="66" charset="0"/>
              </a:rPr>
              <a:t>balič starého papíru</a:t>
            </a:r>
            <a:r>
              <a:rPr lang="cs-CZ" dirty="0" smtClean="0">
                <a:latin typeface="Comic Sans MS" pitchFamily="66" charset="0"/>
              </a:rPr>
              <a:t>, kulisák, atd.), až od r. 1963 se věnoval jen literatuře </a:t>
            </a:r>
          </a:p>
          <a:p>
            <a:pPr algn="just"/>
            <a:r>
              <a:rPr lang="cs-CZ" dirty="0" smtClean="0">
                <a:latin typeface="Comic Sans MS" pitchFamily="66" charset="0"/>
              </a:rPr>
              <a:t>jeho oblíbeným místem bylo </a:t>
            </a:r>
            <a:r>
              <a:rPr lang="cs-CZ" dirty="0" err="1" smtClean="0">
                <a:latin typeface="Comic Sans MS" pitchFamily="66" charset="0"/>
              </a:rPr>
              <a:t>Kersko</a:t>
            </a:r>
            <a:r>
              <a:rPr lang="cs-CZ" dirty="0" smtClean="0">
                <a:latin typeface="Comic Sans MS" pitchFamily="66" charset="0"/>
              </a:rPr>
              <a:t> u Nymburka</a:t>
            </a:r>
          </a:p>
          <a:p>
            <a:pPr algn="just"/>
            <a:r>
              <a:rPr lang="cs-CZ" dirty="0" smtClean="0">
                <a:latin typeface="Comic Sans MS" pitchFamily="66" charset="0"/>
              </a:rPr>
              <a:t>zemřel po pádu z okna v nemocnici v Praze</a:t>
            </a:r>
          </a:p>
          <a:p>
            <a:endParaRPr lang="cs-CZ"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FF00"/>
                </a:solidFill>
                <a:latin typeface="Comic Sans MS" pitchFamily="66" charset="0"/>
              </a:rPr>
              <a:t>Bohumil Hrabal (1914-1997)</a:t>
            </a:r>
            <a:endParaRPr lang="cs-CZ" b="1" dirty="0">
              <a:solidFill>
                <a:srgbClr val="FFFF00"/>
              </a:solidFill>
            </a:endParaRPr>
          </a:p>
        </p:txBody>
      </p:sp>
      <p:sp>
        <p:nvSpPr>
          <p:cNvPr id="3" name="Zástupný symbol pro obsah 2"/>
          <p:cNvSpPr>
            <a:spLocks noGrp="1"/>
          </p:cNvSpPr>
          <p:nvPr>
            <p:ph idx="1"/>
          </p:nvPr>
        </p:nvSpPr>
        <p:spPr/>
        <p:txBody>
          <a:bodyPr>
            <a:normAutofit lnSpcReduction="10000"/>
          </a:bodyPr>
          <a:lstStyle/>
          <a:p>
            <a:r>
              <a:rPr lang="cs-CZ" dirty="0" smtClean="0">
                <a:latin typeface="Comic Sans MS" pitchFamily="66" charset="0"/>
              </a:rPr>
              <a:t>zavedl do literatury pojem </a:t>
            </a:r>
            <a:r>
              <a:rPr lang="cs-CZ" u="sng" dirty="0" err="1" smtClean="0">
                <a:solidFill>
                  <a:srgbClr val="FFFF00"/>
                </a:solidFill>
                <a:latin typeface="Comic Sans MS" pitchFamily="66" charset="0"/>
              </a:rPr>
              <a:t>pábitelé</a:t>
            </a:r>
            <a:r>
              <a:rPr lang="cs-CZ" u="sng" dirty="0" smtClean="0">
                <a:latin typeface="Comic Sans MS" pitchFamily="66" charset="0"/>
              </a:rPr>
              <a:t> </a:t>
            </a:r>
            <a:r>
              <a:rPr lang="cs-CZ" dirty="0" smtClean="0">
                <a:latin typeface="Comic Sans MS" pitchFamily="66" charset="0"/>
              </a:rPr>
              <a:t>– lidé, kteří hledají své sny v běžném životě, jsou jimi posedlí, lidé, které dokáže udivit i ta nejobyčejnější věc</a:t>
            </a:r>
          </a:p>
          <a:p>
            <a:r>
              <a:rPr lang="cs-CZ" dirty="0" smtClean="0">
                <a:latin typeface="Comic Sans MS" pitchFamily="66" charset="0"/>
              </a:rPr>
              <a:t>v jeho díle jsou patrné </a:t>
            </a:r>
            <a:r>
              <a:rPr lang="cs-CZ" dirty="0" smtClean="0">
                <a:solidFill>
                  <a:srgbClr val="FFFF00"/>
                </a:solidFill>
                <a:latin typeface="Comic Sans MS" pitchFamily="66" charset="0"/>
              </a:rPr>
              <a:t>autobiografické prvky</a:t>
            </a:r>
            <a:endParaRPr lang="cs-CZ" dirty="0" smtClean="0">
              <a:latin typeface="Comic Sans MS" pitchFamily="66" charset="0"/>
            </a:endParaRPr>
          </a:p>
          <a:p>
            <a:r>
              <a:rPr lang="cs-CZ" dirty="0" smtClean="0">
                <a:latin typeface="Comic Sans MS" pitchFamily="66" charset="0"/>
              </a:rPr>
              <a:t>(</a:t>
            </a:r>
            <a:r>
              <a:rPr lang="cs-CZ" dirty="0" smtClean="0">
                <a:solidFill>
                  <a:srgbClr val="FFFF00"/>
                </a:solidFill>
                <a:latin typeface="Comic Sans MS" pitchFamily="66" charset="0"/>
              </a:rPr>
              <a:t>svá díla mohl po většinu doby – 60. - 80. let vydávat</a:t>
            </a:r>
            <a:r>
              <a:rPr lang="cs-CZ" dirty="0" smtClean="0">
                <a:latin typeface="Comic Sans MS" pitchFamily="66" charset="0"/>
              </a:rPr>
              <a:t>, po r. 1970 vycházela několik let jeho díla v samizdatu)</a:t>
            </a:r>
          </a:p>
          <a:p>
            <a:endParaRPr lang="cs-CZ"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latin typeface="Comic Sans MS" pitchFamily="66" charset="0"/>
              </a:rPr>
              <a:t>Dílo</a:t>
            </a:r>
            <a:endParaRPr lang="cs-CZ" dirty="0"/>
          </a:p>
        </p:txBody>
      </p:sp>
      <p:sp>
        <p:nvSpPr>
          <p:cNvPr id="3" name="Zástupný symbol pro obsah 2"/>
          <p:cNvSpPr>
            <a:spLocks noGrp="1"/>
          </p:cNvSpPr>
          <p:nvPr>
            <p:ph idx="1"/>
          </p:nvPr>
        </p:nvSpPr>
        <p:spPr/>
        <p:txBody>
          <a:bodyPr>
            <a:normAutofit fontScale="92500" lnSpcReduction="20000"/>
          </a:bodyPr>
          <a:lstStyle/>
          <a:p>
            <a:r>
              <a:rPr lang="cs-CZ" sz="4400" dirty="0" smtClean="0">
                <a:solidFill>
                  <a:srgbClr val="FFC000"/>
                </a:solidFill>
                <a:latin typeface="Comic Sans MS" pitchFamily="66" charset="0"/>
              </a:rPr>
              <a:t>Perlička na dně, </a:t>
            </a:r>
            <a:r>
              <a:rPr lang="cs-CZ" sz="4400" dirty="0" err="1" smtClean="0">
                <a:solidFill>
                  <a:srgbClr val="FFC000"/>
                </a:solidFill>
                <a:latin typeface="Comic Sans MS" pitchFamily="66" charset="0"/>
              </a:rPr>
              <a:t>Pábitelé</a:t>
            </a:r>
            <a:r>
              <a:rPr lang="cs-CZ" sz="4400" dirty="0" smtClean="0">
                <a:solidFill>
                  <a:srgbClr val="FFC000"/>
                </a:solidFill>
                <a:latin typeface="Comic Sans MS" pitchFamily="66" charset="0"/>
              </a:rPr>
              <a:t>, Slavnosti sněženek </a:t>
            </a:r>
            <a:r>
              <a:rPr lang="cs-CZ" dirty="0" smtClean="0">
                <a:latin typeface="Comic Sans MS" pitchFamily="66" charset="0"/>
              </a:rPr>
              <a:t>– soubory povídek</a:t>
            </a:r>
          </a:p>
          <a:p>
            <a:endParaRPr lang="cs-CZ" dirty="0" smtClean="0">
              <a:latin typeface="Comic Sans MS" pitchFamily="66" charset="0"/>
            </a:endParaRPr>
          </a:p>
          <a:p>
            <a:r>
              <a:rPr lang="cs-CZ" sz="4800" dirty="0" smtClean="0">
                <a:solidFill>
                  <a:srgbClr val="FFC000"/>
                </a:solidFill>
                <a:latin typeface="Comic Sans MS" pitchFamily="66" charset="0"/>
              </a:rPr>
              <a:t>Ostře sledované vlaky </a:t>
            </a:r>
            <a:r>
              <a:rPr lang="cs-CZ" dirty="0" smtClean="0">
                <a:latin typeface="Comic Sans MS" pitchFamily="66" charset="0"/>
              </a:rPr>
              <a:t>– </a:t>
            </a:r>
            <a:r>
              <a:rPr lang="cs-CZ" dirty="0" smtClean="0">
                <a:solidFill>
                  <a:srgbClr val="FFFF99"/>
                </a:solidFill>
                <a:latin typeface="Comic Sans MS" pitchFamily="66" charset="0"/>
              </a:rPr>
              <a:t>novela z konce 2. světové války </a:t>
            </a:r>
            <a:r>
              <a:rPr lang="cs-CZ" dirty="0" smtClean="0">
                <a:latin typeface="Comic Sans MS" pitchFamily="66" charset="0"/>
              </a:rPr>
              <a:t>,</a:t>
            </a:r>
            <a:r>
              <a:rPr lang="cs-CZ" dirty="0" smtClean="0">
                <a:solidFill>
                  <a:srgbClr val="FFFF99"/>
                </a:solidFill>
                <a:latin typeface="Comic Sans MS" pitchFamily="66" charset="0"/>
              </a:rPr>
              <a:t>příběh zaměstnanců nádraží, kteří se snaží vyhodit do povětří německý vlak, to se podaří, ale jeden z nich umírá</a:t>
            </a:r>
            <a:r>
              <a:rPr lang="cs-CZ" dirty="0" smtClean="0">
                <a:latin typeface="Comic Sans MS" pitchFamily="66" charset="0"/>
              </a:rPr>
              <a:t>, zfilmováno – režie J. </a:t>
            </a:r>
            <a:r>
              <a:rPr lang="cs-CZ" dirty="0" err="1" smtClean="0">
                <a:latin typeface="Comic Sans MS" pitchFamily="66" charset="0"/>
              </a:rPr>
              <a:t>Menzel</a:t>
            </a:r>
            <a:r>
              <a:rPr lang="cs-CZ" dirty="0" smtClean="0">
                <a:latin typeface="Comic Sans MS" pitchFamily="66" charset="0"/>
              </a:rPr>
              <a:t>, film získal Oscara)</a:t>
            </a:r>
          </a:p>
          <a:p>
            <a:endParaRPr lang="cs-CZ"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FF00"/>
                </a:solidFill>
                <a:latin typeface="Comic Sans MS" pitchFamily="66" charset="0"/>
              </a:rPr>
              <a:t>Dílo</a:t>
            </a:r>
            <a:endParaRPr lang="cs-CZ" b="1" dirty="0">
              <a:solidFill>
                <a:srgbClr val="FFFF00"/>
              </a:solidFill>
              <a:latin typeface="Comic Sans MS" pitchFamily="66" charset="0"/>
            </a:endParaRPr>
          </a:p>
        </p:txBody>
      </p:sp>
      <p:sp>
        <p:nvSpPr>
          <p:cNvPr id="3" name="Zástupný symbol pro obsah 2"/>
          <p:cNvSpPr>
            <a:spLocks noGrp="1"/>
          </p:cNvSpPr>
          <p:nvPr>
            <p:ph idx="1"/>
          </p:nvPr>
        </p:nvSpPr>
        <p:spPr/>
        <p:txBody>
          <a:bodyPr>
            <a:normAutofit fontScale="85000" lnSpcReduction="10000"/>
          </a:bodyPr>
          <a:lstStyle/>
          <a:p>
            <a:r>
              <a:rPr lang="cs-CZ" sz="3600" b="1" dirty="0" smtClean="0">
                <a:solidFill>
                  <a:srgbClr val="FFC000"/>
                </a:solidFill>
                <a:latin typeface="Comic Sans MS" pitchFamily="66" charset="0"/>
              </a:rPr>
              <a:t>Obsluhoval jsem anglického krále</a:t>
            </a:r>
          </a:p>
          <a:p>
            <a:pPr>
              <a:buFontTx/>
              <a:buNone/>
            </a:pPr>
            <a:r>
              <a:rPr lang="cs-CZ" dirty="0" smtClean="0">
                <a:solidFill>
                  <a:srgbClr val="FFFF00"/>
                </a:solidFill>
                <a:latin typeface="Comic Sans MS" pitchFamily="66" charset="0"/>
              </a:rPr>
              <a:t> </a:t>
            </a:r>
            <a:r>
              <a:rPr lang="cs-CZ" dirty="0" smtClean="0">
                <a:latin typeface="Comic Sans MS" pitchFamily="66" charset="0"/>
              </a:rPr>
              <a:t>- vyprávění bývalého pikolíka Jana Dítěte o vlastním životě</a:t>
            </a:r>
          </a:p>
          <a:p>
            <a:r>
              <a:rPr lang="cs-CZ" sz="4000" b="1" dirty="0" smtClean="0">
                <a:solidFill>
                  <a:srgbClr val="FFC000"/>
                </a:solidFill>
                <a:latin typeface="Comic Sans MS" pitchFamily="66" charset="0"/>
              </a:rPr>
              <a:t>Postřižiny</a:t>
            </a:r>
            <a:r>
              <a:rPr lang="cs-CZ" dirty="0" smtClean="0">
                <a:latin typeface="Comic Sans MS" pitchFamily="66" charset="0"/>
              </a:rPr>
              <a:t> – vzpomínková próza</a:t>
            </a:r>
          </a:p>
          <a:p>
            <a:r>
              <a:rPr lang="cs-CZ" sz="4000" b="1" dirty="0" smtClean="0">
                <a:solidFill>
                  <a:srgbClr val="FFC000"/>
                </a:solidFill>
                <a:latin typeface="Comic Sans MS" pitchFamily="66" charset="0"/>
              </a:rPr>
              <a:t>Příliš hlučná samota</a:t>
            </a:r>
            <a:r>
              <a:rPr lang="cs-CZ" sz="4000" b="1" dirty="0" smtClean="0">
                <a:latin typeface="Comic Sans MS" pitchFamily="66" charset="0"/>
              </a:rPr>
              <a:t> </a:t>
            </a:r>
            <a:r>
              <a:rPr lang="cs-CZ" dirty="0" smtClean="0">
                <a:latin typeface="Comic Sans MS" pitchFamily="66" charset="0"/>
              </a:rPr>
              <a:t>– z prostředí sběrny </a:t>
            </a:r>
          </a:p>
          <a:p>
            <a:pPr>
              <a:buFontTx/>
              <a:buNone/>
            </a:pPr>
            <a:r>
              <a:rPr lang="cs-CZ" dirty="0" smtClean="0">
                <a:latin typeface="Comic Sans MS" pitchFamily="66" charset="0"/>
              </a:rPr>
              <a:t>                                           papíru</a:t>
            </a:r>
            <a:endParaRPr lang="cs-CZ" dirty="0" smtClean="0">
              <a:solidFill>
                <a:srgbClr val="FFC000"/>
              </a:solidFill>
              <a:latin typeface="Comic Sans MS" pitchFamily="66" charset="0"/>
            </a:endParaRPr>
          </a:p>
          <a:p>
            <a:r>
              <a:rPr lang="cs-CZ" sz="4000" b="1" dirty="0" smtClean="0">
                <a:solidFill>
                  <a:srgbClr val="FFC000"/>
                </a:solidFill>
                <a:latin typeface="Comic Sans MS" pitchFamily="66" charset="0"/>
              </a:rPr>
              <a:t>Taneční hodiny pro starší a pokročilé </a:t>
            </a:r>
            <a:r>
              <a:rPr lang="cs-CZ" sz="4000" dirty="0" smtClean="0">
                <a:latin typeface="Comic Sans MS" pitchFamily="66" charset="0"/>
              </a:rPr>
              <a:t>- </a:t>
            </a:r>
            <a:r>
              <a:rPr lang="cs-CZ" dirty="0" smtClean="0">
                <a:latin typeface="Comic Sans MS" pitchFamily="66" charset="0"/>
              </a:rPr>
              <a:t>text tvoří jediná, znovu navazovaná a neukončená věta</a:t>
            </a:r>
          </a:p>
          <a:p>
            <a:endParaRPr lang="cs-CZ"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FF00"/>
                </a:solidFill>
                <a:latin typeface="Comic Sans MS" pitchFamily="66" charset="0"/>
              </a:rPr>
              <a:t>Postřižiny</a:t>
            </a:r>
            <a:endParaRPr lang="cs-CZ" b="1" dirty="0">
              <a:solidFill>
                <a:srgbClr val="FFFF00"/>
              </a:solidFill>
              <a:latin typeface="Comic Sans MS" pitchFamily="66" charset="0"/>
            </a:endParaRPr>
          </a:p>
        </p:txBody>
      </p:sp>
      <p:sp>
        <p:nvSpPr>
          <p:cNvPr id="3" name="Zástupný symbol pro obsah 2"/>
          <p:cNvSpPr>
            <a:spLocks noGrp="1"/>
          </p:cNvSpPr>
          <p:nvPr>
            <p:ph sz="half" idx="1"/>
          </p:nvPr>
        </p:nvSpPr>
        <p:spPr/>
        <p:txBody>
          <a:bodyPr>
            <a:normAutofit fontScale="85000" lnSpcReduction="10000"/>
          </a:bodyPr>
          <a:lstStyle/>
          <a:p>
            <a:r>
              <a:rPr lang="cs-CZ" b="1" dirty="0">
                <a:solidFill>
                  <a:srgbClr val="FFC000"/>
                </a:solidFill>
                <a:latin typeface="Comic Sans MS" pitchFamily="66" charset="0"/>
              </a:rPr>
              <a:t>Žánr:</a:t>
            </a:r>
            <a:r>
              <a:rPr lang="cs-CZ" dirty="0">
                <a:latin typeface="Comic Sans MS" pitchFamily="66" charset="0"/>
              </a:rPr>
              <a:t> - krátký román, vzpomínková próza, v níž se autor vrací do Nymburka svého dětství a mládí, do pivovaru a ke strýci </a:t>
            </a:r>
            <a:r>
              <a:rPr lang="cs-CZ" dirty="0" err="1">
                <a:latin typeface="Comic Sans MS" pitchFamily="66" charset="0"/>
              </a:rPr>
              <a:t>Pepinovi</a:t>
            </a:r>
            <a:r>
              <a:rPr lang="cs-CZ" dirty="0">
                <a:latin typeface="Comic Sans MS" pitchFamily="66" charset="0"/>
              </a:rPr>
              <a:t>. </a:t>
            </a:r>
            <a:r>
              <a:rPr lang="cs-CZ" dirty="0" smtClean="0">
                <a:latin typeface="Comic Sans MS" pitchFamily="66" charset="0"/>
              </a:rPr>
              <a:t>Konečnou </a:t>
            </a:r>
            <a:r>
              <a:rPr lang="cs-CZ" dirty="0">
                <a:latin typeface="Comic Sans MS" pitchFamily="66" charset="0"/>
              </a:rPr>
              <a:t>podobu dostaly v r. 1976.</a:t>
            </a:r>
          </a:p>
          <a:p>
            <a:r>
              <a:rPr lang="cs-CZ" b="1" dirty="0">
                <a:solidFill>
                  <a:srgbClr val="FFC000"/>
                </a:solidFill>
                <a:latin typeface="Comic Sans MS" pitchFamily="66" charset="0"/>
              </a:rPr>
              <a:t>Místo </a:t>
            </a:r>
            <a:r>
              <a:rPr lang="cs-CZ" b="1" dirty="0" smtClean="0">
                <a:solidFill>
                  <a:srgbClr val="FFC000"/>
                </a:solidFill>
                <a:latin typeface="Comic Sans MS" pitchFamily="66" charset="0"/>
              </a:rPr>
              <a:t>a čas:</a:t>
            </a:r>
            <a:endParaRPr lang="cs-CZ" dirty="0">
              <a:solidFill>
                <a:srgbClr val="FFC000"/>
              </a:solidFill>
              <a:latin typeface="Comic Sans MS" pitchFamily="66" charset="0"/>
            </a:endParaRPr>
          </a:p>
          <a:p>
            <a:pPr>
              <a:buNone/>
            </a:pPr>
            <a:r>
              <a:rPr lang="cs-CZ" dirty="0" smtClean="0">
                <a:solidFill>
                  <a:srgbClr val="FFC000"/>
                </a:solidFill>
                <a:latin typeface="Comic Sans MS" pitchFamily="66" charset="0"/>
              </a:rPr>
              <a:t>   </a:t>
            </a:r>
            <a:r>
              <a:rPr lang="cs-CZ" dirty="0" smtClean="0">
                <a:latin typeface="Comic Sans MS" pitchFamily="66" charset="0"/>
              </a:rPr>
              <a:t>Středočeský </a:t>
            </a:r>
            <a:r>
              <a:rPr lang="cs-CZ" dirty="0">
                <a:latin typeface="Comic Sans MS" pitchFamily="66" charset="0"/>
              </a:rPr>
              <a:t>kraj, město Nymburk, prvorepublikový městský pivovar.</a:t>
            </a:r>
          </a:p>
          <a:p>
            <a:endParaRPr lang="cs-CZ" dirty="0"/>
          </a:p>
        </p:txBody>
      </p:sp>
      <p:pic>
        <p:nvPicPr>
          <p:cNvPr id="5" name="Zástupný symbol pro obsah 4" descr="HIG35c8e5_iku_filmu_Jiriho_Menzela_Postriziny..jpg"/>
          <p:cNvPicPr>
            <a:picLocks noGrp="1" noChangeAspect="1"/>
          </p:cNvPicPr>
          <p:nvPr>
            <p:ph sz="half" idx="2"/>
          </p:nvPr>
        </p:nvPicPr>
        <p:blipFill>
          <a:blip r:embed="rId2" cstate="print"/>
          <a:stretch>
            <a:fillRect/>
          </a:stretch>
        </p:blipFill>
        <p:spPr>
          <a:xfrm>
            <a:off x="4648200" y="2348706"/>
            <a:ext cx="4038600" cy="3028950"/>
          </a:xfr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FF00"/>
                </a:solidFill>
                <a:latin typeface="Comic Sans MS" pitchFamily="66" charset="0"/>
              </a:rPr>
              <a:t>Postřižiny - osoby</a:t>
            </a:r>
            <a:endParaRPr lang="cs-CZ" b="1" dirty="0">
              <a:solidFill>
                <a:srgbClr val="FFFF00"/>
              </a:solidFill>
              <a:latin typeface="Comic Sans MS" pitchFamily="66" charset="0"/>
            </a:endParaRPr>
          </a:p>
        </p:txBody>
      </p:sp>
      <p:sp>
        <p:nvSpPr>
          <p:cNvPr id="3" name="Zástupný symbol pro obsah 2"/>
          <p:cNvSpPr>
            <a:spLocks noGrp="1"/>
          </p:cNvSpPr>
          <p:nvPr>
            <p:ph sz="half" idx="1"/>
          </p:nvPr>
        </p:nvSpPr>
        <p:spPr/>
        <p:txBody>
          <a:bodyPr>
            <a:normAutofit fontScale="70000" lnSpcReduction="20000"/>
          </a:bodyPr>
          <a:lstStyle/>
          <a:p>
            <a:r>
              <a:rPr lang="cs-CZ" b="1" dirty="0">
                <a:solidFill>
                  <a:srgbClr val="FFFF00"/>
                </a:solidFill>
                <a:latin typeface="Comic Sans MS" pitchFamily="66" charset="0"/>
              </a:rPr>
              <a:t>Maryška</a:t>
            </a:r>
            <a:r>
              <a:rPr lang="cs-CZ" dirty="0">
                <a:latin typeface="Comic Sans MS" pitchFamily="66" charset="0"/>
              </a:rPr>
              <a:t> – žena správce pivovaru, krásná mladá a energická, nesvázaná a co si usmyslí, to taky udělá.</a:t>
            </a:r>
            <a:br>
              <a:rPr lang="cs-CZ" dirty="0">
                <a:latin typeface="Comic Sans MS" pitchFamily="66" charset="0"/>
              </a:rPr>
            </a:br>
            <a:r>
              <a:rPr lang="cs-CZ" b="1" dirty="0" err="1">
                <a:solidFill>
                  <a:srgbClr val="FFFF00"/>
                </a:solidFill>
                <a:latin typeface="Comic Sans MS" pitchFamily="66" charset="0"/>
              </a:rPr>
              <a:t>Francin</a:t>
            </a:r>
            <a:r>
              <a:rPr lang="cs-CZ" dirty="0">
                <a:latin typeface="Comic Sans MS" pitchFamily="66" charset="0"/>
              </a:rPr>
              <a:t> – správce pivovaru, spořádaný člověk, který má rád řád a věci na svém místě, puntičkář milující svou ženu, o kterou by se rád staral.</a:t>
            </a:r>
            <a:br>
              <a:rPr lang="cs-CZ" dirty="0">
                <a:latin typeface="Comic Sans MS" pitchFamily="66" charset="0"/>
              </a:rPr>
            </a:br>
            <a:r>
              <a:rPr lang="cs-CZ" b="1" dirty="0">
                <a:solidFill>
                  <a:srgbClr val="FFFF00"/>
                </a:solidFill>
                <a:latin typeface="Comic Sans MS" pitchFamily="66" charset="0"/>
              </a:rPr>
              <a:t>Pepin</a:t>
            </a:r>
            <a:r>
              <a:rPr lang="cs-CZ" dirty="0">
                <a:latin typeface="Comic Sans MS" pitchFamily="66" charset="0"/>
              </a:rPr>
              <a:t> – švagr Maryšky, nespoutaný živel, </a:t>
            </a:r>
            <a:r>
              <a:rPr lang="cs-CZ" dirty="0" err="1">
                <a:latin typeface="Comic Sans MS" pitchFamily="66" charset="0"/>
              </a:rPr>
              <a:t>pábitel</a:t>
            </a:r>
            <a:r>
              <a:rPr lang="cs-CZ" dirty="0">
                <a:latin typeface="Comic Sans MS" pitchFamily="66" charset="0"/>
              </a:rPr>
              <a:t>, když vyprávěl vymyšlené historky, hrozně </a:t>
            </a:r>
            <a:r>
              <a:rPr lang="cs-CZ" dirty="0" smtClean="0">
                <a:latin typeface="Comic Sans MS" pitchFamily="66" charset="0"/>
              </a:rPr>
              <a:t>hulákal</a:t>
            </a:r>
            <a:r>
              <a:rPr lang="cs-CZ" dirty="0">
                <a:latin typeface="Comic Sans MS" pitchFamily="66" charset="0"/>
              </a:rPr>
              <a:t/>
            </a:r>
            <a:br>
              <a:rPr lang="cs-CZ" dirty="0">
                <a:latin typeface="Comic Sans MS" pitchFamily="66" charset="0"/>
              </a:rPr>
            </a:br>
            <a:r>
              <a:rPr lang="cs-CZ" b="1" dirty="0" err="1">
                <a:solidFill>
                  <a:srgbClr val="FFFF00"/>
                </a:solidFill>
                <a:latin typeface="Comic Sans MS" pitchFamily="66" charset="0"/>
              </a:rPr>
              <a:t>Gruntorád</a:t>
            </a:r>
            <a:r>
              <a:rPr lang="cs-CZ" dirty="0">
                <a:latin typeface="Comic Sans MS" pitchFamily="66" charset="0"/>
              </a:rPr>
              <a:t> – doktor, který léčí Maryšku.</a:t>
            </a:r>
            <a:br>
              <a:rPr lang="cs-CZ" dirty="0">
                <a:latin typeface="Comic Sans MS" pitchFamily="66" charset="0"/>
              </a:rPr>
            </a:br>
            <a:r>
              <a:rPr lang="cs-CZ" b="1" dirty="0" err="1">
                <a:solidFill>
                  <a:srgbClr val="FFFF00"/>
                </a:solidFill>
                <a:latin typeface="Comic Sans MS" pitchFamily="66" charset="0"/>
              </a:rPr>
              <a:t>Dóďa</a:t>
            </a:r>
            <a:r>
              <a:rPr lang="cs-CZ" dirty="0">
                <a:latin typeface="Comic Sans MS" pitchFamily="66" charset="0"/>
              </a:rPr>
              <a:t> – holič, který se stará o vlasy Maryšky, a který jí je potom ustřihne.</a:t>
            </a:r>
          </a:p>
          <a:p>
            <a:endParaRPr lang="cs-CZ" dirty="0"/>
          </a:p>
        </p:txBody>
      </p:sp>
      <p:pic>
        <p:nvPicPr>
          <p:cNvPr id="5" name="Zástupný symbol pro obsah 4" descr="Postřižiny.jpg"/>
          <p:cNvPicPr>
            <a:picLocks noGrp="1" noChangeAspect="1"/>
          </p:cNvPicPr>
          <p:nvPr>
            <p:ph sz="half" idx="2"/>
          </p:nvPr>
        </p:nvPicPr>
        <p:blipFill>
          <a:blip r:embed="rId2" cstate="print"/>
          <a:stretch>
            <a:fillRect/>
          </a:stretch>
        </p:blipFill>
        <p:spPr>
          <a:xfrm>
            <a:off x="4648200" y="2426594"/>
            <a:ext cx="4038600" cy="2873175"/>
          </a:xfr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FF00"/>
                </a:solidFill>
                <a:latin typeface="Comic Sans MS" pitchFamily="66" charset="0"/>
              </a:rPr>
              <a:t>Postřižiny - děj</a:t>
            </a:r>
            <a:endParaRPr lang="cs-CZ" b="1" dirty="0">
              <a:solidFill>
                <a:srgbClr val="FFFF00"/>
              </a:solidFill>
              <a:latin typeface="Comic Sans MS" pitchFamily="66" charset="0"/>
            </a:endParaRPr>
          </a:p>
        </p:txBody>
      </p:sp>
      <p:sp>
        <p:nvSpPr>
          <p:cNvPr id="3" name="Zástupný symbol pro obsah 2"/>
          <p:cNvSpPr>
            <a:spLocks noGrp="1"/>
          </p:cNvSpPr>
          <p:nvPr>
            <p:ph idx="1"/>
          </p:nvPr>
        </p:nvSpPr>
        <p:spPr/>
        <p:txBody>
          <a:bodyPr>
            <a:normAutofit fontScale="70000" lnSpcReduction="20000"/>
          </a:bodyPr>
          <a:lstStyle/>
          <a:p>
            <a:r>
              <a:rPr lang="cs-CZ" dirty="0">
                <a:latin typeface="Comic Sans MS" pitchFamily="66" charset="0"/>
              </a:rPr>
              <a:t>Celý příběh vypráví Maryška, manželka </a:t>
            </a:r>
            <a:r>
              <a:rPr lang="cs-CZ" dirty="0" err="1">
                <a:latin typeface="Comic Sans MS" pitchFamily="66" charset="0"/>
              </a:rPr>
              <a:t>Francina</a:t>
            </a:r>
            <a:r>
              <a:rPr lang="cs-CZ" dirty="0">
                <a:latin typeface="Comic Sans MS" pitchFamily="66" charset="0"/>
              </a:rPr>
              <a:t>, který je správcem pivovaru. Je velmi krásná, mladá, energická žena, která udělá vše, co si usmyslí. Nejčastěji se po městě projíždí na kole. Ve větru jí vlají její krásně dlouhé vlasy, a tak se za ní otáčejí nejen muži, ale i ženy. </a:t>
            </a:r>
            <a:r>
              <a:rPr lang="cs-CZ" dirty="0" err="1">
                <a:latin typeface="Comic Sans MS" pitchFamily="66" charset="0"/>
              </a:rPr>
              <a:t>Francin</a:t>
            </a:r>
            <a:r>
              <a:rPr lang="cs-CZ" dirty="0">
                <a:latin typeface="Comic Sans MS" pitchFamily="66" charset="0"/>
              </a:rPr>
              <a:t> a Maryška vlastní čtyři prasata. Maryška má zabíjačky velice ráda a tak na ní zve velkou spoustu lidí. </a:t>
            </a:r>
            <a:r>
              <a:rPr lang="cs-CZ" dirty="0" err="1">
                <a:latin typeface="Comic Sans MS" pitchFamily="66" charset="0"/>
              </a:rPr>
              <a:t>Francin</a:t>
            </a:r>
            <a:r>
              <a:rPr lang="cs-CZ" dirty="0">
                <a:latin typeface="Comic Sans MS" pitchFamily="66" charset="0"/>
              </a:rPr>
              <a:t> na rozdíl od ní zabíjačky nesnáší, ale Maryška si nikým nenechá zkazit náladu. Maryška si druhý den po zabíjačce jde k snídani usmažit řízek a zapíjí </a:t>
            </a:r>
            <a:r>
              <a:rPr lang="cs-CZ" dirty="0" smtClean="0">
                <a:latin typeface="Comic Sans MS" pitchFamily="66" charset="0"/>
              </a:rPr>
              <a:t>ho </a:t>
            </a:r>
            <a:r>
              <a:rPr lang="cs-CZ" dirty="0">
                <a:latin typeface="Comic Sans MS" pitchFamily="66" charset="0"/>
              </a:rPr>
              <a:t>pivem. </a:t>
            </a:r>
            <a:r>
              <a:rPr lang="cs-CZ" dirty="0" err="1">
                <a:latin typeface="Comic Sans MS" pitchFamily="66" charset="0"/>
              </a:rPr>
              <a:t>Francin</a:t>
            </a:r>
            <a:r>
              <a:rPr lang="cs-CZ" dirty="0">
                <a:latin typeface="Comic Sans MS" pitchFamily="66" charset="0"/>
              </a:rPr>
              <a:t> si o ní myslí, že opět jí jako neslušná a nespořádaná žena. Maryška chodí do kadeřnictví k </a:t>
            </a:r>
            <a:r>
              <a:rPr lang="cs-CZ" dirty="0" err="1">
                <a:latin typeface="Comic Sans MS" pitchFamily="66" charset="0"/>
              </a:rPr>
              <a:t>Boďovi</a:t>
            </a:r>
            <a:r>
              <a:rPr lang="cs-CZ" dirty="0">
                <a:latin typeface="Comic Sans MS" pitchFamily="66" charset="0"/>
              </a:rPr>
              <a:t>. Vždy, když jde z kadeřnictví, všichni kolemjdoucí jsou v úžasu nad její krásou, dokonce i její manžel.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FF00"/>
                </a:solidFill>
                <a:latin typeface="Comic Sans MS" pitchFamily="66" charset="0"/>
              </a:rPr>
              <a:t>Postřižiny - děj</a:t>
            </a:r>
            <a:endParaRPr lang="cs-CZ" b="1" dirty="0">
              <a:solidFill>
                <a:srgbClr val="FFFF00"/>
              </a:solidFill>
              <a:latin typeface="Comic Sans MS" pitchFamily="66" charset="0"/>
            </a:endParaRPr>
          </a:p>
        </p:txBody>
      </p:sp>
      <p:sp>
        <p:nvSpPr>
          <p:cNvPr id="3" name="Zástupný symbol pro obsah 2"/>
          <p:cNvSpPr>
            <a:spLocks noGrp="1"/>
          </p:cNvSpPr>
          <p:nvPr>
            <p:ph idx="1"/>
          </p:nvPr>
        </p:nvSpPr>
        <p:spPr/>
        <p:txBody>
          <a:bodyPr>
            <a:normAutofit fontScale="85000" lnSpcReduction="20000"/>
          </a:bodyPr>
          <a:lstStyle/>
          <a:p>
            <a:r>
              <a:rPr lang="cs-CZ" dirty="0" smtClean="0">
                <a:latin typeface="Comic Sans MS" pitchFamily="66" charset="0"/>
              </a:rPr>
              <a:t>Ten jí vždycky přiveze z Prahy dárek. Jednoho dne přijede </a:t>
            </a:r>
            <a:r>
              <a:rPr lang="cs-CZ" dirty="0" err="1" smtClean="0">
                <a:latin typeface="Comic Sans MS" pitchFamily="66" charset="0"/>
              </a:rPr>
              <a:t>Francinův</a:t>
            </a:r>
            <a:r>
              <a:rPr lang="cs-CZ" dirty="0" smtClean="0">
                <a:latin typeface="Comic Sans MS" pitchFamily="66" charset="0"/>
              </a:rPr>
              <a:t> bratr Pepin, který je velice roztržitý. Co na srdci, to na jazyku. </a:t>
            </a:r>
            <a:r>
              <a:rPr lang="cs-CZ" dirty="0" err="1" smtClean="0">
                <a:latin typeface="Comic Sans MS" pitchFamily="66" charset="0"/>
              </a:rPr>
              <a:t>Francin</a:t>
            </a:r>
            <a:r>
              <a:rPr lang="cs-CZ" dirty="0" smtClean="0">
                <a:latin typeface="Comic Sans MS" pitchFamily="66" charset="0"/>
              </a:rPr>
              <a:t> z jeho návštěvy moc velkou radost nemá. Pepin sice říká, že přijel pouze na dva týdny, ale </a:t>
            </a:r>
            <a:r>
              <a:rPr lang="cs-CZ" dirty="0" err="1" smtClean="0">
                <a:latin typeface="Comic Sans MS" pitchFamily="66" charset="0"/>
              </a:rPr>
              <a:t>Francin</a:t>
            </a:r>
            <a:r>
              <a:rPr lang="cs-CZ" dirty="0" smtClean="0">
                <a:latin typeface="Comic Sans MS" pitchFamily="66" charset="0"/>
              </a:rPr>
              <a:t> moc dobře ví, že se jeho návštěva protáhne alespoň na dva měsíce. Maryša si ve švagrovi vynajde zalíbení a tráví mnoho času spolu. Pepin několikrát přeruší poradu </a:t>
            </a:r>
            <a:r>
              <a:rPr lang="cs-CZ" dirty="0" err="1" smtClean="0">
                <a:latin typeface="Comic Sans MS" pitchFamily="66" charset="0"/>
              </a:rPr>
              <a:t>Francina</a:t>
            </a:r>
            <a:r>
              <a:rPr lang="cs-CZ" dirty="0" smtClean="0">
                <a:latin typeface="Comic Sans MS" pitchFamily="66" charset="0"/>
              </a:rPr>
              <a:t> se správní radou. Jednou, když se zase </a:t>
            </a:r>
            <a:r>
              <a:rPr lang="cs-CZ" dirty="0" err="1" smtClean="0">
                <a:latin typeface="Comic Sans MS" pitchFamily="66" charset="0"/>
              </a:rPr>
              <a:t>Francin</a:t>
            </a:r>
            <a:r>
              <a:rPr lang="cs-CZ" dirty="0" smtClean="0">
                <a:latin typeface="Comic Sans MS" pitchFamily="66" charset="0"/>
              </a:rPr>
              <a:t> vrací z Prahy, neveze </a:t>
            </a:r>
            <a:r>
              <a:rPr lang="cs-CZ" dirty="0" err="1" smtClean="0">
                <a:latin typeface="Comic Sans MS" pitchFamily="66" charset="0"/>
              </a:rPr>
              <a:t>Maryšce</a:t>
            </a:r>
            <a:r>
              <a:rPr lang="cs-CZ" dirty="0" smtClean="0">
                <a:latin typeface="Comic Sans MS" pitchFamily="66" charset="0"/>
              </a:rPr>
              <a:t> jen tak nějaký maličký dárek. </a:t>
            </a:r>
          </a:p>
          <a:p>
            <a:endParaRPr lang="cs-CZ"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FF00"/>
                </a:solidFill>
                <a:latin typeface="Comic Sans MS" pitchFamily="66" charset="0"/>
              </a:rPr>
              <a:t>Postřižiny - děj</a:t>
            </a:r>
            <a:endParaRPr lang="cs-CZ" b="1" dirty="0">
              <a:solidFill>
                <a:srgbClr val="FFFF00"/>
              </a:solidFill>
              <a:latin typeface="Comic Sans MS" pitchFamily="66" charset="0"/>
            </a:endParaRPr>
          </a:p>
        </p:txBody>
      </p:sp>
      <p:sp>
        <p:nvSpPr>
          <p:cNvPr id="3" name="Zástupný symbol pro obsah 2"/>
          <p:cNvSpPr>
            <a:spLocks noGrp="1"/>
          </p:cNvSpPr>
          <p:nvPr>
            <p:ph idx="1"/>
          </p:nvPr>
        </p:nvSpPr>
        <p:spPr/>
        <p:txBody>
          <a:bodyPr>
            <a:normAutofit fontScale="92500" lnSpcReduction="10000"/>
          </a:bodyPr>
          <a:lstStyle/>
          <a:p>
            <a:r>
              <a:rPr lang="cs-CZ" dirty="0" smtClean="0">
                <a:latin typeface="Comic Sans MS" pitchFamily="66" charset="0"/>
              </a:rPr>
              <a:t>Přiveze jí přístroj vyrobený ze samých skleněných trubic a různých zařízení, které jsou naplněny neonem. Přístroj slouží na léčbu migrény, na srdce, nervy a jiné. Pepin si vyhledávají různá místa pro zabavení. Na stromě, na komíně. Právě, když jsou na komíně, jedou pro ně hasiči, aby je sundali. Pepin začíná pracovat v pivovaru. Zanedlouho se do města dostane díky němu nový vynález - rádio.</a:t>
            </a:r>
            <a:endParaRPr lang="cs-CZ" dirty="0">
              <a:latin typeface="Comic Sans MS" pitchFamily="66"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FF00"/>
                </a:solidFill>
                <a:latin typeface="Comic Sans MS" pitchFamily="66" charset="0"/>
              </a:rPr>
              <a:t>Postřižiny - jazyk</a:t>
            </a:r>
            <a:endParaRPr lang="cs-CZ" b="1" dirty="0">
              <a:solidFill>
                <a:srgbClr val="FFFF00"/>
              </a:solidFill>
              <a:latin typeface="Comic Sans MS" pitchFamily="66" charset="0"/>
            </a:endParaRPr>
          </a:p>
        </p:txBody>
      </p:sp>
      <p:sp>
        <p:nvSpPr>
          <p:cNvPr id="3" name="Zástupný symbol pro obsah 2"/>
          <p:cNvSpPr>
            <a:spLocks noGrp="1"/>
          </p:cNvSpPr>
          <p:nvPr>
            <p:ph idx="1"/>
          </p:nvPr>
        </p:nvSpPr>
        <p:spPr/>
        <p:txBody>
          <a:bodyPr>
            <a:normAutofit fontScale="92500" lnSpcReduction="10000"/>
          </a:bodyPr>
          <a:lstStyle/>
          <a:p>
            <a:r>
              <a:rPr lang="cs-CZ" dirty="0" smtClean="0">
                <a:latin typeface="Comic Sans MS" pitchFamily="66" charset="0"/>
              </a:rPr>
              <a:t>Jazyk je hovorový, objevují se zde slangové </a:t>
            </a:r>
            <a:r>
              <a:rPr lang="cs-CZ" dirty="0">
                <a:latin typeface="Comic Sans MS" pitchFamily="66" charset="0"/>
              </a:rPr>
              <a:t>výrazy, </a:t>
            </a:r>
            <a:r>
              <a:rPr lang="cs-CZ" dirty="0" err="1">
                <a:latin typeface="Comic Sans MS" pitchFamily="66" charset="0"/>
              </a:rPr>
              <a:t>Pepinovo</a:t>
            </a:r>
            <a:r>
              <a:rPr lang="cs-CZ" dirty="0">
                <a:latin typeface="Comic Sans MS" pitchFamily="66" charset="0"/>
              </a:rPr>
              <a:t> slovácké nářečí, košatější a obraznější soustřeďující se na detaily, proud řeči je pozvolný a klidný.</a:t>
            </a:r>
            <a:br>
              <a:rPr lang="cs-CZ" dirty="0">
                <a:latin typeface="Comic Sans MS" pitchFamily="66" charset="0"/>
              </a:rPr>
            </a:br>
            <a:r>
              <a:rPr lang="cs-CZ" dirty="0">
                <a:latin typeface="Comic Sans MS" pitchFamily="66" charset="0"/>
              </a:rPr>
              <a:t>„ ... </a:t>
            </a:r>
            <a:r>
              <a:rPr lang="cs-CZ" dirty="0" err="1">
                <a:latin typeface="Comic Sans MS" pitchFamily="66" charset="0"/>
              </a:rPr>
              <a:t>Nechajó</a:t>
            </a:r>
            <a:r>
              <a:rPr lang="cs-CZ" dirty="0">
                <a:latin typeface="Comic Sans MS" pitchFamily="66" charset="0"/>
              </a:rPr>
              <a:t> tě všichni pozdravovat, akorát </a:t>
            </a:r>
            <a:r>
              <a:rPr lang="cs-CZ" dirty="0" err="1">
                <a:latin typeface="Comic Sans MS" pitchFamily="66" charset="0"/>
              </a:rPr>
              <a:t>Bóchalena</a:t>
            </a:r>
            <a:r>
              <a:rPr lang="cs-CZ" dirty="0">
                <a:latin typeface="Comic Sans MS" pitchFamily="66" charset="0"/>
              </a:rPr>
              <a:t>, ta už má po smrti, nějaké </a:t>
            </a:r>
            <a:r>
              <a:rPr lang="cs-CZ" dirty="0" err="1">
                <a:latin typeface="Comic Sans MS" pitchFamily="66" charset="0"/>
              </a:rPr>
              <a:t>tachonýr</a:t>
            </a:r>
            <a:r>
              <a:rPr lang="cs-CZ" dirty="0">
                <a:latin typeface="Comic Sans MS" pitchFamily="66" charset="0"/>
              </a:rPr>
              <a:t> jí dal do polena prach a baba, jak to dala do </a:t>
            </a:r>
            <a:r>
              <a:rPr lang="cs-CZ" dirty="0" err="1">
                <a:latin typeface="Comic Sans MS" pitchFamily="66" charset="0"/>
              </a:rPr>
              <a:t>šporherto</a:t>
            </a:r>
            <a:r>
              <a:rPr lang="cs-CZ" dirty="0">
                <a:latin typeface="Comic Sans MS" pitchFamily="66" charset="0"/>
              </a:rPr>
              <a:t>, tak to vybuchlo a lísklo to babu po čuni a zatřepala se a bylo po ní.“</a:t>
            </a:r>
          </a:p>
          <a:p>
            <a:endParaRPr lang="cs-CZ"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FF00"/>
                </a:solidFill>
                <a:latin typeface="Comic Sans MS" pitchFamily="66" charset="0"/>
              </a:rPr>
              <a:t>Bohumil Hrabal</a:t>
            </a:r>
            <a:endParaRPr lang="cs-CZ" b="1" dirty="0">
              <a:solidFill>
                <a:srgbClr val="FFFF00"/>
              </a:solidFill>
              <a:latin typeface="Comic Sans MS" pitchFamily="66" charset="0"/>
            </a:endParaRPr>
          </a:p>
        </p:txBody>
      </p:sp>
      <p:pic>
        <p:nvPicPr>
          <p:cNvPr id="5" name="Zástupný symbol pro obsah 4" descr="Bohumil-Hrabal-2med.jpg"/>
          <p:cNvPicPr>
            <a:picLocks noGrp="1" noChangeAspect="1"/>
          </p:cNvPicPr>
          <p:nvPr>
            <p:ph sz="half" idx="1"/>
          </p:nvPr>
        </p:nvPicPr>
        <p:blipFill>
          <a:blip r:embed="rId2" cstate="print"/>
          <a:stretch>
            <a:fillRect/>
          </a:stretch>
        </p:blipFill>
        <p:spPr>
          <a:xfrm>
            <a:off x="971600" y="1846615"/>
            <a:ext cx="2808312" cy="3763139"/>
          </a:xfrm>
        </p:spPr>
      </p:pic>
      <p:pic>
        <p:nvPicPr>
          <p:cNvPr id="6" name="Zástupný symbol pro obsah 5" descr="Bohumil-Hrabal-1med.jpg"/>
          <p:cNvPicPr>
            <a:picLocks noGrp="1" noChangeAspect="1"/>
          </p:cNvPicPr>
          <p:nvPr>
            <p:ph sz="half" idx="2"/>
          </p:nvPr>
        </p:nvPicPr>
        <p:blipFill>
          <a:blip r:embed="rId3" cstate="print"/>
          <a:stretch>
            <a:fillRect/>
          </a:stretch>
        </p:blipFill>
        <p:spPr>
          <a:xfrm>
            <a:off x="4886596" y="1844823"/>
            <a:ext cx="3213795" cy="3642301"/>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FF00"/>
                </a:solidFill>
                <a:latin typeface="Comic Sans MS" pitchFamily="66" charset="0"/>
              </a:rPr>
              <a:t>Použité zdroje</a:t>
            </a:r>
            <a:endParaRPr lang="cs-CZ" b="1" dirty="0">
              <a:solidFill>
                <a:srgbClr val="FFFF00"/>
              </a:solidFill>
              <a:latin typeface="Comic Sans MS" pitchFamily="66" charset="0"/>
            </a:endParaRPr>
          </a:p>
        </p:txBody>
      </p:sp>
      <p:sp>
        <p:nvSpPr>
          <p:cNvPr id="3" name="Zástupný symbol pro obsah 2"/>
          <p:cNvSpPr>
            <a:spLocks noGrp="1"/>
          </p:cNvSpPr>
          <p:nvPr>
            <p:ph idx="1"/>
          </p:nvPr>
        </p:nvSpPr>
        <p:spPr/>
        <p:txBody>
          <a:bodyPr/>
          <a:lstStyle/>
          <a:p>
            <a:r>
              <a:rPr lang="cs-CZ" u="sng" dirty="0">
                <a:hlinkClick r:id="rId2"/>
              </a:rPr>
              <a:t>http://cestovani.idnes.cz/pobyt-ve-tme-nebo-mezi-mraky-co-nabizi-10-originalnich-ceskych-hotelu-11g-/po-cesku.aspx?c=A100913_193747_igcechy_hig</a:t>
            </a:r>
            <a:endParaRPr lang="cs-CZ" dirty="0"/>
          </a:p>
          <a:p>
            <a:r>
              <a:rPr lang="cs-CZ" u="sng" dirty="0">
                <a:hlinkClick r:id="rId3"/>
              </a:rPr>
              <a:t>http://www.</a:t>
            </a:r>
            <a:r>
              <a:rPr lang="cs-CZ" u="sng" dirty="0" err="1">
                <a:hlinkClick r:id="rId3"/>
              </a:rPr>
              <a:t>igalerie.cz</a:t>
            </a:r>
            <a:r>
              <a:rPr lang="cs-CZ" u="sng" dirty="0">
                <a:hlinkClick r:id="rId3"/>
              </a:rPr>
              <a:t>/</a:t>
            </a:r>
            <a:r>
              <a:rPr lang="cs-CZ" u="sng" dirty="0" err="1">
                <a:hlinkClick r:id="rId3"/>
              </a:rPr>
              <a:t>cs</a:t>
            </a:r>
            <a:r>
              <a:rPr lang="cs-CZ" u="sng" dirty="0">
                <a:hlinkClick r:id="rId3"/>
              </a:rPr>
              <a:t>/video/</a:t>
            </a:r>
            <a:r>
              <a:rPr lang="cs-CZ" u="sng" dirty="0" err="1">
                <a:hlinkClick r:id="rId3"/>
              </a:rPr>
              <a:t>hrane</a:t>
            </a:r>
            <a:r>
              <a:rPr lang="cs-CZ" u="sng" dirty="0">
                <a:hlinkClick r:id="rId3"/>
              </a:rPr>
              <a:t>/897-</a:t>
            </a:r>
            <a:r>
              <a:rPr lang="cs-CZ" u="sng" dirty="0" err="1">
                <a:hlinkClick r:id="rId3"/>
              </a:rPr>
              <a:t>jiri</a:t>
            </a:r>
            <a:r>
              <a:rPr lang="cs-CZ" u="sng" dirty="0">
                <a:hlinkClick r:id="rId3"/>
              </a:rPr>
              <a:t>-</a:t>
            </a:r>
            <a:r>
              <a:rPr lang="cs-CZ" u="sng" dirty="0" err="1">
                <a:hlinkClick r:id="rId3"/>
              </a:rPr>
              <a:t>menzel</a:t>
            </a:r>
            <a:r>
              <a:rPr lang="cs-CZ" u="sng" dirty="0">
                <a:hlinkClick r:id="rId3"/>
              </a:rPr>
              <a:t>-1981-</a:t>
            </a:r>
            <a:r>
              <a:rPr lang="cs-CZ" u="sng" dirty="0" err="1">
                <a:hlinkClick r:id="rId3"/>
              </a:rPr>
              <a:t>postriziny</a:t>
            </a:r>
            <a:r>
              <a:rPr lang="cs-CZ" u="sng" dirty="0">
                <a:hlinkClick r:id="rId3"/>
              </a:rPr>
              <a:t>-</a:t>
            </a:r>
            <a:r>
              <a:rPr lang="cs-CZ" u="sng" dirty="0" err="1">
                <a:hlinkClick r:id="rId3"/>
              </a:rPr>
              <a:t>cutting</a:t>
            </a:r>
            <a:r>
              <a:rPr lang="cs-CZ" u="sng" dirty="0">
                <a:hlinkClick r:id="rId3"/>
              </a:rPr>
              <a:t>-</a:t>
            </a:r>
            <a:r>
              <a:rPr lang="cs-CZ" u="sng" dirty="0" err="1">
                <a:hlinkClick r:id="rId3"/>
              </a:rPr>
              <a:t>it</a:t>
            </a:r>
            <a:r>
              <a:rPr lang="cs-CZ" u="sng" dirty="0">
                <a:hlinkClick r:id="rId3"/>
              </a:rPr>
              <a:t>-</a:t>
            </a:r>
            <a:r>
              <a:rPr lang="cs-CZ" u="sng" dirty="0" err="1">
                <a:hlinkClick r:id="rId3"/>
              </a:rPr>
              <a:t>short</a:t>
            </a:r>
            <a:endParaRPr lang="cs-CZ" dirty="0"/>
          </a:p>
          <a:p>
            <a:r>
              <a:rPr lang="cs-CZ" u="sng" dirty="0">
                <a:hlinkClick r:id="rId4"/>
              </a:rPr>
              <a:t>http://www.</a:t>
            </a:r>
            <a:r>
              <a:rPr lang="cs-CZ" u="sng" dirty="0" err="1">
                <a:hlinkClick r:id="rId4"/>
              </a:rPr>
              <a:t>cojeco.cz</a:t>
            </a:r>
            <a:r>
              <a:rPr lang="cs-CZ" u="sng" dirty="0">
                <a:hlinkClick r:id="rId4"/>
              </a:rPr>
              <a:t>/index.</a:t>
            </a:r>
            <a:r>
              <a:rPr lang="cs-CZ" u="sng" dirty="0" err="1">
                <a:hlinkClick r:id="rId4"/>
              </a:rPr>
              <a:t>php</a:t>
            </a:r>
            <a:r>
              <a:rPr lang="cs-CZ" u="sng" dirty="0">
                <a:hlinkClick r:id="rId4"/>
              </a:rPr>
              <a:t>?id_</a:t>
            </a:r>
            <a:r>
              <a:rPr lang="cs-CZ" u="sng" dirty="0" err="1">
                <a:hlinkClick r:id="rId4"/>
              </a:rPr>
              <a:t>desc</a:t>
            </a:r>
            <a:r>
              <a:rPr lang="cs-CZ" u="sng" dirty="0">
                <a:hlinkClick r:id="rId4"/>
              </a:rPr>
              <a:t>=34992&amp;s_</a:t>
            </a:r>
            <a:r>
              <a:rPr lang="cs-CZ" u="sng" dirty="0" err="1">
                <a:hlinkClick r:id="rId4"/>
              </a:rPr>
              <a:t>lang</a:t>
            </a:r>
            <a:r>
              <a:rPr lang="cs-CZ" u="sng" dirty="0">
                <a:hlinkClick r:id="rId4"/>
              </a:rPr>
              <a:t>=2&amp;detail=1</a:t>
            </a:r>
            <a:endParaRPr lang="cs-CZ" dirty="0"/>
          </a:p>
          <a:p>
            <a:pPr>
              <a:buNone/>
            </a:pPr>
            <a:endParaRPr lang="cs-CZ" dirty="0"/>
          </a:p>
        </p:txBody>
      </p:sp>
    </p:spTree>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TotalTime>
  <Words>556</Words>
  <Application>Microsoft Office PowerPoint</Application>
  <PresentationFormat>Předvádění na obrazovce (4:3)</PresentationFormat>
  <Paragraphs>43</Paragraphs>
  <Slides>14</Slides>
  <Notes>0</Notes>
  <HiddenSlides>0</HiddenSlides>
  <MMClips>0</MMClips>
  <ScaleCrop>false</ScaleCrop>
  <HeadingPairs>
    <vt:vector size="4" baseType="variant">
      <vt:variant>
        <vt:lpstr>Motiv</vt:lpstr>
      </vt:variant>
      <vt:variant>
        <vt:i4>1</vt:i4>
      </vt:variant>
      <vt:variant>
        <vt:lpstr>Nadpisy snímků</vt:lpstr>
      </vt:variant>
      <vt:variant>
        <vt:i4>14</vt:i4>
      </vt:variant>
    </vt:vector>
  </HeadingPairs>
  <TitlesOfParts>
    <vt:vector size="15" baseType="lpstr">
      <vt:lpstr>Motiv sady Office</vt:lpstr>
      <vt:lpstr>Bohumil Hrabal</vt:lpstr>
      <vt:lpstr>Bohumil Hrabal  </vt:lpstr>
      <vt:lpstr>Bohumil Hrabal (1914-1997)</vt:lpstr>
      <vt:lpstr>Bohumil Hrabal (1914-1997)</vt:lpstr>
      <vt:lpstr>Dílo</vt:lpstr>
      <vt:lpstr>Dílo</vt:lpstr>
      <vt:lpstr>Postřižiny</vt:lpstr>
      <vt:lpstr>Postřižiny - osoby</vt:lpstr>
      <vt:lpstr>Postřižiny - děj</vt:lpstr>
      <vt:lpstr>Postřižiny - děj</vt:lpstr>
      <vt:lpstr>Postřižiny - děj</vt:lpstr>
      <vt:lpstr>Postřižiny - jazyk</vt:lpstr>
      <vt:lpstr>Bohumil Hrabal</vt:lpstr>
      <vt:lpstr>Použité 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Bohumil Hrabal</dc:title>
  <dc:creator>dell</dc:creator>
  <cp:lastModifiedBy>dell</cp:lastModifiedBy>
  <cp:revision>7</cp:revision>
  <dcterms:created xsi:type="dcterms:W3CDTF">2013-04-03T15:42:15Z</dcterms:created>
  <dcterms:modified xsi:type="dcterms:W3CDTF">2013-04-07T10:09:41Z</dcterms:modified>
</cp:coreProperties>
</file>