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8373BF2-D1DF-4788-96E9-A279B6E73500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BA3FE46-50A6-4A01-8B14-378CDEC401B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albiiik.blog.cz/1106/petr-a-lucie-romain-rolland" TargetMode="External"/><Relationship Id="rId2" Type="http://schemas.openxmlformats.org/officeDocument/2006/relationships/hyperlink" Target="http://www.nobelprize.org/nobel_prizes/literature/laureates/1915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800" dirty="0" smtClean="0"/>
              <a:t>.</a:t>
            </a:r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3200" b="1" dirty="0" smtClean="0">
                <a:latin typeface="Comic Sans MS" pitchFamily="66" charset="0"/>
              </a:rPr>
              <a:t>Číslo projektu</a:t>
            </a:r>
            <a:r>
              <a:rPr lang="cs-CZ" sz="3200" dirty="0" smtClean="0">
                <a:latin typeface="Comic Sans MS" pitchFamily="66" charset="0"/>
              </a:rPr>
              <a:t>: CZ.1.07/1.5.00/34.0124</a:t>
            </a:r>
          </a:p>
          <a:p>
            <a:r>
              <a:rPr lang="cs-CZ" sz="3200" b="1" dirty="0" smtClean="0">
                <a:latin typeface="Comic Sans MS" pitchFamily="66" charset="0"/>
              </a:rPr>
              <a:t>Název projektu</a:t>
            </a:r>
            <a:r>
              <a:rPr lang="cs-CZ" sz="3200" dirty="0" smtClean="0">
                <a:latin typeface="Comic Sans MS" pitchFamily="66" charset="0"/>
              </a:rPr>
              <a:t>: Škola budoucnosti s využitím IT</a:t>
            </a:r>
          </a:p>
          <a:p>
            <a:r>
              <a:rPr lang="cs-CZ" sz="3200" b="1" dirty="0" smtClean="0">
                <a:latin typeface="Comic Sans MS" pitchFamily="66" charset="0"/>
              </a:rPr>
              <a:t>Název školy: </a:t>
            </a:r>
            <a:r>
              <a:rPr lang="cs-CZ" sz="3200" dirty="0" smtClean="0">
                <a:latin typeface="Comic Sans MS" pitchFamily="66" charset="0"/>
              </a:rPr>
              <a:t>SPŠ a SOŠGS Most</a:t>
            </a:r>
          </a:p>
          <a:p>
            <a:r>
              <a:rPr lang="cs-CZ" sz="3200" b="1" dirty="0" smtClean="0">
                <a:latin typeface="Comic Sans MS" pitchFamily="66" charset="0"/>
              </a:rPr>
              <a:t>Předmět: </a:t>
            </a:r>
            <a:r>
              <a:rPr lang="cs-CZ" sz="3200" dirty="0" smtClean="0">
                <a:latin typeface="Comic Sans MS" pitchFamily="66" charset="0"/>
              </a:rPr>
              <a:t>ČJL</a:t>
            </a:r>
          </a:p>
          <a:p>
            <a:r>
              <a:rPr lang="cs-CZ" sz="3200" b="1" dirty="0" smtClean="0">
                <a:latin typeface="Comic Sans MS" pitchFamily="66" charset="0"/>
              </a:rPr>
              <a:t>Tematický okruh</a:t>
            </a:r>
            <a:r>
              <a:rPr lang="cs-CZ" sz="3200" dirty="0" smtClean="0">
                <a:latin typeface="Comic Sans MS" pitchFamily="66" charset="0"/>
              </a:rPr>
              <a:t>: Meziválečná literatura</a:t>
            </a:r>
          </a:p>
          <a:p>
            <a:r>
              <a:rPr lang="cs-CZ" sz="3200" b="1" dirty="0" smtClean="0">
                <a:latin typeface="Comic Sans MS" pitchFamily="66" charset="0"/>
              </a:rPr>
              <a:t>Téma</a:t>
            </a:r>
            <a:r>
              <a:rPr lang="cs-CZ" sz="3200" dirty="0" smtClean="0">
                <a:latin typeface="Comic Sans MS" pitchFamily="66" charset="0"/>
              </a:rPr>
              <a:t>: Romain Rolland – Petr a Lucie</a:t>
            </a:r>
          </a:p>
          <a:p>
            <a:r>
              <a:rPr lang="cs-CZ" sz="3200" b="1" dirty="0" smtClean="0">
                <a:latin typeface="Comic Sans MS" pitchFamily="66" charset="0"/>
              </a:rPr>
              <a:t>Ročník</a:t>
            </a:r>
            <a:r>
              <a:rPr lang="cs-CZ" sz="3200" dirty="0" smtClean="0">
                <a:latin typeface="Comic Sans MS" pitchFamily="66" charset="0"/>
              </a:rPr>
              <a:t>: </a:t>
            </a:r>
          </a:p>
          <a:p>
            <a:r>
              <a:rPr lang="cs-CZ" sz="3200" b="1" dirty="0" smtClean="0">
                <a:latin typeface="Comic Sans MS" pitchFamily="66" charset="0"/>
              </a:rPr>
              <a:t>Jméno autora</a:t>
            </a:r>
            <a:r>
              <a:rPr lang="cs-CZ" sz="3200" dirty="0" smtClean="0">
                <a:latin typeface="Comic Sans MS" pitchFamily="66" charset="0"/>
              </a:rPr>
              <a:t>: Mgr. Marcela </a:t>
            </a:r>
            <a:r>
              <a:rPr lang="cs-CZ" sz="3200" dirty="0" err="1" smtClean="0">
                <a:latin typeface="Comic Sans MS" pitchFamily="66" charset="0"/>
              </a:rPr>
              <a:t>Hofnerová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b="1" dirty="0" smtClean="0">
                <a:latin typeface="Comic Sans MS" pitchFamily="66" charset="0"/>
              </a:rPr>
              <a:t>Datum tvorby: </a:t>
            </a:r>
            <a:r>
              <a:rPr lang="cs-CZ" sz="3200" dirty="0" smtClean="0">
                <a:latin typeface="Comic Sans MS" pitchFamily="66" charset="0"/>
              </a:rPr>
              <a:t>14. 12. 2012</a:t>
            </a:r>
          </a:p>
          <a:p>
            <a:r>
              <a:rPr lang="cs-CZ" sz="3200" b="1" dirty="0" smtClean="0">
                <a:latin typeface="Comic Sans MS" pitchFamily="66" charset="0"/>
              </a:rPr>
              <a:t>Anotace</a:t>
            </a:r>
            <a:r>
              <a:rPr lang="cs-CZ" sz="3200" dirty="0" smtClean="0">
                <a:latin typeface="Comic Sans MS" pitchFamily="66" charset="0"/>
              </a:rPr>
              <a:t>:Žáci si připomenou  základní údaje o tomto spisovateli a bude proveden rozbor vybraného lit. díla tohoto autora.</a:t>
            </a:r>
          </a:p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35696" y="404664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Comic Sans MS" pitchFamily="66" charset="0"/>
              </a:rPr>
              <a:t>Romain </a:t>
            </a:r>
            <a:r>
              <a:rPr lang="cs-CZ" b="1" dirty="0">
                <a:latin typeface="Comic Sans MS" pitchFamily="66" charset="0"/>
              </a:rPr>
              <a:t>Rolland (1866 – 1944)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latin typeface="Comic Sans MS" pitchFamily="66" charset="0"/>
              </a:rPr>
              <a:t>PETR A LUCIE</a:t>
            </a:r>
          </a:p>
        </p:txBody>
      </p:sp>
      <p:pic>
        <p:nvPicPr>
          <p:cNvPr id="1026" name="Picture 2" descr="C:\Users\dell\AppData\Local\Microsoft\Windows\Temporary Internet Files\Content.IE5\SK470U6G\MC90044173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068960"/>
            <a:ext cx="2743200" cy="2743200"/>
          </a:xfrm>
          <a:prstGeom prst="rect">
            <a:avLst/>
          </a:prstGeom>
          <a:noFill/>
        </p:spPr>
      </p:pic>
      <p:pic>
        <p:nvPicPr>
          <p:cNvPr id="1029" name="Picture 5" descr="C:\Users\dell\AppData\Local\Microsoft\Windows\Temporary Internet Files\Content.IE5\0C0BPAQC\MP9001640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8538" y="2363788"/>
            <a:ext cx="2309812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Romain Rolland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b="1" dirty="0">
                <a:latin typeface="Comic Sans MS" pitchFamily="66" charset="0"/>
              </a:rPr>
              <a:t>přelom 19. a 20. stol.</a:t>
            </a:r>
            <a:endParaRPr lang="cs-CZ" dirty="0">
              <a:latin typeface="Comic Sans MS" pitchFamily="66" charset="0"/>
            </a:endParaRPr>
          </a:p>
          <a:p>
            <a:pPr lvl="0"/>
            <a:r>
              <a:rPr lang="cs-CZ" b="1" dirty="0">
                <a:latin typeface="Comic Sans MS" pitchFamily="66" charset="0"/>
              </a:rPr>
              <a:t>moderní světová literatura 1. </a:t>
            </a:r>
            <a:r>
              <a:rPr lang="cs-CZ" b="1" dirty="0" err="1">
                <a:latin typeface="Comic Sans MS" pitchFamily="66" charset="0"/>
              </a:rPr>
              <a:t>pol</a:t>
            </a:r>
            <a:r>
              <a:rPr lang="cs-CZ" b="1" dirty="0">
                <a:latin typeface="Comic Sans MS" pitchFamily="66" charset="0"/>
              </a:rPr>
              <a:t>. 20. stol.</a:t>
            </a:r>
            <a:endParaRPr lang="cs-CZ" dirty="0">
              <a:latin typeface="Comic Sans MS" pitchFamily="66" charset="0"/>
            </a:endParaRPr>
          </a:p>
          <a:p>
            <a:pPr lvl="0"/>
            <a:r>
              <a:rPr lang="cs-CZ" b="1" dirty="0">
                <a:latin typeface="Comic Sans MS" pitchFamily="66" charset="0"/>
              </a:rPr>
              <a:t>současníci: </a:t>
            </a:r>
            <a:r>
              <a:rPr lang="cs-CZ" dirty="0">
                <a:latin typeface="Comic Sans MS" pitchFamily="66" charset="0"/>
              </a:rPr>
              <a:t>E. M. </a:t>
            </a:r>
            <a:r>
              <a:rPr lang="cs-CZ" dirty="0" err="1">
                <a:latin typeface="Comic Sans MS" pitchFamily="66" charset="0"/>
              </a:rPr>
              <a:t>Remarque</a:t>
            </a:r>
            <a:r>
              <a:rPr lang="cs-CZ" dirty="0">
                <a:latin typeface="Comic Sans MS" pitchFamily="66" charset="0"/>
              </a:rPr>
              <a:t> (Na základní frontě klid), M. Gorkij (Na dně), </a:t>
            </a:r>
            <a:r>
              <a:rPr lang="cs-CZ" dirty="0" err="1">
                <a:latin typeface="Comic Sans MS" pitchFamily="66" charset="0"/>
              </a:rPr>
              <a:t>Exupéry</a:t>
            </a:r>
            <a:r>
              <a:rPr lang="cs-CZ" dirty="0">
                <a:latin typeface="Comic Sans MS" pitchFamily="66" charset="0"/>
              </a:rPr>
              <a:t> (Malý princ)</a:t>
            </a:r>
          </a:p>
          <a:p>
            <a:pPr lvl="0"/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informace ze života: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představitel humanistické tradice; Nobelova cena, prozaik, hudební vědec, autor životopisů významných osobností (Beethoven, Tolstoj)</a:t>
            </a:r>
          </a:p>
          <a:p>
            <a:pPr lvl="0"/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dílo:</a:t>
            </a:r>
            <a:r>
              <a:rPr lang="cs-CZ" dirty="0">
                <a:latin typeface="Comic Sans MS" pitchFamily="66" charset="0"/>
              </a:rPr>
              <a:t> Jan Kryštof, Okouzlená duše, Dobrý člověk ještě žije</a:t>
            </a:r>
          </a:p>
          <a:p>
            <a:endParaRPr lang="cs-CZ" dirty="0"/>
          </a:p>
        </p:txBody>
      </p:sp>
      <p:pic>
        <p:nvPicPr>
          <p:cNvPr id="5" name="Zástupný symbol pro obsah 4" descr="rolland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0072" y="1834996"/>
            <a:ext cx="2808312" cy="393510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Vznik:</a:t>
            </a:r>
            <a:r>
              <a:rPr lang="cs-CZ" dirty="0">
                <a:latin typeface="Comic Sans MS" pitchFamily="66" charset="0"/>
              </a:rPr>
              <a:t> v roce 1920; dílo vzniklo po 1. světové válce jako reakce na nesmyslnost války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Místo a doba děje: </a:t>
            </a:r>
            <a:r>
              <a:rPr lang="cs-CZ" dirty="0">
                <a:latin typeface="Comic Sans MS" pitchFamily="66" charset="0"/>
              </a:rPr>
              <a:t>děj trvá od středy večer 30. ledna do Velkého pátku 29. března 1918. Příběh je zasazen do Paříže zničené bombardováním v období první světové války</a:t>
            </a:r>
          </a:p>
          <a:p>
            <a:endParaRPr lang="cs-CZ" dirty="0"/>
          </a:p>
        </p:txBody>
      </p:sp>
      <p:pic>
        <p:nvPicPr>
          <p:cNvPr id="5" name="Zástupný symbol pro obsah 4" descr="ccd234ac70_76551104_o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64088" y="1615918"/>
            <a:ext cx="2376264" cy="409700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Petr </a:t>
            </a:r>
            <a:r>
              <a:rPr lang="cs-CZ" b="1" dirty="0" err="1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Aubier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- bydlí u rodičů v Paříži blízko </a:t>
            </a:r>
            <a:r>
              <a:rPr lang="cs-CZ" dirty="0" err="1">
                <a:latin typeface="Comic Sans MS" pitchFamily="66" charset="0"/>
              </a:rPr>
              <a:t>Clunyjského</a:t>
            </a:r>
            <a:r>
              <a:rPr lang="cs-CZ" dirty="0">
                <a:latin typeface="Comic Sans MS" pitchFamily="66" charset="0"/>
              </a:rPr>
              <a:t> parčíku; otec byl soudce, o šest let starší bratr Filip šel na vojnu dobrovolně hned na začátku války; vyrůstá v dobré měšťanské rodině na buržoazní úrovni; Petr i jeho rodiče jsou počestní, hodní, srdeční, lidsky cítící lidé; Lucie ho zaujala na první pohled a chová k ní velké přátelství a náklonnost; je velmi přemýšlivý a nenechává bez povšimnutí žádnou věc, která se ho alespoň trochu týká (otázka proč musí do války, když ji jeden voják nemůže vytrhnout</a:t>
            </a:r>
            <a:r>
              <a:rPr lang="cs-CZ" dirty="0" smtClean="0">
                <a:latin typeface="Comic Sans MS" pitchFamily="66" charset="0"/>
              </a:rPr>
              <a:t>). </a:t>
            </a: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Svého staršího bratra Filipa zbožňuje a obdivuje jeho statečnost a odhodlanost, svému sourozenci rád naslouchá, i když někdy velmi těžko hledá cestu do jeho duše; snaží se idealizovat svět, raději na něm hledá lepší a radostnější věci, události; nechápe smysl války; je citlivý, zranitelný, ohleduplný a plný života, který chce po setkání s Lucií, co nejvíce vychutnat; svou láskou k Lucii zahání myšlenku na válku a láska mu také pomáhá vyrovnat se sám se sebou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Lucie</a:t>
            </a:r>
            <a:r>
              <a:rPr lang="cs-CZ" dirty="0">
                <a:latin typeface="Comic Sans MS" pitchFamily="66" charset="0"/>
              </a:rPr>
              <a:t> - dcera dělnice v továrně na výbušniny; z finančních důvodů nedostudovaná výtvarnice; živí se malováním kopií slavných obrazů; už jako malá se musela postavit na vlastní nohy; něžná, citlivá, prostá dívka se smyslem pro humor; na život se dívá trochu jinak než Petr, protože on je zajištěný, zato ona se musí o obživu starat sama; Petra má ráda a jeho lásku mu s nadšením opětuje.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 - děj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>
                <a:latin typeface="Comic Sans MS" pitchFamily="66" charset="0"/>
              </a:rPr>
              <a:t>Petr </a:t>
            </a:r>
            <a:r>
              <a:rPr lang="cs-CZ" dirty="0" err="1">
                <a:latin typeface="Comic Sans MS" pitchFamily="66" charset="0"/>
              </a:rPr>
              <a:t>Aubier</a:t>
            </a:r>
            <a:r>
              <a:rPr lang="cs-CZ" dirty="0">
                <a:latin typeface="Comic Sans MS" pitchFamily="66" charset="0"/>
              </a:rPr>
              <a:t> bydlí se svými rodiči v Paříži v období vrcholení první světové války. Stejně jako mnozí jiní chlapci musí i on za necelý půlrok nastoupit do armády a jít do války. Celé dny se prochází po městě zničeném bombardováním a přemítá o životě a nemůže pochopit smysl války. Při dalším náletu se setkává s dívkou a nachází v ní novou naději. Jeho procházky už mají stálý cíl a vždy míří za tou neznámou. Po krátké době se oba osmělí a Petr se seznamuje s Lucií. Lucie se živí malováním obrázků na zakázku a Petr ji začíná na jejích obchůzkách doprovázet. Oba se navzájem poznávají a stávají se z nich nerozluční přátelé.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 - děj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Prožívají spolu krásné dny plné radosti a porozumění. Vzniká mezi nimi krásné pouto čisté lásky. Vytvořili si vlastní svět, </a:t>
            </a:r>
            <a:r>
              <a:rPr lang="cs-CZ" dirty="0" err="1" smtClean="0">
                <a:latin typeface="Comic Sans MS" pitchFamily="66" charset="0"/>
              </a:rPr>
              <a:t>svět</a:t>
            </a:r>
            <a:r>
              <a:rPr lang="cs-CZ" dirty="0" smtClean="0">
                <a:latin typeface="Comic Sans MS" pitchFamily="66" charset="0"/>
              </a:rPr>
              <a:t> bez války a utrpení. Petrovy dny se však stále více sčítají a ani jejich láska nemůže ten čas zastavit. Stále se mezi ně vkrádá myšlenka smrti, i když si to oba nechtějí připustit. O Velkém pátku, kdy vrcholí bombardování, se Petr a Lucie vydávají na varhanní koncert do pařížského chrámu </a:t>
            </a:r>
            <a:r>
              <a:rPr lang="cs-CZ" dirty="0" err="1" smtClean="0">
                <a:latin typeface="Comic Sans MS" pitchFamily="66" charset="0"/>
              </a:rPr>
              <a:t>Saint</a:t>
            </a:r>
            <a:r>
              <a:rPr lang="cs-CZ" dirty="0" smtClean="0">
                <a:latin typeface="Comic Sans MS" pitchFamily="66" charset="0"/>
              </a:rPr>
              <a:t>-</a:t>
            </a:r>
            <a:r>
              <a:rPr lang="cs-CZ" dirty="0" err="1" smtClean="0">
                <a:latin typeface="Comic Sans MS" pitchFamily="66" charset="0"/>
              </a:rPr>
              <a:t>Gervais</a:t>
            </a:r>
            <a:r>
              <a:rPr lang="cs-CZ" dirty="0" smtClean="0">
                <a:latin typeface="Comic Sans MS" pitchFamily="66" charset="0"/>
              </a:rPr>
              <a:t>. Při prvních tónech se zřítila klenba a oba je pohřbila pod svými sutinami. Zůstali navždy spolu a ani válka je nerozdělila. Válka nad nimi ztratila svou moc.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Jazyk:</a:t>
            </a:r>
            <a:r>
              <a:rPr lang="cs-CZ" b="1" dirty="0"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Novela je přeložena do spisovné češtiny obohacené o francouzské vsuvky. V románu jsou také vložena různá zamyšlení, která volně doplňují děj. Autor román založil na kontrastech a jejich vypořádání mezi sebou.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Kontrasty:</a:t>
            </a: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Válka 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X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láska mezi Petrem a Lucií</a:t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Láskyplné okouzlení 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X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hrozba války (Petrův odvod)</a:t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Petr a Lucie si vytvořili vlastní svět, plný pochopení a přátelství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X</a:t>
            </a:r>
            <a:r>
              <a:rPr lang="cs-CZ" dirty="0">
                <a:latin typeface="Comic Sans MS" pitchFamily="66" charset="0"/>
              </a:rPr>
              <a:t> nemilosrdný svět zabíjení a nenávisti</a:t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Petr je z dobře finančně zajištěné rodiny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X</a:t>
            </a:r>
            <a:r>
              <a:rPr lang="cs-CZ" dirty="0">
                <a:latin typeface="Comic Sans MS" pitchFamily="66" charset="0"/>
              </a:rPr>
              <a:t> Lucie se živí sama</a:t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Život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X</a:t>
            </a:r>
            <a:r>
              <a:rPr lang="cs-CZ" dirty="0">
                <a:latin typeface="Comic Sans MS" pitchFamily="66" charset="0"/>
              </a:rPr>
              <a:t> smrt</a:t>
            </a:r>
          </a:p>
          <a:p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Petr a Lucie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Hlavní myšlenka: </a:t>
            </a:r>
            <a:r>
              <a:rPr lang="cs-CZ" dirty="0">
                <a:latin typeface="Comic Sans MS" pitchFamily="66" charset="0"/>
              </a:rPr>
              <a:t>Nelehký život společnosti v těžkém období. Dílo také ukazuje vzpouru dvou mladých lidí, kteří se setkávají náhodou a následně tragédii těchto dvou mladých lidí.</a:t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Celý příběh řeší téma touhy po životě v období války, kdy život každého visí na vlásku.</a:t>
            </a:r>
            <a:br>
              <a:rPr lang="cs-CZ" dirty="0">
                <a:latin typeface="Comic Sans MS" pitchFamily="66" charset="0"/>
              </a:rPr>
            </a:br>
            <a:r>
              <a:rPr lang="cs-CZ" dirty="0">
                <a:latin typeface="Comic Sans MS" pitchFamily="66" charset="0"/>
              </a:rPr>
              <a:t>Autor se snaží říci, že válka je zbytečná a hloupá a umí zničit všechno hezké a že láska a vztah dvou lidí dokáže překonat problémy a trápení.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Použité zdroje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>
                <a:latin typeface="Comic Sans MS" pitchFamily="66" charset="0"/>
                <a:hlinkClick r:id="rId2"/>
              </a:rPr>
              <a:t>http://www.</a:t>
            </a:r>
            <a:r>
              <a:rPr lang="cs-CZ" u="sng" dirty="0" err="1">
                <a:latin typeface="Comic Sans MS" pitchFamily="66" charset="0"/>
                <a:hlinkClick r:id="rId2"/>
              </a:rPr>
              <a:t>nobelprize.org</a:t>
            </a:r>
            <a:r>
              <a:rPr lang="cs-CZ" u="sng" dirty="0">
                <a:latin typeface="Comic Sans MS" pitchFamily="66" charset="0"/>
                <a:hlinkClick r:id="rId2"/>
              </a:rPr>
              <a:t>/</a:t>
            </a:r>
            <a:r>
              <a:rPr lang="cs-CZ" u="sng" dirty="0" err="1">
                <a:latin typeface="Comic Sans MS" pitchFamily="66" charset="0"/>
                <a:hlinkClick r:id="rId2"/>
              </a:rPr>
              <a:t>nobel</a:t>
            </a:r>
            <a:r>
              <a:rPr lang="cs-CZ" u="sng" dirty="0">
                <a:latin typeface="Comic Sans MS" pitchFamily="66" charset="0"/>
                <a:hlinkClick r:id="rId2"/>
              </a:rPr>
              <a:t>_</a:t>
            </a:r>
            <a:r>
              <a:rPr lang="cs-CZ" u="sng" dirty="0" err="1">
                <a:latin typeface="Comic Sans MS" pitchFamily="66" charset="0"/>
                <a:hlinkClick r:id="rId2"/>
              </a:rPr>
              <a:t>prizes</a:t>
            </a:r>
            <a:r>
              <a:rPr lang="cs-CZ" u="sng" dirty="0">
                <a:latin typeface="Comic Sans MS" pitchFamily="66" charset="0"/>
                <a:hlinkClick r:id="rId2"/>
              </a:rPr>
              <a:t>/</a:t>
            </a:r>
            <a:r>
              <a:rPr lang="cs-CZ" u="sng" dirty="0" err="1">
                <a:latin typeface="Comic Sans MS" pitchFamily="66" charset="0"/>
                <a:hlinkClick r:id="rId2"/>
              </a:rPr>
              <a:t>literature</a:t>
            </a:r>
            <a:r>
              <a:rPr lang="cs-CZ" u="sng" dirty="0">
                <a:latin typeface="Comic Sans MS" pitchFamily="66" charset="0"/>
                <a:hlinkClick r:id="rId2"/>
              </a:rPr>
              <a:t>/</a:t>
            </a:r>
            <a:r>
              <a:rPr lang="cs-CZ" u="sng" dirty="0" err="1">
                <a:latin typeface="Comic Sans MS" pitchFamily="66" charset="0"/>
                <a:hlinkClick r:id="rId2"/>
              </a:rPr>
              <a:t>laureates</a:t>
            </a:r>
            <a:r>
              <a:rPr lang="cs-CZ" u="sng" dirty="0">
                <a:latin typeface="Comic Sans MS" pitchFamily="66" charset="0"/>
                <a:hlinkClick r:id="rId2"/>
              </a:rPr>
              <a:t>/1915/</a:t>
            </a:r>
            <a:endParaRPr lang="cs-CZ" dirty="0">
              <a:latin typeface="Comic Sans MS" pitchFamily="66" charset="0"/>
            </a:endParaRPr>
          </a:p>
          <a:p>
            <a:r>
              <a:rPr lang="cs-CZ" u="sng" dirty="0">
                <a:latin typeface="Comic Sans MS" pitchFamily="66" charset="0"/>
                <a:hlinkClick r:id="rId3"/>
              </a:rPr>
              <a:t>http://albiiik.blog.cz/1106/petr-a-lucie-romain-rolland</a:t>
            </a:r>
            <a:endParaRPr lang="cs-CZ" dirty="0">
              <a:latin typeface="Comic Sans MS" pitchFamily="66" charset="0"/>
            </a:endParaRPr>
          </a:p>
          <a:p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</TotalTime>
  <Words>817</Words>
  <Application>Microsoft Office PowerPoint</Application>
  <PresentationFormat>Předvádění na obrazovce (4:3)</PresentationFormat>
  <Paragraphs>40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.</vt:lpstr>
      <vt:lpstr>Romain Rolland (1866 – 1944) </vt:lpstr>
      <vt:lpstr>Romain Rolland</vt:lpstr>
      <vt:lpstr>Petr a Lucie</vt:lpstr>
      <vt:lpstr>Petr a Lucie</vt:lpstr>
      <vt:lpstr>Petr a Lucie</vt:lpstr>
      <vt:lpstr>Petr a Lucie</vt:lpstr>
      <vt:lpstr>Petr a Lucie - děj</vt:lpstr>
      <vt:lpstr>Petr a Lucie - děj</vt:lpstr>
      <vt:lpstr>Petr a Lucie</vt:lpstr>
      <vt:lpstr>Petr a Lucie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Romain Rolland (1866 – 1944)</dc:title>
  <dc:creator>dell</dc:creator>
  <cp:lastModifiedBy>dell</cp:lastModifiedBy>
  <cp:revision>5</cp:revision>
  <dcterms:created xsi:type="dcterms:W3CDTF">2013-04-04T15:53:58Z</dcterms:created>
  <dcterms:modified xsi:type="dcterms:W3CDTF">2013-04-07T12:41:26Z</dcterms:modified>
</cp:coreProperties>
</file>