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2" r:id="rId3"/>
    <p:sldId id="283" r:id="rId4"/>
    <p:sldId id="284" r:id="rId5"/>
    <p:sldId id="257" r:id="rId6"/>
    <p:sldId id="272" r:id="rId7"/>
    <p:sldId id="271" r:id="rId8"/>
    <p:sldId id="270" r:id="rId9"/>
    <p:sldId id="273" r:id="rId10"/>
    <p:sldId id="274" r:id="rId11"/>
    <p:sldId id="258" r:id="rId12"/>
    <p:sldId id="275" r:id="rId13"/>
    <p:sldId id="276" r:id="rId14"/>
    <p:sldId id="260" r:id="rId15"/>
    <p:sldId id="277" r:id="rId16"/>
    <p:sldId id="264" r:id="rId17"/>
    <p:sldId id="278" r:id="rId18"/>
    <p:sldId id="279" r:id="rId19"/>
    <p:sldId id="280" r:id="rId20"/>
    <p:sldId id="28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6B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665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225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9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0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955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618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621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792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51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14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88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343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194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0809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670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0125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517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7373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9379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633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9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39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7F1D5-37C6-438C-9B53-7C073C6798C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13652-DE16-4A8B-A8B8-5F07F43A32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701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59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011082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29.3.2013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5.4.2013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VY_32_INOVACE_ČS.5.06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Jeseníky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20180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030572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– 7,9 - 12 - žáci procvičují a rozšiřují své znalosti o dané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lokalitě.</a:t>
                      </a: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8,15 - žáci vyhledávají  informace dle zadaných úkolů.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13 – žáci doplňují správné informace. Kliknutím se objeví turistická zajímavost, následně místo, kde se nachází a opět zajímavost další.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14 – Žáci spojují správné informace. Kliknutím na údaj se objeví šipka ke správné informaci.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Žák si procvičil a rozšířil své znalosti z oblasti </a:t>
                      </a:r>
                      <a:r>
                        <a:rPr kumimoji="0" lang="cs-CZ" sz="1400" kern="1200" smtClean="0">
                          <a:effectLst/>
                        </a:rPr>
                        <a:t>Jeseníků a</a:t>
                      </a:r>
                      <a:r>
                        <a:rPr kumimoji="0" lang="cs-CZ" sz="1400" kern="1200" baseline="0" smtClean="0">
                          <a:effectLst/>
                        </a:rPr>
                        <a:t> okolí.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86893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Jeseníky</a:t>
            </a:r>
            <a:br>
              <a:rPr lang="cs-CZ" sz="8000" b="1" dirty="0" smtClean="0">
                <a:solidFill>
                  <a:srgbClr val="FF0000"/>
                </a:solidFill>
              </a:rPr>
            </a:br>
            <a:r>
              <a:rPr lang="cs-CZ" sz="8000" b="1" dirty="0" smtClean="0">
                <a:solidFill>
                  <a:srgbClr val="FF0000"/>
                </a:solidFill>
              </a:rPr>
              <a:t>a</a:t>
            </a:r>
            <a:br>
              <a:rPr lang="cs-CZ" sz="8000" b="1" dirty="0" smtClean="0">
                <a:solidFill>
                  <a:srgbClr val="FF0000"/>
                </a:solidFill>
              </a:rPr>
            </a:br>
            <a:r>
              <a:rPr lang="cs-CZ" sz="8000" b="1" dirty="0" smtClean="0">
                <a:solidFill>
                  <a:srgbClr val="FF0000"/>
                </a:solidFill>
              </a:rPr>
              <a:t>okolí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31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/>
          <a:lstStyle/>
          <a:p>
            <a:r>
              <a:rPr lang="cs-CZ" dirty="0" smtClean="0"/>
              <a:t>Urči název města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8229600" cy="28369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Jedná se o slezské lázeňské město.</a:t>
            </a:r>
          </a:p>
          <a:p>
            <a:r>
              <a:rPr lang="cs-CZ" dirty="0" smtClean="0"/>
              <a:t>První zmínka je z roku 1267.</a:t>
            </a:r>
          </a:p>
          <a:p>
            <a:r>
              <a:rPr lang="cs-CZ" dirty="0" smtClean="0"/>
              <a:t>Patří do povodí řeky Odry.</a:t>
            </a:r>
          </a:p>
          <a:p>
            <a:r>
              <a:rPr lang="cs-CZ" dirty="0" smtClean="0"/>
              <a:t>Městem protéká říčka Bělá.</a:t>
            </a:r>
            <a:endParaRPr lang="cs-CZ" dirty="0"/>
          </a:p>
          <a:p>
            <a:r>
              <a:rPr lang="cs-CZ" dirty="0" smtClean="0"/>
              <a:t>Město patří do Olomouckého kraje.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60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náměstí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42" y="1600200"/>
            <a:ext cx="6048716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33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tvrz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52237"/>
            <a:ext cx="4038600" cy="302188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52237"/>
            <a:ext cx="4038600" cy="3021889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05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JESENÍK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Tvrz </a:t>
            </a:r>
            <a:r>
              <a:rPr lang="cs-CZ" dirty="0"/>
              <a:t>stojí na Zámeckém náměstí v centru </a:t>
            </a:r>
            <a:r>
              <a:rPr lang="cs-CZ" dirty="0" smtClean="0"/>
              <a:t>města.</a:t>
            </a:r>
          </a:p>
          <a:p>
            <a:r>
              <a:rPr lang="cs-CZ" dirty="0" smtClean="0"/>
              <a:t>Tvrz </a:t>
            </a:r>
            <a:r>
              <a:rPr lang="cs-CZ" dirty="0"/>
              <a:t>je dvoupatrová trojkřídlá budova s </a:t>
            </a:r>
            <a:r>
              <a:rPr lang="cs-CZ" dirty="0" smtClean="0"/>
              <a:t>menším nádvořím </a:t>
            </a:r>
            <a:r>
              <a:rPr lang="cs-CZ" dirty="0"/>
              <a:t>a kamenným mostem přes vodní </a:t>
            </a:r>
            <a:r>
              <a:rPr lang="cs-CZ" dirty="0" smtClean="0"/>
              <a:t>příkop.</a:t>
            </a:r>
          </a:p>
          <a:p>
            <a:r>
              <a:rPr lang="cs-CZ" dirty="0" smtClean="0"/>
              <a:t>Je zde stálá geologická </a:t>
            </a:r>
            <a:r>
              <a:rPr lang="cs-CZ" dirty="0"/>
              <a:t>a </a:t>
            </a:r>
            <a:r>
              <a:rPr lang="cs-CZ" dirty="0" smtClean="0"/>
              <a:t>historická expozice </a:t>
            </a:r>
            <a:r>
              <a:rPr lang="cs-CZ" dirty="0"/>
              <a:t>Jesenicka.</a:t>
            </a:r>
          </a:p>
          <a:p>
            <a:r>
              <a:rPr lang="cs-CZ" dirty="0" smtClean="0"/>
              <a:t>Tvrz </a:t>
            </a:r>
            <a:r>
              <a:rPr lang="cs-CZ" dirty="0"/>
              <a:t>byla postavena ve 2. polovině 13. </a:t>
            </a:r>
            <a:r>
              <a:rPr lang="cs-CZ" dirty="0" smtClean="0"/>
              <a:t>století.</a:t>
            </a:r>
            <a:endParaRPr lang="cs-CZ" dirty="0"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5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19256" cy="6529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jmenují tyto jeskyně?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Jsou </a:t>
            </a:r>
            <a:r>
              <a:rPr lang="cs-CZ" dirty="0" smtClean="0"/>
              <a:t>největším </a:t>
            </a:r>
            <a:r>
              <a:rPr lang="cs-CZ" dirty="0"/>
              <a:t>zpřístupněným jeskynním systémem v České republice vzniklým rozpouštěním mramoru, tj. </a:t>
            </a:r>
            <a:r>
              <a:rPr lang="cs-CZ" dirty="0">
                <a:solidFill>
                  <a:srgbClr val="FF0000"/>
                </a:solidFill>
              </a:rPr>
              <a:t>krystalického vápence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algn="just"/>
            <a:r>
              <a:rPr lang="cs-CZ" b="1" dirty="0" smtClean="0"/>
              <a:t>Je zde </a:t>
            </a:r>
            <a:r>
              <a:rPr lang="cs-CZ" dirty="0" smtClean="0"/>
              <a:t>mnoho úzkých, </a:t>
            </a:r>
            <a:r>
              <a:rPr lang="cs-CZ" dirty="0"/>
              <a:t>místy </a:t>
            </a:r>
            <a:r>
              <a:rPr lang="cs-CZ" dirty="0" smtClean="0"/>
              <a:t>vysokých chodeb, </a:t>
            </a:r>
            <a:r>
              <a:rPr lang="cs-CZ" dirty="0"/>
              <a:t>které se v místech křížení rozšiřují v menší dómy. </a:t>
            </a:r>
            <a:endParaRPr lang="cs-CZ" dirty="0" smtClean="0"/>
          </a:p>
          <a:p>
            <a:pPr algn="just"/>
            <a:r>
              <a:rPr lang="cs-CZ" b="1" dirty="0" smtClean="0"/>
              <a:t>Jsou zde </a:t>
            </a:r>
            <a:r>
              <a:rPr lang="cs-CZ" dirty="0"/>
              <a:t>kaskády a mohutné členité </a:t>
            </a:r>
            <a:r>
              <a:rPr lang="cs-CZ" dirty="0">
                <a:solidFill>
                  <a:srgbClr val="FF0000"/>
                </a:solidFill>
              </a:rPr>
              <a:t>krápníky</a:t>
            </a:r>
            <a:r>
              <a:rPr lang="cs-CZ" dirty="0"/>
              <a:t>.</a:t>
            </a:r>
          </a:p>
          <a:p>
            <a:r>
              <a:rPr lang="cs-CZ" dirty="0"/>
              <a:t>Celková délka jeskynního systému je asi </a:t>
            </a:r>
            <a:r>
              <a:rPr lang="cs-CZ" dirty="0">
                <a:solidFill>
                  <a:srgbClr val="FF0000"/>
                </a:solidFill>
              </a:rPr>
              <a:t>1700 </a:t>
            </a:r>
            <a:r>
              <a:rPr lang="cs-CZ" dirty="0" smtClean="0">
                <a:solidFill>
                  <a:srgbClr val="FF0000"/>
                </a:solidFill>
              </a:rPr>
              <a:t>metrů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Průměrná </a:t>
            </a:r>
            <a:r>
              <a:rPr lang="cs-CZ" dirty="0"/>
              <a:t>teplota v jeskyních je </a:t>
            </a:r>
            <a:r>
              <a:rPr lang="cs-CZ" dirty="0" smtClean="0">
                <a:solidFill>
                  <a:srgbClr val="FF0000"/>
                </a:solidFill>
              </a:rPr>
              <a:t>7,7°C</a:t>
            </a:r>
          </a:p>
          <a:p>
            <a:r>
              <a:rPr lang="cs-CZ" dirty="0" smtClean="0"/>
              <a:t>Od </a:t>
            </a:r>
            <a:r>
              <a:rPr lang="cs-CZ" dirty="0"/>
              <a:t>roku 1958 jsou jeskyně a jejich okolí zařazeny mezi </a:t>
            </a:r>
            <a:r>
              <a:rPr lang="cs-CZ" dirty="0">
                <a:solidFill>
                  <a:srgbClr val="FF0000"/>
                </a:solidFill>
              </a:rPr>
              <a:t>chráněná území </a:t>
            </a:r>
            <a:r>
              <a:rPr lang="cs-CZ" dirty="0"/>
              <a:t>(dnes národní přírodní památka). 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91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Jeskyně na Pomezí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846" y="1600200"/>
            <a:ext cx="3017308" cy="4525963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79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8229600" cy="2232248"/>
          </a:xfrm>
        </p:spPr>
        <p:txBody>
          <a:bodyPr/>
          <a:lstStyle/>
          <a:p>
            <a:r>
              <a:rPr lang="cs-CZ" dirty="0" smtClean="0"/>
              <a:t>Najdi informace důležité pro turisty :</a:t>
            </a:r>
          </a:p>
          <a:p>
            <a:r>
              <a:rPr lang="cs-CZ" dirty="0" smtClean="0"/>
              <a:t>např. délka turistické trasy, doba prohlídky, otvírací doba, cena vstupného…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76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papírny.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Jedná se o národní kulturní památku.</a:t>
            </a:r>
          </a:p>
          <a:p>
            <a:r>
              <a:rPr lang="cs-CZ" dirty="0" smtClean="0"/>
              <a:t>Papírna byla založena Janem ml. Ze Žerotína roku 1591.</a:t>
            </a:r>
          </a:p>
          <a:p>
            <a:r>
              <a:rPr lang="cs-CZ" dirty="0" smtClean="0"/>
              <a:t>Jedná se o nejstarší dosud pracující ruční papírnu ve střední Evropě.</a:t>
            </a:r>
          </a:p>
          <a:p>
            <a:r>
              <a:rPr lang="cs-CZ" dirty="0" smtClean="0"/>
              <a:t>Kromě výroby papíru si zde můžete prohlédnout muzeum papíru.</a:t>
            </a:r>
          </a:p>
          <a:p>
            <a:r>
              <a:rPr lang="cs-CZ" dirty="0" smtClean="0"/>
              <a:t>Město, kde se </a:t>
            </a:r>
            <a:r>
              <a:rPr lang="cs-CZ" dirty="0"/>
              <a:t>papírna nachází </a:t>
            </a:r>
            <a:r>
              <a:rPr lang="cs-CZ" dirty="0" smtClean="0"/>
              <a:t>je</a:t>
            </a:r>
            <a:r>
              <a:rPr lang="cs-CZ" dirty="0"/>
              <a:t> jedním z nejnavštěvovanějších míst jesenického podhůří.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41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papírna Velké Losiny.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528" y="1600200"/>
            <a:ext cx="6788944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60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jaké se jedná lázně?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Lázně leží ve </a:t>
            </a:r>
            <a:r>
              <a:rPr lang="cs-CZ" dirty="0"/>
              <a:t>svahu nejvýchodnějšího výběžku Rychlebských hor asi 2 </a:t>
            </a:r>
            <a:r>
              <a:rPr lang="cs-CZ" dirty="0" smtClean="0"/>
              <a:t>km </a:t>
            </a:r>
            <a:r>
              <a:rPr lang="cs-CZ" dirty="0"/>
              <a:t>od města Jeseník. </a:t>
            </a:r>
            <a:endParaRPr lang="cs-CZ" dirty="0" smtClean="0"/>
          </a:p>
          <a:p>
            <a:r>
              <a:rPr lang="cs-CZ" dirty="0" err="1" smtClean="0"/>
              <a:t>Vincenz</a:t>
            </a:r>
            <a:r>
              <a:rPr lang="cs-CZ" dirty="0" smtClean="0"/>
              <a:t> </a:t>
            </a:r>
            <a:r>
              <a:rPr lang="cs-CZ" dirty="0" err="1" smtClean="0"/>
              <a:t>Priessnitz</a:t>
            </a:r>
            <a:r>
              <a:rPr lang="cs-CZ" dirty="0" smtClean="0"/>
              <a:t> </a:t>
            </a:r>
            <a:r>
              <a:rPr lang="cs-CZ" dirty="0"/>
              <a:t>v roce 1822 založil první vodoléčebný ústav na světě a položil </a:t>
            </a:r>
            <a:r>
              <a:rPr lang="cs-CZ" dirty="0" smtClean="0"/>
              <a:t>tím </a:t>
            </a:r>
            <a:r>
              <a:rPr lang="cs-CZ" dirty="0"/>
              <a:t>základ nové léčebné metodě – vodoléčbě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Kromě vodoléčby prosazoval pravidelný denní režim, vyloučení škodlivých vlivů, oproštění </a:t>
            </a:r>
            <a:r>
              <a:rPr lang="cs-CZ" dirty="0"/>
              <a:t>od všedních starostí a </a:t>
            </a:r>
            <a:r>
              <a:rPr lang="cs-CZ" dirty="0" smtClean="0"/>
              <a:t>vnímaní radosti </a:t>
            </a:r>
            <a:r>
              <a:rPr lang="cs-CZ" dirty="0"/>
              <a:t>ze života.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6064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33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Lázně Jeseník – </a:t>
            </a:r>
            <a:r>
              <a:rPr lang="cs-CZ" dirty="0" err="1" smtClean="0"/>
              <a:t>Priessnitzovy</a:t>
            </a:r>
            <a:r>
              <a:rPr lang="cs-CZ" dirty="0" smtClean="0"/>
              <a:t> léčebné lázně.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556792"/>
            <a:ext cx="4040188" cy="639762"/>
          </a:xfrm>
        </p:spPr>
        <p:txBody>
          <a:bodyPr/>
          <a:lstStyle/>
          <a:p>
            <a:pPr algn="ctr"/>
            <a:r>
              <a:rPr lang="cs-CZ" dirty="0" smtClean="0"/>
              <a:t>kolonáda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err="1" smtClean="0"/>
              <a:t>Priessnitzův</a:t>
            </a:r>
            <a:r>
              <a:rPr lang="cs-CZ" dirty="0" smtClean="0"/>
              <a:t> rodný dům - muzeum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31" y="2420888"/>
            <a:ext cx="4331657" cy="3241169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420888"/>
            <a:ext cx="4332450" cy="3241763"/>
          </a:xfrm>
        </p:spPr>
      </p:pic>
      <p:sp>
        <p:nvSpPr>
          <p:cNvPr id="13" name="TextovéPole 12"/>
          <p:cNvSpPr txBox="1"/>
          <p:nvPr/>
        </p:nvSpPr>
        <p:spPr>
          <a:xfrm>
            <a:off x="107504" y="26064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65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147248" cy="1488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 jakými místy se pojí následující informace 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Zámecké náměstí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město Jeseník</a:t>
            </a:r>
          </a:p>
          <a:p>
            <a:r>
              <a:rPr lang="cs-CZ" dirty="0" smtClean="0"/>
              <a:t>Vodní tvrz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město Jeseník</a:t>
            </a:r>
          </a:p>
          <a:p>
            <a:r>
              <a:rPr lang="cs-CZ" dirty="0" smtClean="0"/>
              <a:t>Muzeum papíru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Ruční papírna Velké Losiny</a:t>
            </a:r>
          </a:p>
          <a:p>
            <a:r>
              <a:rPr lang="cs-CZ" dirty="0" smtClean="0"/>
              <a:t>Vodoléčba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Priessnitzovy</a:t>
            </a:r>
            <a:r>
              <a:rPr lang="cs-CZ" dirty="0" smtClean="0">
                <a:solidFill>
                  <a:srgbClr val="FF0000"/>
                </a:solidFill>
              </a:rPr>
              <a:t> léčebné lázně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98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informace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1267</a:t>
            </a:r>
          </a:p>
          <a:p>
            <a:endParaRPr lang="cs-CZ" dirty="0"/>
          </a:p>
          <a:p>
            <a:r>
              <a:rPr lang="cs-CZ" dirty="0" smtClean="0"/>
              <a:t>1591</a:t>
            </a:r>
          </a:p>
          <a:p>
            <a:endParaRPr lang="cs-CZ" dirty="0"/>
          </a:p>
          <a:p>
            <a:r>
              <a:rPr lang="cs-CZ" dirty="0" smtClean="0"/>
              <a:t>1700</a:t>
            </a:r>
          </a:p>
          <a:p>
            <a:endParaRPr lang="cs-CZ" dirty="0"/>
          </a:p>
          <a:p>
            <a:r>
              <a:rPr lang="cs-CZ" dirty="0" smtClean="0"/>
              <a:t>1822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9" y="1556792"/>
            <a:ext cx="4042792" cy="4569371"/>
          </a:xfrm>
        </p:spPr>
        <p:txBody>
          <a:bodyPr/>
          <a:lstStyle/>
          <a:p>
            <a:r>
              <a:rPr lang="cs-CZ" dirty="0" smtClean="0"/>
              <a:t>Založen první vodoléčebný ústav</a:t>
            </a:r>
          </a:p>
          <a:p>
            <a:endParaRPr lang="cs-CZ" dirty="0"/>
          </a:p>
          <a:p>
            <a:r>
              <a:rPr lang="cs-CZ" dirty="0" smtClean="0"/>
              <a:t>Založena Ruční papírna Velké Losiny</a:t>
            </a:r>
          </a:p>
          <a:p>
            <a:endParaRPr lang="cs-CZ" dirty="0"/>
          </a:p>
          <a:p>
            <a:r>
              <a:rPr lang="cs-CZ" dirty="0" smtClean="0"/>
              <a:t>Délka jeskynního systému Jeskyně na Pomezí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První zmínka o městě Jeseník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763688" y="3068960"/>
            <a:ext cx="280831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763688" y="4149080"/>
            <a:ext cx="280831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763688" y="1844824"/>
            <a:ext cx="2808312" cy="32403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1156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763688" y="2492896"/>
            <a:ext cx="2664296" cy="30963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63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147248" cy="36490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1"/>
            <a:ext cx="8219256" cy="3196952"/>
          </a:xfrm>
        </p:spPr>
        <p:txBody>
          <a:bodyPr/>
          <a:lstStyle/>
          <a:p>
            <a:pPr algn="ctr"/>
            <a:r>
              <a:rPr lang="cs-CZ" dirty="0"/>
              <a:t>Najdi daná místa na mapě.</a:t>
            </a:r>
          </a:p>
          <a:p>
            <a:pPr algn="ctr"/>
            <a:r>
              <a:rPr lang="cs-CZ" dirty="0">
                <a:solidFill>
                  <a:srgbClr val="C00000"/>
                </a:solidFill>
              </a:rPr>
              <a:t>Vyhledej další informace o těchto místech (například osobnosti nebo události s nimi spjaté).</a:t>
            </a:r>
          </a:p>
          <a:p>
            <a:pPr algn="ctr"/>
            <a:r>
              <a:rPr lang="cs-CZ" dirty="0">
                <a:solidFill>
                  <a:srgbClr val="025E18"/>
                </a:solidFill>
              </a:rPr>
              <a:t>Najdi fotografie těchto míst.</a:t>
            </a:r>
          </a:p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40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17634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535</Words>
  <Application>Microsoft Office PowerPoint</Application>
  <PresentationFormat>Předvádění na obrazovce (4:3)</PresentationFormat>
  <Paragraphs>125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Jeseníky a okolí</vt:lpstr>
      <vt:lpstr>Urči název města ?</vt:lpstr>
      <vt:lpstr>náměstí</vt:lpstr>
      <vt:lpstr>Vodní tvrz</vt:lpstr>
      <vt:lpstr>MĚSTO JESENÍK</vt:lpstr>
      <vt:lpstr>Jak se jmenují tyto jeskyně?</vt:lpstr>
      <vt:lpstr>Jeskyně na Pomezí</vt:lpstr>
      <vt:lpstr>Prezentace aplikace PowerPoint</vt:lpstr>
      <vt:lpstr>Urči název papírny.</vt:lpstr>
      <vt:lpstr>Ruční papírna Velké Losiny.</vt:lpstr>
      <vt:lpstr>O jaké se jedná lázně?</vt:lpstr>
      <vt:lpstr>Lázně Jeseník – Priessnitzovy léčebné lázně.</vt:lpstr>
      <vt:lpstr>S jakými místy se pojí následující informace . </vt:lpstr>
      <vt:lpstr>Spoj informace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Jeseníky</dc:title>
  <dc:creator>ZSDV -Koudelková</dc:creator>
  <cp:lastModifiedBy>ZSDV -Koudelková</cp:lastModifiedBy>
  <cp:revision>16</cp:revision>
  <dcterms:created xsi:type="dcterms:W3CDTF">2013-03-29T14:03:34Z</dcterms:created>
  <dcterms:modified xsi:type="dcterms:W3CDTF">2013-04-09T18:36:35Z</dcterms:modified>
</cp:coreProperties>
</file>