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20" r:id="rId2"/>
    <p:sldId id="319" r:id="rId3"/>
    <p:sldId id="313" r:id="rId4"/>
    <p:sldId id="308" r:id="rId5"/>
    <p:sldId id="290" r:id="rId6"/>
    <p:sldId id="314" r:id="rId7"/>
    <p:sldId id="316" r:id="rId8"/>
    <p:sldId id="32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Styl Středně sytá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Střední styl 4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6%20&#268;j%20-%20Balady%20-%20b&#225;snick&#233;%20figury%20&#269;.%201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Balady – básnické figury č.1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VY_32_inovace_16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</a:t>
            </a:r>
            <a:r>
              <a:rPr lang="cs-CZ" sz="1600" smtClean="0">
                <a:solidFill>
                  <a:prstClr val="black"/>
                </a:solidFill>
              </a:rPr>
              <a:t>Březen 2012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lyrickoepické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 díla K. J. Erbena, práce se sbírkou Kytice  (balada </a:t>
            </a:r>
            <a:r>
              <a:rPr lang="cs-CZ" sz="1600" dirty="0" smtClean="0">
                <a:solidFill>
                  <a:prstClr val="black"/>
                </a:solidFill>
              </a:rPr>
              <a:t>Vodník, 1. zpěv), </a:t>
            </a:r>
            <a:r>
              <a:rPr lang="cs-CZ" sz="1600" dirty="0">
                <a:solidFill>
                  <a:prstClr val="black"/>
                </a:solidFill>
              </a:rPr>
              <a:t>představení básnických figur</a:t>
            </a:r>
            <a:r>
              <a:rPr lang="cs-CZ" sz="1600" dirty="0" smtClean="0">
                <a:solidFill>
                  <a:prstClr val="black"/>
                </a:solidFill>
              </a:rPr>
              <a:t>, </a:t>
            </a:r>
            <a:r>
              <a:rPr lang="cs-CZ" sz="1600" dirty="0">
                <a:solidFill>
                  <a:prstClr val="black"/>
                </a:solidFill>
              </a:rPr>
              <a:t>tajenky, </a:t>
            </a:r>
            <a:r>
              <a:rPr lang="cs-CZ" sz="1600" dirty="0" smtClean="0">
                <a:solidFill>
                  <a:prstClr val="black"/>
                </a:solidFill>
              </a:rPr>
              <a:t>kvízu.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437112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59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-603448"/>
            <a:ext cx="8229600" cy="2007096"/>
          </a:xfrm>
        </p:spPr>
        <p:txBody>
          <a:bodyPr/>
          <a:lstStyle/>
          <a:p>
            <a:r>
              <a:rPr lang="cs-CZ" b="1" dirty="0" smtClean="0"/>
              <a:t>Tajenka</a:t>
            </a:r>
            <a:endParaRPr lang="cs-CZ" b="1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8775513"/>
              </p:ext>
            </p:extLst>
          </p:nvPr>
        </p:nvGraphicFramePr>
        <p:xfrm>
          <a:off x="107499" y="764706"/>
          <a:ext cx="8579296" cy="4315345"/>
        </p:xfrm>
        <a:graphic>
          <a:graphicData uri="http://schemas.openxmlformats.org/drawingml/2006/table">
            <a:tbl>
              <a:tblPr firstRow="1" lastCol="1" bandRow="1">
                <a:tableStyleId>{16D9F66E-5EB9-4882-86FB-DCBF35E3C3E4}</a:tableStyleId>
              </a:tblPr>
              <a:tblGrid>
                <a:gridCol w="779936"/>
                <a:gridCol w="779936"/>
                <a:gridCol w="779936"/>
                <a:gridCol w="779936"/>
                <a:gridCol w="779936"/>
                <a:gridCol w="779936"/>
                <a:gridCol w="779936"/>
                <a:gridCol w="779936"/>
                <a:gridCol w="817301"/>
                <a:gridCol w="742571"/>
                <a:gridCol w="779936"/>
              </a:tblGrid>
              <a:tr h="718369"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1.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J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A</a:t>
                      </a:r>
                      <a:endParaRPr lang="cs-CZ" sz="32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B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L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K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O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8369"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2.</a:t>
                      </a:r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O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D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Y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S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S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E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U</a:t>
                      </a:r>
                      <a:endParaRPr lang="cs-CZ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S</a:t>
                      </a:r>
                      <a:endParaRPr lang="cs-CZ" sz="32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23500"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3.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P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E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T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I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Š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K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A</a:t>
                      </a:r>
                      <a:endParaRPr lang="cs-CZ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mpd="sng">
                      <a:noFill/>
                    </a:lnB>
                  </a:tcPr>
                </a:tc>
              </a:tr>
              <a:tr h="718369"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4.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S</a:t>
                      </a:r>
                      <a:endParaRPr lang="cs-CZ" sz="32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U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D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I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C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E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8369"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5.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N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Ě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M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C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O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V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Á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8369"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6.</a:t>
                      </a:r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E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P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I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K</a:t>
                      </a:r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3200" b="1" dirty="0" smtClean="0"/>
                        <a:t>A</a:t>
                      </a:r>
                      <a:endParaRPr lang="cs-CZ" sz="32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189500" y="5085868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cs-CZ" b="1" dirty="0" smtClean="0"/>
              <a:t>Bohyně Héra, Afrodita, Athéna se přely o…</a:t>
            </a:r>
          </a:p>
          <a:p>
            <a:pPr marL="342900" indent="-342900">
              <a:buAutoNum type="arabicPeriod"/>
            </a:pPr>
            <a:r>
              <a:rPr lang="cs-CZ" b="1" dirty="0" smtClean="0"/>
              <a:t>Název řeckého ithackého krále, který přelstil </a:t>
            </a:r>
            <a:r>
              <a:rPr lang="cs-CZ" b="1" dirty="0"/>
              <a:t>K</a:t>
            </a:r>
            <a:r>
              <a:rPr lang="cs-CZ" b="1" dirty="0" smtClean="0"/>
              <a:t>yklopa </a:t>
            </a:r>
            <a:r>
              <a:rPr lang="cs-CZ" b="1" dirty="0" err="1" smtClean="0"/>
              <a:t>Polyfema</a:t>
            </a:r>
            <a:r>
              <a:rPr lang="cs-CZ" b="1" dirty="0" smtClean="0"/>
              <a:t>.</a:t>
            </a:r>
          </a:p>
          <a:p>
            <a:pPr marL="342900" indent="-342900">
              <a:buAutoNum type="arabicPeriod"/>
            </a:pPr>
            <a:r>
              <a:rPr lang="cs-CZ" b="1" dirty="0" smtClean="0"/>
              <a:t>Staré řecké báje a pověsti napsal Eduard…?</a:t>
            </a:r>
          </a:p>
          <a:p>
            <a:pPr marL="342900" indent="-342900">
              <a:buAutoNum type="arabicPeriod"/>
            </a:pPr>
            <a:r>
              <a:rPr lang="cs-CZ" b="1" dirty="0" smtClean="0"/>
              <a:t>Žena, která určuje osud dítěti?</a:t>
            </a:r>
          </a:p>
          <a:p>
            <a:pPr marL="342900" indent="-342900">
              <a:buAutoNum type="arabicPeriod"/>
            </a:pPr>
            <a:r>
              <a:rPr lang="cs-CZ" b="1" dirty="0" smtClean="0"/>
              <a:t>Autorka knihy Babička?</a:t>
            </a:r>
          </a:p>
          <a:p>
            <a:pPr marL="342900" indent="-342900">
              <a:buAutoNum type="arabicPeriod"/>
            </a:pPr>
            <a:r>
              <a:rPr lang="cs-CZ" b="1" dirty="0" smtClean="0"/>
              <a:t>Literární druh založený na vypravování příběhu?</a:t>
            </a:r>
          </a:p>
          <a:p>
            <a:pPr marL="342900" indent="-342900">
              <a:buAutoNum type="arabicPeriod"/>
            </a:pPr>
            <a:endParaRPr lang="cs-CZ" dirty="0" smtClean="0"/>
          </a:p>
          <a:p>
            <a:pPr marL="342900" indent="-342900">
              <a:buAutoNum type="arabicPeriod"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873576" y="764704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1665664" y="764704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457752" y="764704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249840" y="76723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4031940" y="76723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4824028" y="76723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457752" y="148731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239852" y="1484784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3996381" y="1484784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4782286" y="1503156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5574374" y="1503156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6366462" y="1503156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7133754" y="1503156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7884368" y="1503156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2457752" y="220739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3239852" y="2223236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3990198" y="220739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4770570" y="220739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5574374" y="220739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6392211" y="2218417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7174730" y="2204864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1665664" y="289512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2447764" y="2938497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/>
          <p:cNvSpPr/>
          <p:nvPr/>
        </p:nvSpPr>
        <p:spPr>
          <a:xfrm>
            <a:off x="3204293" y="2956512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>
            <a:off x="4013149" y="2931570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4770570" y="2956512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5562658" y="294265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>
            <a:off x="1665664" y="364570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bdélník 33"/>
          <p:cNvSpPr/>
          <p:nvPr/>
        </p:nvSpPr>
        <p:spPr>
          <a:xfrm>
            <a:off x="2412205" y="3662738"/>
            <a:ext cx="792088" cy="7014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>
            <a:off x="3192399" y="3641627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>
            <a:off x="3978482" y="3627745"/>
            <a:ext cx="792088" cy="6778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>
            <a:off x="4770570" y="3676592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5549578" y="3675152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6341666" y="364570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bdélník 39"/>
          <p:cNvSpPr/>
          <p:nvPr/>
        </p:nvSpPr>
        <p:spPr>
          <a:xfrm>
            <a:off x="3996380" y="4305603"/>
            <a:ext cx="774189" cy="7802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4778954" y="436578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bdélník 41"/>
          <p:cNvSpPr/>
          <p:nvPr/>
        </p:nvSpPr>
        <p:spPr>
          <a:xfrm>
            <a:off x="5562658" y="436578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bdélník 42"/>
          <p:cNvSpPr/>
          <p:nvPr/>
        </p:nvSpPr>
        <p:spPr>
          <a:xfrm>
            <a:off x="6354746" y="436578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bdélník 43"/>
          <p:cNvSpPr/>
          <p:nvPr/>
        </p:nvSpPr>
        <p:spPr>
          <a:xfrm>
            <a:off x="7096771" y="4365788"/>
            <a:ext cx="792088" cy="72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 descr="C:\Users\Uživatel\AppData\Local\Microsoft\Windows\Temporary Internet Files\Content.IE5\99S023JD\MC9003381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81627">
            <a:off x="373310" y="1522327"/>
            <a:ext cx="1646834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74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000"/>
                            </p:stCondLst>
                            <p:childTnLst>
                              <p:par>
                                <p:cTn id="147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00"/>
                            </p:stCondLst>
                            <p:childTnLst>
                              <p:par>
                                <p:cTn id="169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000"/>
                            </p:stCondLst>
                            <p:childTnLst>
                              <p:par>
                                <p:cTn id="176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0"/>
                            </p:stCondLst>
                            <p:childTnLst>
                              <p:par>
                                <p:cTn id="190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000"/>
                            </p:stCondLst>
                            <p:childTnLst>
                              <p:par>
                                <p:cTn id="219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26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3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6000"/>
                            </p:stCondLst>
                            <p:childTnLst>
                              <p:par>
                                <p:cTn id="240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"/>
                            </p:stCondLst>
                            <p:childTnLst>
                              <p:par>
                                <p:cTn id="269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4000"/>
                            </p:stCondLst>
                            <p:childTnLst>
                              <p:par>
                                <p:cTn id="276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000"/>
                            </p:stCondLst>
                            <p:childTnLst>
                              <p:par>
                                <p:cTn id="28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Karel Jaromír Erben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6948264" cy="57332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cs-CZ" b="1" dirty="0" smtClean="0"/>
              <a:t> 19. století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 sběratel </a:t>
            </a:r>
            <a:r>
              <a:rPr lang="cs-CZ" b="1" dirty="0"/>
              <a:t>a vydavatel lidové </a:t>
            </a:r>
            <a:endParaRPr lang="cs-CZ" b="1" dirty="0" smtClean="0"/>
          </a:p>
          <a:p>
            <a:pPr marL="0" indent="0">
              <a:buNone/>
            </a:pPr>
            <a:r>
              <a:rPr lang="cs-CZ" b="1" dirty="0" smtClean="0"/>
              <a:t>      slovesnosti</a:t>
            </a:r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 překladatel </a:t>
            </a:r>
            <a:r>
              <a:rPr lang="cs-CZ" b="1" dirty="0"/>
              <a:t>a básník </a:t>
            </a:r>
            <a:endParaRPr lang="cs-CZ" b="1" dirty="0" smtClean="0"/>
          </a:p>
          <a:p>
            <a:pPr>
              <a:buFont typeface="Wingdings" pitchFamily="2" charset="2"/>
              <a:buChar char="q"/>
            </a:pPr>
            <a:r>
              <a:rPr lang="cs-CZ" b="1" dirty="0" smtClean="0"/>
              <a:t>  nejznámější </a:t>
            </a:r>
            <a:r>
              <a:rPr lang="cs-CZ" b="1" dirty="0"/>
              <a:t>dílo se nazývá </a:t>
            </a:r>
            <a:r>
              <a:rPr lang="cs-CZ" b="1" dirty="0" smtClean="0"/>
              <a:t>    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3300"/>
                </a:solidFill>
              </a:rPr>
              <a:t> </a:t>
            </a:r>
            <a:r>
              <a:rPr lang="cs-CZ" b="1" dirty="0" smtClean="0">
                <a:solidFill>
                  <a:srgbClr val="FF3300"/>
                </a:solidFill>
              </a:rPr>
              <a:t>     Kytice z pověstí národních </a:t>
            </a:r>
            <a:r>
              <a:rPr lang="cs-CZ" b="1" dirty="0"/>
              <a:t>(1853)</a:t>
            </a:r>
          </a:p>
          <a:p>
            <a:pPr lvl="1"/>
            <a:r>
              <a:rPr lang="cs-CZ" sz="3200" b="1" dirty="0"/>
              <a:t>obsahuje </a:t>
            </a:r>
            <a:r>
              <a:rPr lang="cs-CZ" sz="3200" b="1" dirty="0" smtClean="0"/>
              <a:t>básně např. </a:t>
            </a:r>
            <a:r>
              <a:rPr lang="cs-CZ" sz="3200" b="1" dirty="0"/>
              <a:t>:</a:t>
            </a:r>
          </a:p>
          <a:p>
            <a:pPr lvl="4">
              <a:buFont typeface="Wingdings" pitchFamily="2" charset="2"/>
              <a:buChar char="§"/>
            </a:pPr>
            <a:r>
              <a:rPr lang="cs-CZ" sz="3200" b="1" dirty="0" smtClean="0"/>
              <a:t> Polednice</a:t>
            </a:r>
            <a:endParaRPr lang="cs-CZ" sz="3200" b="1" dirty="0"/>
          </a:p>
          <a:p>
            <a:pPr lvl="4">
              <a:buFont typeface="Wingdings" pitchFamily="2" charset="2"/>
              <a:buChar char="§"/>
            </a:pPr>
            <a:r>
              <a:rPr lang="cs-CZ" sz="3200" b="1" dirty="0" smtClean="0"/>
              <a:t> Vodník</a:t>
            </a:r>
            <a:endParaRPr lang="cs-CZ" sz="3200" b="1" dirty="0"/>
          </a:p>
          <a:p>
            <a:pPr lvl="4">
              <a:buFont typeface="Wingdings" pitchFamily="2" charset="2"/>
              <a:buChar char="§"/>
            </a:pPr>
            <a:r>
              <a:rPr lang="cs-CZ" sz="3200" b="1" dirty="0" smtClean="0"/>
              <a:t> Svatební </a:t>
            </a:r>
            <a:r>
              <a:rPr lang="cs-CZ" sz="3200" b="1" dirty="0"/>
              <a:t>košile</a:t>
            </a:r>
          </a:p>
          <a:p>
            <a:pPr marL="0" indent="0">
              <a:buClr>
                <a:schemeClr val="accent6"/>
              </a:buClr>
              <a:buNone/>
            </a:pPr>
            <a:endParaRPr lang="cs-CZ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4788024" y="4437112"/>
            <a:ext cx="38164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cs-CZ" sz="3200" b="1" dirty="0" smtClean="0"/>
              <a:t>    Zlatý kolovrat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cs-CZ" sz="3200" b="1" dirty="0" smtClean="0"/>
              <a:t>     Poklad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cs-CZ" sz="3200" b="1" dirty="0" smtClean="0"/>
              <a:t>     Vrba</a:t>
            </a:r>
            <a:endParaRPr lang="cs-CZ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511" y="1340768"/>
            <a:ext cx="2457450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69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- audio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Kytice z pověstí národních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                Práce s baladou: </a:t>
            </a:r>
            <a:endParaRPr lang="cs-CZ" sz="4400" b="1" dirty="0"/>
          </a:p>
        </p:txBody>
      </p:sp>
      <p:sp>
        <p:nvSpPr>
          <p:cNvPr id="8" name="Obdélník 7"/>
          <p:cNvSpPr/>
          <p:nvPr/>
        </p:nvSpPr>
        <p:spPr>
          <a:xfrm>
            <a:off x="2483768" y="2496158"/>
            <a:ext cx="4909192" cy="1355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Vodník</a:t>
            </a:r>
            <a:endParaRPr lang="cs-CZ" sz="5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XP98KUCS\MC9003354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50432"/>
            <a:ext cx="348842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4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Charakteristika žánru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                       </a:t>
            </a:r>
            <a:r>
              <a:rPr lang="cs-CZ" sz="6000" b="1" dirty="0" smtClean="0"/>
              <a:t>BALADA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6000" b="1" dirty="0" smtClean="0"/>
              <a:t>               </a:t>
            </a:r>
            <a:endParaRPr lang="cs-CZ" sz="60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520" y="4149080"/>
            <a:ext cx="8892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0000CC"/>
                </a:solidFill>
              </a:rPr>
              <a:t>     Lyricko- epická báseň s rychlým     </a:t>
            </a:r>
          </a:p>
          <a:p>
            <a:r>
              <a:rPr lang="cs-CZ" sz="4400" b="1" dirty="0">
                <a:solidFill>
                  <a:srgbClr val="0000CC"/>
                </a:solidFill>
              </a:rPr>
              <a:t> </a:t>
            </a:r>
            <a:r>
              <a:rPr lang="cs-CZ" sz="4400" b="1" dirty="0" smtClean="0">
                <a:solidFill>
                  <a:srgbClr val="0000CC"/>
                </a:solidFill>
              </a:rPr>
              <a:t>      spádem, pochmurným dějem </a:t>
            </a:r>
          </a:p>
          <a:p>
            <a:r>
              <a:rPr lang="cs-CZ" sz="4400" b="1" dirty="0" smtClean="0">
                <a:solidFill>
                  <a:srgbClr val="0000CC"/>
                </a:solidFill>
              </a:rPr>
              <a:t>            a tragickým    koncem.</a:t>
            </a:r>
            <a:endParaRPr lang="cs-CZ" sz="4400" b="1" dirty="0">
              <a:solidFill>
                <a:srgbClr val="0000CC"/>
              </a:solidFill>
            </a:endParaRPr>
          </a:p>
        </p:txBody>
      </p:sp>
      <p:pic>
        <p:nvPicPr>
          <p:cNvPr id="2050" name="Picture 2" descr="C:\Users\Uživatel\AppData\Local\Microsoft\Windows\Temporary Internet Files\Content.IE5\XP98KUCS\MC90033519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36836"/>
            <a:ext cx="3054962" cy="268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4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Karel Jaromír Erben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    Otázky k textu: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4600" b="1" dirty="0" smtClean="0"/>
          </a:p>
          <a:p>
            <a:pPr marL="914400" indent="-914400">
              <a:buClr>
                <a:schemeClr val="accent6"/>
              </a:buClr>
              <a:buAutoNum type="arabicPeriod"/>
            </a:pPr>
            <a:r>
              <a:rPr lang="cs-CZ" sz="3600" b="1" dirty="0" smtClean="0"/>
              <a:t>Které výrazové prostředky spojují Erbenovu baladu s lidovou slovesností?</a:t>
            </a:r>
          </a:p>
          <a:p>
            <a:pPr marL="914400" indent="-914400">
              <a:buClr>
                <a:schemeClr val="accent6"/>
              </a:buClr>
              <a:buAutoNum type="arabicPeriod"/>
            </a:pPr>
            <a:r>
              <a:rPr lang="cs-CZ" sz="3600" b="1" dirty="0" smtClean="0"/>
              <a:t>Rozdělte si mezi sebou úlohy vypravěče, vodníka.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4400" b="1" dirty="0"/>
          </a:p>
        </p:txBody>
      </p:sp>
      <p:pic>
        <p:nvPicPr>
          <p:cNvPr id="3075" name="Picture 3" descr="C:\Users\Uživatel\AppData\Local\Microsoft\Windows\Temporary Internet Files\Content.IE5\4RYR2SCC\MC9003354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81128"/>
            <a:ext cx="2828280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05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K. J. Erben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„</a:t>
            </a:r>
            <a:r>
              <a:rPr lang="cs-CZ" sz="5400" b="1" u="sng" dirty="0">
                <a:solidFill>
                  <a:srgbClr val="0000CC"/>
                </a:solidFill>
              </a:rPr>
              <a:t>K</a:t>
            </a:r>
            <a:r>
              <a:rPr lang="cs-CZ" sz="5400" b="1" u="sng" dirty="0" smtClean="0">
                <a:solidFill>
                  <a:srgbClr val="0000CC"/>
                </a:solidFill>
              </a:rPr>
              <a:t>ytice z pověstí národních“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23568" y="1584176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   Básnické figury – pravidelné         </a:t>
            </a:r>
          </a:p>
          <a:p>
            <a:r>
              <a:rPr lang="cs-CZ" sz="4400" b="1" dirty="0"/>
              <a:t> </a:t>
            </a:r>
            <a:r>
              <a:rPr lang="cs-CZ" sz="4400" b="1" dirty="0" smtClean="0"/>
              <a:t>                   opakování slov </a:t>
            </a:r>
            <a:endParaRPr lang="cs-CZ" sz="4400" b="1" dirty="0"/>
          </a:p>
        </p:txBody>
      </p:sp>
      <p:sp>
        <p:nvSpPr>
          <p:cNvPr id="7" name="Obdélník 6"/>
          <p:cNvSpPr/>
          <p:nvPr/>
        </p:nvSpPr>
        <p:spPr>
          <a:xfrm>
            <a:off x="-34489" y="1584176"/>
            <a:ext cx="4964513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>
                <a:solidFill>
                  <a:schemeClr val="bg1"/>
                </a:solidFill>
              </a:rPr>
              <a:t>Opakování slova na začátku několika veršů.</a:t>
            </a:r>
            <a:endParaRPr lang="cs-CZ" sz="3600" b="1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930024" y="0"/>
            <a:ext cx="4466512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5400" b="1" dirty="0">
                <a:solidFill>
                  <a:schemeClr val="tx1"/>
                </a:solidFill>
              </a:rPr>
              <a:t>E</a:t>
            </a:r>
            <a:r>
              <a:rPr lang="cs-CZ" sz="5400" b="1" dirty="0" smtClean="0">
                <a:solidFill>
                  <a:schemeClr val="tx1"/>
                </a:solidFill>
              </a:rPr>
              <a:t>pizeuxis</a:t>
            </a:r>
            <a:endParaRPr lang="cs-CZ" sz="5400" b="1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-34489" y="30088"/>
            <a:ext cx="4960609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Anafora</a:t>
            </a:r>
            <a:endParaRPr lang="cs-CZ" sz="5400" b="1" dirty="0">
              <a:solidFill>
                <a:schemeClr val="bg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30024" y="1584176"/>
            <a:ext cx="4481725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Opakování slova v jednom verši těsně po sobě.</a:t>
            </a:r>
            <a:endParaRPr lang="cs-CZ" sz="3600" b="1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0" y="3168352"/>
            <a:ext cx="4947436" cy="15841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Epifora</a:t>
            </a:r>
            <a:endParaRPr lang="cs-CZ" sz="5400" b="1" dirty="0">
              <a:solidFill>
                <a:schemeClr val="bg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-34489" y="4764866"/>
            <a:ext cx="4952721" cy="209313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>
                <a:solidFill>
                  <a:schemeClr val="bg1"/>
                </a:solidFill>
              </a:rPr>
              <a:t>Opakování slova na konci dvou po sobě jdoucích veršů.</a:t>
            </a:r>
            <a:endParaRPr lang="cs-CZ" sz="3600" b="1" dirty="0">
              <a:solidFill>
                <a:schemeClr val="bg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930025" y="3219366"/>
            <a:ext cx="4481724" cy="15841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tx1"/>
                </a:solidFill>
              </a:rPr>
              <a:t>Epanastrofa</a:t>
            </a:r>
            <a:endParaRPr lang="cs-CZ" sz="5400" b="1" dirty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4890530" y="4752528"/>
            <a:ext cx="4451140" cy="209313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Opakování slova na konci jednoho a na začátku následujícího verše.</a:t>
            </a:r>
            <a:endParaRPr lang="cs-CZ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6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r>
              <a:rPr lang="cs-CZ" sz="1400" smtClean="0"/>
              <a:t>VIEWEGHOVÁ</a:t>
            </a:r>
            <a:r>
              <a:rPr lang="cs-CZ" sz="1400" dirty="0"/>
              <a:t>, </a:t>
            </a:r>
            <a:r>
              <a:rPr lang="cs-CZ" sz="1400" dirty="0" err="1"/>
              <a:t>Thea</a:t>
            </a:r>
            <a:r>
              <a:rPr lang="cs-CZ" sz="1400" dirty="0"/>
              <a:t>. </a:t>
            </a:r>
            <a:r>
              <a:rPr lang="cs-CZ" sz="1400" i="1" dirty="0"/>
              <a:t>Čítanka pro 8. ročník ZŠ nebo tercie VG</a:t>
            </a:r>
            <a:r>
              <a:rPr lang="cs-CZ" sz="1400" dirty="0"/>
              <a:t>. Brno: Nová škola, s.r.o., 2009. ISBN 80-7289-110-3. </a:t>
            </a:r>
            <a:endParaRPr lang="cs-CZ" sz="1400" dirty="0" smtClean="0">
              <a:solidFill>
                <a:prstClr val="black"/>
              </a:solidFill>
            </a:endParaRPr>
          </a:p>
          <a:p>
            <a:endParaRPr lang="cs-CZ" sz="14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64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2308</TotalTime>
  <Words>419</Words>
  <Application>Microsoft Office PowerPoint</Application>
  <PresentationFormat>Předvádění na obrazovce (4:3)</PresentationFormat>
  <Paragraphs>121</Paragraphs>
  <Slides>8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1_Motiv systému Office</vt:lpstr>
      <vt:lpstr>Balady – básnické figury č.1</vt:lpstr>
      <vt:lpstr>Tajenka</vt:lpstr>
      <vt:lpstr> Karel Jaromír Erben</vt:lpstr>
      <vt:lpstr>K. J. Erben - audio  Kytice z pověstí národních</vt:lpstr>
      <vt:lpstr>Charakteristika žánru  </vt:lpstr>
      <vt:lpstr> Karel Jaromír Erben</vt:lpstr>
      <vt:lpstr>K. J. Erben  „Kytice z pověstí národních“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K.J.Erben - básnické figury</dc:title>
  <dc:creator>Uživatel</dc:creator>
  <cp:lastModifiedBy>Uživatel</cp:lastModifiedBy>
  <cp:revision>399</cp:revision>
  <dcterms:created xsi:type="dcterms:W3CDTF">2011-09-27T15:53:25Z</dcterms:created>
  <dcterms:modified xsi:type="dcterms:W3CDTF">2012-11-24T10:00:14Z</dcterms:modified>
</cp:coreProperties>
</file>