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8" r:id="rId5"/>
    <p:sldId id="259" r:id="rId6"/>
    <p:sldId id="263" r:id="rId7"/>
    <p:sldId id="261" r:id="rId8"/>
    <p:sldId id="260" r:id="rId9"/>
    <p:sldId id="265" r:id="rId10"/>
    <p:sldId id="264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site=imghp&amp;tbm=isch&amp;source=hp&amp;biw=1366&amp;bih=627&amp;q=Ladislav+Fuks&amp;oq=Ladislav+Fuks&amp;gs_l=img.3...2835.6365.0.6929.13.7.0.6.4.0.112.501.5j2.7.0...0.0...1ac.1.7.img.eFODE-U0Vy0#imgrc=7m2jqQlczhSLjM%3A%3B62xZvNXWZcUDwM%3Bhttp%253A%252F%252Fwww.slovnikceskeliteratury.cz%252FgetImage.jsp%253Fdocid%253D325%2526thmb%2526id%253D105%3Bhttp%253A%252F%252Fwww.slovnikceskeliteratury.cz%252FshowContent.jsp%253FdocId%253D325%3B200%3B280" TargetMode="Externa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1001576"/>
              </p:ext>
            </p:extLst>
          </p:nvPr>
        </p:nvGraphicFramePr>
        <p:xfrm>
          <a:off x="1043608" y="1124744"/>
          <a:ext cx="6792416" cy="3168352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1584176"/>
                <a:gridCol w="5208240"/>
              </a:tblGrid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VY_32_INOVACE_KRISTINA_EPPICHOVA_CESKA_LITERATURA_2._POLOVINY_20._STOLETI_BOHUMIL_HRABAL_12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Jazyk a jazyková komunikace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Český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jazyk a literatura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Česká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literatura 2. poloviny 20. století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Próza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 Kristina Eppichová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21.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1. 2013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5488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Prezentace vytvořená v programu MS PowerPoint seznamuje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žáky se spisovatelem Ladislavem Fuksem a jeho literárním dílem.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3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589240"/>
            <a:ext cx="4536504" cy="994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8969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400" dirty="0" smtClean="0"/>
              <a:t>Ladislav Fuks</a:t>
            </a:r>
            <a:endParaRPr lang="cs-CZ" sz="6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Česká literatura 2. poloviny 20. století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Ladislav Fuks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 </a:t>
            </a:r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33759" y="1923942"/>
            <a:ext cx="180020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/>
              <a:t>1923 – </a:t>
            </a:r>
            <a:r>
              <a:rPr lang="cs-CZ" sz="2600" dirty="0" smtClean="0"/>
              <a:t>1994</a:t>
            </a:r>
            <a:endParaRPr lang="cs-CZ" sz="2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5457" y="2397700"/>
            <a:ext cx="352839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/>
              <a:t>jedna z nejvýraznějších osobností české prózy druhé poloviny 20. stol</a:t>
            </a:r>
            <a:r>
              <a:rPr lang="cs-CZ" sz="2600" dirty="0" smtClean="0"/>
              <a:t>.</a:t>
            </a:r>
            <a:endParaRPr lang="cs-CZ" sz="2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3759" y="3832592"/>
            <a:ext cx="3384376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/>
              <a:t>autor psychologických </a:t>
            </a:r>
            <a:r>
              <a:rPr lang="cs-CZ" sz="2600" dirty="0" smtClean="0"/>
              <a:t>próz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Fuks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38821" y="1935480"/>
            <a:ext cx="7704856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/>
              <a:t>v době okupace byl svědkem útlaku židovských rodin svých </a:t>
            </a:r>
            <a:r>
              <a:rPr lang="cs-CZ" sz="2600" dirty="0" smtClean="0"/>
              <a:t>kamarádů</a:t>
            </a:r>
            <a:endParaRPr lang="cs-CZ" sz="2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38821" y="2864549"/>
            <a:ext cx="642509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roku 1942, po maturitě, byl totálně nasazen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38821" y="3368605"/>
            <a:ext cx="422346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začal publikovat v 60. </a:t>
            </a:r>
            <a:r>
              <a:rPr lang="cs-CZ" sz="2600" dirty="0" smtClean="0"/>
              <a:t>letech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23116" y="1928425"/>
            <a:ext cx="712879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/>
              <a:t>tematicky čerpá z osudů židovského </a:t>
            </a:r>
            <a:r>
              <a:rPr lang="cs-CZ" sz="2600" dirty="0" smtClean="0"/>
              <a:t>obyvatelstva v </a:t>
            </a:r>
            <a:r>
              <a:rPr lang="cs-CZ" sz="2600" dirty="0"/>
              <a:t>době </a:t>
            </a:r>
            <a:r>
              <a:rPr lang="cs-CZ" sz="2600" dirty="0" smtClean="0"/>
              <a:t>okupace</a:t>
            </a:r>
            <a:endParaRPr lang="cs-CZ" sz="2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3116" y="2864549"/>
            <a:ext cx="737727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zobrazuje člověka uvězněného v totalitním </a:t>
            </a:r>
            <a:r>
              <a:rPr lang="cs-CZ" sz="2600" dirty="0" smtClean="0"/>
              <a:t>režimu</a:t>
            </a:r>
            <a:endParaRPr lang="cs-CZ" sz="2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3116" y="3368605"/>
            <a:ext cx="772217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zabývá se problematikou vztahů mezi rodiči a dětmi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22474" y="3850103"/>
            <a:ext cx="347838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zachycuje působení </a:t>
            </a:r>
            <a:r>
              <a:rPr lang="cs-CZ" sz="2600" dirty="0" smtClean="0"/>
              <a:t>zla</a:t>
            </a:r>
            <a:endParaRPr lang="cs-CZ" sz="2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22474" y="4325920"/>
            <a:ext cx="763284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/>
              <a:t>pojednává o tom, kam až člověk může klesnout, je-li vystaven strachu, nebo </a:t>
            </a:r>
            <a:r>
              <a:rPr lang="cs-CZ" sz="2600" dirty="0" smtClean="0"/>
              <a:t>utrpení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U Ladislava Fukse je „židovství pojato jako symbol bezbranného lidství podléhajícího v nerovném souboji jak s fantastickou nenávistí, tak s vlastním strachem, hrůzou ze světa, který pozbyl rozumem pochopitelné logiky a stal se absurdním místem ohrožení. Fuksovy prózy se židovskými náměty jsou vyhraněným projevem existenciální úzkosti člověka obklíčeného nesrozumitelným, nelítostným mechanismem, v nějž se změnil okolní svět. Motiv židovství se tu nejvýrazněji stává symbolem ohroženého lidství.“ (Haman, 1995, s. 29)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Typické rysy tvorby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r>
              <a:rPr lang="cs-CZ" dirty="0"/>
              <a:t>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26996" y="1941006"/>
            <a:ext cx="72007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/>
              <a:t>zobrazení úzkosti, strachu, bezpráví, společenské </a:t>
            </a:r>
            <a:r>
              <a:rPr lang="cs-CZ" sz="2600" dirty="0" smtClean="0"/>
              <a:t>izolace</a:t>
            </a:r>
            <a:endParaRPr lang="cs-CZ" sz="2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6996" y="2877921"/>
            <a:ext cx="7344815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/>
              <a:t>bezbranní hrdinové v konfliktu se zlem, zločinem, </a:t>
            </a:r>
            <a:r>
              <a:rPr lang="cs-CZ" sz="2600" dirty="0" smtClean="0"/>
              <a:t>násilím</a:t>
            </a:r>
            <a:endParaRPr lang="cs-CZ" sz="2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6996" y="3814836"/>
            <a:ext cx="680590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potlačená dějovost, imaginativnost, </a:t>
            </a:r>
            <a:r>
              <a:rPr lang="cs-CZ" sz="2600" dirty="0" smtClean="0"/>
              <a:t>symbolika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tvorby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389120"/>
          </a:xfrm>
        </p:spPr>
        <p:txBody>
          <a:bodyPr/>
          <a:lstStyle/>
          <a:p>
            <a:r>
              <a:rPr lang="cs-CZ" dirty="0"/>
              <a:t> </a:t>
            </a:r>
            <a:endParaRPr lang="cs-CZ" dirty="0" smtClean="0"/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29978" y="1935480"/>
            <a:ext cx="569893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román Pan Theodor </a:t>
            </a:r>
            <a:r>
              <a:rPr lang="cs-CZ" sz="2600" dirty="0" err="1"/>
              <a:t>Mundstock</a:t>
            </a:r>
            <a:r>
              <a:rPr lang="cs-CZ" sz="2600" dirty="0"/>
              <a:t> (1963</a:t>
            </a:r>
            <a:r>
              <a:rPr lang="cs-CZ" sz="2600" dirty="0" smtClean="0"/>
              <a:t>)</a:t>
            </a:r>
            <a:endParaRPr lang="cs-CZ" sz="2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9978" y="2391157"/>
            <a:ext cx="624869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soubor povídek Mí černovlasí bratři (1964</a:t>
            </a:r>
            <a:r>
              <a:rPr lang="cs-CZ" sz="2600" dirty="0" smtClean="0"/>
              <a:t>)</a:t>
            </a:r>
            <a:endParaRPr lang="cs-CZ" sz="2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9978" y="2864549"/>
            <a:ext cx="444153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novela Spalovač mrtvol (1967</a:t>
            </a:r>
            <a:r>
              <a:rPr lang="cs-CZ" sz="2600" dirty="0" smtClean="0"/>
              <a:t>)</a:t>
            </a:r>
            <a:endParaRPr lang="cs-CZ" sz="2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9978" y="3339277"/>
            <a:ext cx="768447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pohádkový horor Myši Natálie </a:t>
            </a:r>
            <a:r>
              <a:rPr lang="cs-CZ" sz="2600" dirty="0" err="1"/>
              <a:t>Mooshrabrové</a:t>
            </a:r>
            <a:r>
              <a:rPr lang="cs-CZ" sz="2600" dirty="0"/>
              <a:t> (1970)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Ukázka k rozboru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Jaké časové roviny se v následující ukázce prolínají?</a:t>
            </a:r>
          </a:p>
          <a:p>
            <a:r>
              <a:rPr lang="cs-CZ" dirty="0" smtClean="0"/>
              <a:t>Lze v ukázce nalézt kontrast?</a:t>
            </a:r>
          </a:p>
          <a:p>
            <a:r>
              <a:rPr lang="cs-CZ" dirty="0" smtClean="0"/>
              <a:t>Zamyslete se, jaký poznatek si zřejmě pan </a:t>
            </a:r>
            <a:r>
              <a:rPr lang="cs-CZ" dirty="0" err="1" smtClean="0"/>
              <a:t>Mundstock</a:t>
            </a:r>
            <a:r>
              <a:rPr lang="cs-CZ" dirty="0" smtClean="0"/>
              <a:t> mohl z dané situace odnést.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Uniformovaní začínají bít. Každého, kdo jim přijde do cesty, bijí jako na běžícím páse. Kam se poděl pan </a:t>
            </a:r>
            <a:r>
              <a:rPr lang="cs-CZ" dirty="0" err="1" smtClean="0"/>
              <a:t>Vorjahren</a:t>
            </a:r>
            <a:r>
              <a:rPr lang="cs-CZ" dirty="0" smtClean="0"/>
              <a:t>? Ani se nemusí rozhlížet. Vidí pana </a:t>
            </a:r>
            <a:r>
              <a:rPr lang="cs-CZ" dirty="0" err="1" smtClean="0"/>
              <a:t>Vorjahrena</a:t>
            </a:r>
            <a:r>
              <a:rPr lang="cs-CZ" dirty="0" smtClean="0"/>
              <a:t>, jak právě bledne a potácí se, kufr mu padá z ruky, nebohý dostal také. Pan </a:t>
            </a:r>
            <a:r>
              <a:rPr lang="cs-CZ" dirty="0" err="1" smtClean="0"/>
              <a:t>Mundstock</a:t>
            </a:r>
            <a:r>
              <a:rPr lang="cs-CZ" dirty="0" smtClean="0"/>
              <a:t> zbledne vzpomínkou. Tohle nebývalo. Když tenkrát jel na dovolenou a vystoupil z vlaku… Ale raději na to nemyslit. Uniformovaní jsou vskutku blázniví, přece není možné, křičet na lidi prasata a bít je, sotva vystoupí z vlaku, copak to dělají normální lidé?</a:t>
            </a:r>
          </a:p>
          <a:p>
            <a:pPr lvl="1"/>
            <a:r>
              <a:rPr lang="cs-CZ" dirty="0" smtClean="0"/>
              <a:t>román Pan Theodor </a:t>
            </a:r>
            <a:r>
              <a:rPr lang="cs-CZ" dirty="0" err="1" smtClean="0"/>
              <a:t>Mundstock</a:t>
            </a:r>
            <a:r>
              <a:rPr lang="cs-CZ" dirty="0" smtClean="0"/>
              <a:t>, s. 110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FUKS, </a:t>
            </a:r>
            <a:r>
              <a:rPr lang="cs-CZ" dirty="0" smtClean="0"/>
              <a:t>Ladislav. </a:t>
            </a:r>
            <a:r>
              <a:rPr lang="cs-CZ" i="1" dirty="0"/>
              <a:t>Pan Theodor </a:t>
            </a:r>
            <a:r>
              <a:rPr lang="cs-CZ" i="1" dirty="0" err="1"/>
              <a:t>Mundstock</a:t>
            </a:r>
            <a:r>
              <a:rPr lang="cs-CZ" dirty="0"/>
              <a:t>. </a:t>
            </a:r>
            <a:r>
              <a:rPr lang="cs-CZ" dirty="0" smtClean="0"/>
              <a:t>Praha: Československý </a:t>
            </a:r>
            <a:r>
              <a:rPr lang="cs-CZ" dirty="0"/>
              <a:t>spisovatel, </a:t>
            </a:r>
            <a:r>
              <a:rPr lang="cs-CZ" dirty="0" smtClean="0"/>
              <a:t>1985.</a:t>
            </a:r>
          </a:p>
          <a:p>
            <a:r>
              <a:rPr lang="cs-CZ" dirty="0" smtClean="0"/>
              <a:t>HAMAN</a:t>
            </a:r>
            <a:r>
              <a:rPr lang="cs-CZ" dirty="0"/>
              <a:t>, Aleš. </a:t>
            </a:r>
            <a:r>
              <a:rPr lang="cs-CZ" i="1" dirty="0"/>
              <a:t>Arnošt Lustig</a:t>
            </a:r>
            <a:r>
              <a:rPr lang="cs-CZ" dirty="0"/>
              <a:t>. </a:t>
            </a:r>
            <a:r>
              <a:rPr lang="cs-CZ" dirty="0" smtClean="0"/>
              <a:t>Jinočany: </a:t>
            </a:r>
            <a:r>
              <a:rPr lang="cs-CZ" dirty="0"/>
              <a:t>H</a:t>
            </a:r>
            <a:r>
              <a:rPr lang="en-US" dirty="0"/>
              <a:t>&amp;</a:t>
            </a:r>
            <a:r>
              <a:rPr lang="cs-CZ" dirty="0"/>
              <a:t>H, </a:t>
            </a:r>
            <a:r>
              <a:rPr lang="cs-CZ" dirty="0" smtClean="0"/>
              <a:t>1995. </a:t>
            </a:r>
            <a:r>
              <a:rPr lang="cs-CZ" dirty="0"/>
              <a:t>ISBN 80-85787-82-2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POLÁŠKOVÁ</a:t>
            </a:r>
            <a:r>
              <a:rPr lang="cs-CZ" dirty="0"/>
              <a:t>, Taťána; MILOTOVÁ, Dagmar; DVOŘÁKOVÁ, Zuzana. </a:t>
            </a:r>
            <a:r>
              <a:rPr lang="cs-CZ" i="1" dirty="0"/>
              <a:t>Literatura - přehled středoškolského učiva</a:t>
            </a:r>
            <a:r>
              <a:rPr lang="cs-CZ" dirty="0"/>
              <a:t>. Třebíč: Petra </a:t>
            </a:r>
            <a:r>
              <a:rPr lang="cs-CZ" dirty="0" err="1"/>
              <a:t>Velanová</a:t>
            </a:r>
            <a:r>
              <a:rPr lang="cs-CZ" dirty="0"/>
              <a:t>, 2006. Maturita. ISBN 80-902571-6-X.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/>
              <a:t>Pokud není uvedeno jinak, použitý materiál </a:t>
            </a:r>
            <a:r>
              <a:rPr lang="cs-CZ"/>
              <a:t>je </a:t>
            </a:r>
            <a:r>
              <a:rPr lang="cs-CZ" smtClean="0"/>
              <a:t>             z </a:t>
            </a:r>
            <a:r>
              <a:rPr lang="cs-CZ" dirty="0"/>
              <a:t>vlastních zdrojů autora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1109</TotalTime>
  <Words>420</Words>
  <Application>Microsoft Office PowerPoint</Application>
  <PresentationFormat>Předvádění na obrazovce (4:3)</PresentationFormat>
  <Paragraphs>87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6" baseType="lpstr">
      <vt:lpstr>Calibri</vt:lpstr>
      <vt:lpstr>Constantia</vt:lpstr>
      <vt:lpstr>Times New Roman</vt:lpstr>
      <vt:lpstr>Wingdings 2</vt:lpstr>
      <vt:lpstr>Tok</vt:lpstr>
      <vt:lpstr>Prezentace aplikace PowerPoint</vt:lpstr>
      <vt:lpstr>Ladislav Fuks</vt:lpstr>
      <vt:lpstr>Ladislav Fuks</vt:lpstr>
      <vt:lpstr>Život</vt:lpstr>
      <vt:lpstr>Tvorba</vt:lpstr>
      <vt:lpstr> …</vt:lpstr>
      <vt:lpstr>Typické rysy tvorby</vt:lpstr>
      <vt:lpstr>Přehled tvorby</vt:lpstr>
      <vt:lpstr>Ukázka k rozboru</vt:lpstr>
      <vt:lpstr>Ukázka</vt:lpstr>
      <vt:lpstr>Použité 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literatura 2. poloviny 20. století</dc:title>
  <cp:lastModifiedBy>Kristina Eppichová</cp:lastModifiedBy>
  <cp:revision>19</cp:revision>
  <dcterms:modified xsi:type="dcterms:W3CDTF">2013-03-29T16:33:41Z</dcterms:modified>
</cp:coreProperties>
</file>