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70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0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333375"/>
            <a:ext cx="5761038" cy="1258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Nadpis 6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rtlCol="0">
            <a:normAutofit fontScale="90000"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cs-CZ" sz="4000" dirty="0" smtClean="0"/>
              <a:t>Název: </a:t>
            </a:r>
            <a:r>
              <a:rPr lang="cs-CZ" sz="3600" dirty="0"/>
              <a:t>Měření spotřeby paliva při částečném </a:t>
            </a:r>
            <a:r>
              <a:rPr lang="cs-CZ" sz="3600" dirty="0" smtClean="0"/>
              <a:t>	     výkonu </a:t>
            </a:r>
            <a:r>
              <a:rPr lang="cs-CZ" sz="3600" dirty="0"/>
              <a:t>se zahřátým motorem</a:t>
            </a:r>
            <a:r>
              <a:rPr lang="cs-CZ" sz="4000" dirty="0" smtClean="0"/>
              <a:t/>
            </a:r>
            <a:br>
              <a:rPr lang="cs-CZ" sz="4000" dirty="0" smtClean="0"/>
            </a:br>
            <a:r>
              <a:rPr lang="cs-CZ" sz="3200" dirty="0" smtClean="0"/>
              <a:t>Autor: Petr Hart, </a:t>
            </a:r>
            <a:r>
              <a:rPr lang="cs-CZ" sz="3200" dirty="0" err="1" smtClean="0"/>
              <a:t>DiS</a:t>
            </a:r>
            <a:r>
              <a:rPr lang="cs-CZ" sz="3200" dirty="0" smtClean="0"/>
              <a:t>.</a:t>
            </a:r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684213" y="3886200"/>
            <a:ext cx="7775575" cy="2235200"/>
          </a:xfrm>
        </p:spPr>
        <p:txBody>
          <a:bodyPr rtlCol="0">
            <a:spAutoFit/>
          </a:bodyPr>
          <a:lstStyle/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/>
              <a:t>Název SŠ:		VOŠ, SPŠ automobilní a technická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/>
              <a:t>Tem. oblast:		Zážehové motory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/>
              <a:t>Ročník:			4.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/>
              <a:t>Číslo projektu:		CZ.1.07/1.5.00/34.0504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/>
              <a:t>Datum vzniku:		březen 2013</a:t>
            </a:r>
          </a:p>
        </p:txBody>
      </p:sp>
    </p:spTree>
    <p:extLst>
      <p:ext uri="{BB962C8B-B14F-4D97-AF65-F5344CB8AC3E}">
        <p14:creationId xmlns:p14="http://schemas.microsoft.com/office/powerpoint/2010/main" val="23874352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Anotace 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DUM pro seznámení s měřenou spotřebou při jízdním režimu částečného výkonu po zahřátí motoru.</a:t>
            </a:r>
          </a:p>
          <a:p>
            <a:endParaRPr lang="cs-CZ" dirty="0" smtClean="0"/>
          </a:p>
        </p:txBody>
      </p:sp>
      <p:sp>
        <p:nvSpPr>
          <p:cNvPr id="4" name="Podnadpis 2"/>
          <p:cNvSpPr txBox="1">
            <a:spLocks/>
          </p:cNvSpPr>
          <p:nvPr/>
        </p:nvSpPr>
        <p:spPr>
          <a:xfrm>
            <a:off x="3091936" y="6309320"/>
            <a:ext cx="3810000" cy="432414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Tx/>
              <a:buNone/>
              <a:defRPr/>
            </a:pPr>
            <a:r>
              <a:rPr lang="cs-CZ" dirty="0" smtClean="0"/>
              <a:t>CZ.1.07/1.5.00/34.0504</a:t>
            </a:r>
          </a:p>
          <a:p>
            <a:pPr>
              <a:defRPr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538058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Měření spotřeby paliva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měřeno na palivovém systému zážehového motoru BMW 318 IS, </a:t>
            </a:r>
            <a:r>
              <a:rPr lang="cs-CZ" dirty="0" err="1" smtClean="0"/>
              <a:t>Motronic</a:t>
            </a:r>
            <a:r>
              <a:rPr lang="cs-CZ" dirty="0" smtClean="0"/>
              <a:t> M 1.7.2</a:t>
            </a:r>
          </a:p>
        </p:txBody>
      </p:sp>
      <p:pic>
        <p:nvPicPr>
          <p:cNvPr id="1026" name="Picture 2" descr="F:\Škola\Projekty\Projekt - panel motronic\FOTOPANE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6696" y="2833655"/>
            <a:ext cx="4320480" cy="3186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Podnadpis 2"/>
          <p:cNvSpPr txBox="1">
            <a:spLocks/>
          </p:cNvSpPr>
          <p:nvPr/>
        </p:nvSpPr>
        <p:spPr>
          <a:xfrm>
            <a:off x="3091936" y="6309320"/>
            <a:ext cx="3810000" cy="432414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Tx/>
              <a:buNone/>
              <a:defRPr/>
            </a:pPr>
            <a:r>
              <a:rPr lang="cs-CZ" dirty="0" smtClean="0"/>
              <a:t>CZ.1.07/1.5.00/34.0504</a:t>
            </a:r>
          </a:p>
          <a:p>
            <a:pPr>
              <a:defRPr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848548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přístroje – BOSCH KTS 650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0178" y="1600200"/>
            <a:ext cx="6783644" cy="4525963"/>
          </a:xfrm>
          <a:prstGeom prst="rect">
            <a:avLst/>
          </a:prstGeom>
        </p:spPr>
      </p:pic>
      <p:sp>
        <p:nvSpPr>
          <p:cNvPr id="4" name="Podnadpis 2"/>
          <p:cNvSpPr txBox="1">
            <a:spLocks/>
          </p:cNvSpPr>
          <p:nvPr/>
        </p:nvSpPr>
        <p:spPr>
          <a:xfrm>
            <a:off x="3091936" y="6309320"/>
            <a:ext cx="3810000" cy="432414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Tx/>
              <a:buNone/>
              <a:defRPr/>
            </a:pPr>
            <a:r>
              <a:rPr lang="cs-CZ" dirty="0" smtClean="0"/>
              <a:t>CZ.1.07/1.5.00/34.0504</a:t>
            </a:r>
          </a:p>
          <a:p>
            <a:pPr>
              <a:defRPr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891802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Popis režimu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	</a:t>
            </a:r>
            <a:r>
              <a:rPr lang="cs-CZ" dirty="0"/>
              <a:t>Tento režim používá řidič během jízdy nejčastěji. Jedná se o plynulou jízdu bez zbytečného prudkého zvyšování otáček a rychlých reakcí pedálu akcelerátoru. Při tomto režimu je nejnižší spotřeba na 100 km.</a:t>
            </a:r>
          </a:p>
        </p:txBody>
      </p:sp>
      <p:sp>
        <p:nvSpPr>
          <p:cNvPr id="4" name="Podnadpis 2"/>
          <p:cNvSpPr txBox="1">
            <a:spLocks/>
          </p:cNvSpPr>
          <p:nvPr/>
        </p:nvSpPr>
        <p:spPr>
          <a:xfrm>
            <a:off x="3091936" y="6309320"/>
            <a:ext cx="3810000" cy="432414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Tx/>
              <a:buNone/>
              <a:defRPr/>
            </a:pPr>
            <a:r>
              <a:rPr lang="cs-CZ" dirty="0" smtClean="0"/>
              <a:t>CZ.1.07/1.5.00/34.0504</a:t>
            </a:r>
          </a:p>
          <a:p>
            <a:pPr>
              <a:defRPr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213181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Nastavení komponent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	</a:t>
            </a:r>
            <a:r>
              <a:rPr lang="cs-CZ" dirty="0"/>
              <a:t>Teplotu chladicí kapaliny jsme nastavili na teplotu 94°C. Otáčky motoru jsme nastavili záměrně 1520 min</a:t>
            </a:r>
            <a:r>
              <a:rPr lang="cs-CZ" baseline="30000" dirty="0"/>
              <a:t>-1</a:t>
            </a:r>
            <a:r>
              <a:rPr lang="cs-CZ" dirty="0"/>
              <a:t>. </a:t>
            </a:r>
          </a:p>
        </p:txBody>
      </p:sp>
      <p:sp>
        <p:nvSpPr>
          <p:cNvPr id="4" name="Podnadpis 2"/>
          <p:cNvSpPr txBox="1">
            <a:spLocks/>
          </p:cNvSpPr>
          <p:nvPr/>
        </p:nvSpPr>
        <p:spPr>
          <a:xfrm>
            <a:off x="3091936" y="6309320"/>
            <a:ext cx="3810000" cy="432414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Tx/>
              <a:buNone/>
              <a:defRPr/>
            </a:pPr>
            <a:r>
              <a:rPr lang="cs-CZ" dirty="0" smtClean="0"/>
              <a:t>CZ.1.07/1.5.00/34.0504</a:t>
            </a:r>
          </a:p>
          <a:p>
            <a:pPr>
              <a:defRPr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62767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Nastavení hodnot snímačů</a:t>
            </a:r>
            <a:endParaRPr lang="cs-CZ" dirty="0"/>
          </a:p>
        </p:txBody>
      </p:sp>
      <p:pic>
        <p:nvPicPr>
          <p:cNvPr id="6" name="Zástupný symbol pro obsah 5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0178" y="1600200"/>
            <a:ext cx="6783644" cy="4525963"/>
          </a:xfrm>
          <a:prstGeom prst="rect">
            <a:avLst/>
          </a:prstGeom>
        </p:spPr>
      </p:pic>
      <p:sp>
        <p:nvSpPr>
          <p:cNvPr id="4" name="Podnadpis 2"/>
          <p:cNvSpPr txBox="1">
            <a:spLocks/>
          </p:cNvSpPr>
          <p:nvPr/>
        </p:nvSpPr>
        <p:spPr>
          <a:xfrm>
            <a:off x="3091936" y="6309320"/>
            <a:ext cx="3810000" cy="432414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Tx/>
              <a:buNone/>
              <a:defRPr/>
            </a:pPr>
            <a:r>
              <a:rPr lang="cs-CZ" dirty="0" smtClean="0"/>
              <a:t>CZ.1.07/1.5.00/34.0504</a:t>
            </a:r>
          </a:p>
          <a:p>
            <a:pPr>
              <a:defRPr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721541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Částečné otevření škrticí klapky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0178" y="1600200"/>
            <a:ext cx="6783644" cy="4525963"/>
          </a:xfrm>
          <a:prstGeom prst="rect">
            <a:avLst/>
          </a:prstGeom>
        </p:spPr>
      </p:pic>
      <p:sp>
        <p:nvSpPr>
          <p:cNvPr id="4" name="Podnadpis 2"/>
          <p:cNvSpPr txBox="1">
            <a:spLocks/>
          </p:cNvSpPr>
          <p:nvPr/>
        </p:nvSpPr>
        <p:spPr>
          <a:xfrm>
            <a:off x="3091936" y="6309320"/>
            <a:ext cx="3810000" cy="432414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Tx/>
              <a:buNone/>
              <a:defRPr/>
            </a:pPr>
            <a:r>
              <a:rPr lang="cs-CZ" dirty="0" smtClean="0"/>
              <a:t>CZ.1.07/1.5.00/34.0504</a:t>
            </a:r>
          </a:p>
          <a:p>
            <a:pPr>
              <a:defRPr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40623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Otevření vzdouvací klapky s kompenzací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0178" y="1556792"/>
            <a:ext cx="6783644" cy="4525963"/>
          </a:xfrm>
          <a:prstGeom prst="rect">
            <a:avLst/>
          </a:prstGeom>
        </p:spPr>
      </p:pic>
      <p:sp>
        <p:nvSpPr>
          <p:cNvPr id="4" name="Podnadpis 2"/>
          <p:cNvSpPr txBox="1">
            <a:spLocks/>
          </p:cNvSpPr>
          <p:nvPr/>
        </p:nvSpPr>
        <p:spPr>
          <a:xfrm>
            <a:off x="3091936" y="6309320"/>
            <a:ext cx="3810000" cy="432414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Tx/>
              <a:buNone/>
              <a:defRPr/>
            </a:pPr>
            <a:r>
              <a:rPr lang="cs-CZ" dirty="0" smtClean="0"/>
              <a:t>CZ.1.07/1.5.00/34.0504</a:t>
            </a:r>
          </a:p>
          <a:p>
            <a:pPr>
              <a:defRPr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716217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Naměřené hodnoty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	</a:t>
            </a:r>
            <a:r>
              <a:rPr lang="cs-CZ" dirty="0"/>
              <a:t>Signály od snímačů motoru jsou přiváděny do řídicí jednotky motoru a ta nastaví dodávku paliva. V tomto režimu je to 3 </a:t>
            </a:r>
            <a:r>
              <a:rPr lang="cs-CZ" dirty="0" smtClean="0"/>
              <a:t>ml/s na </a:t>
            </a:r>
            <a:r>
              <a:rPr lang="cs-CZ" smtClean="0"/>
              <a:t>vstřikovací ventil, </a:t>
            </a:r>
            <a:r>
              <a:rPr lang="cs-CZ" dirty="0" smtClean="0"/>
              <a:t>motor má 4 vstřikovací ventily </a:t>
            </a:r>
            <a:r>
              <a:rPr lang="cs-CZ" dirty="0"/>
              <a:t>a tomu odpovídá přibližně </a:t>
            </a:r>
            <a:r>
              <a:rPr lang="cs-CZ" dirty="0" smtClean="0"/>
              <a:t>6,2l/h.</a:t>
            </a:r>
            <a:endParaRPr lang="cs-CZ" dirty="0"/>
          </a:p>
        </p:txBody>
      </p:sp>
      <p:sp>
        <p:nvSpPr>
          <p:cNvPr id="4" name="Podnadpis 2"/>
          <p:cNvSpPr txBox="1">
            <a:spLocks/>
          </p:cNvSpPr>
          <p:nvPr/>
        </p:nvSpPr>
        <p:spPr>
          <a:xfrm>
            <a:off x="3091936" y="6309320"/>
            <a:ext cx="3810000" cy="432414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Tx/>
              <a:buNone/>
              <a:defRPr/>
            </a:pPr>
            <a:r>
              <a:rPr lang="cs-CZ" dirty="0" smtClean="0"/>
              <a:t>CZ.1.07/1.5.00/34.0504</a:t>
            </a:r>
          </a:p>
          <a:p>
            <a:pPr>
              <a:defRPr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368742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Vstřikované množství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0178" y="1600200"/>
            <a:ext cx="6783644" cy="4525963"/>
          </a:xfrm>
          <a:prstGeom prst="rect">
            <a:avLst/>
          </a:prstGeom>
        </p:spPr>
      </p:pic>
      <p:sp>
        <p:nvSpPr>
          <p:cNvPr id="4" name="Podnadpis 2"/>
          <p:cNvSpPr txBox="1">
            <a:spLocks/>
          </p:cNvSpPr>
          <p:nvPr/>
        </p:nvSpPr>
        <p:spPr>
          <a:xfrm>
            <a:off x="3091936" y="6309320"/>
            <a:ext cx="3810000" cy="432414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Tx/>
              <a:buNone/>
              <a:defRPr/>
            </a:pPr>
            <a:r>
              <a:rPr lang="cs-CZ" dirty="0" smtClean="0"/>
              <a:t>CZ.1.07/1.5.00/34.0504</a:t>
            </a:r>
          </a:p>
          <a:p>
            <a:pPr>
              <a:defRPr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746998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Děkuji za pozornost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Petr Hart, </a:t>
            </a:r>
            <a:r>
              <a:rPr lang="cs-CZ" dirty="0" err="1" smtClean="0"/>
              <a:t>DiS</a:t>
            </a:r>
            <a:r>
              <a:rPr lang="cs-CZ" dirty="0"/>
              <a:t>.</a:t>
            </a:r>
          </a:p>
        </p:txBody>
      </p:sp>
      <p:sp>
        <p:nvSpPr>
          <p:cNvPr id="6" name="Podnadpis 2"/>
          <p:cNvSpPr txBox="1">
            <a:spLocks/>
          </p:cNvSpPr>
          <p:nvPr/>
        </p:nvSpPr>
        <p:spPr>
          <a:xfrm>
            <a:off x="3091936" y="6309320"/>
            <a:ext cx="3810000" cy="432414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Tx/>
              <a:buNone/>
              <a:defRPr/>
            </a:pPr>
            <a:r>
              <a:rPr lang="cs-CZ" dirty="0" smtClean="0"/>
              <a:t>CZ.1.07/1.5.00/34.0504</a:t>
            </a:r>
          </a:p>
          <a:p>
            <a:pPr>
              <a:defRPr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723065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</a:t>
            </a:r>
          </a:p>
        </p:txBody>
      </p:sp>
      <p:sp>
        <p:nvSpPr>
          <p:cNvPr id="16387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r>
              <a:rPr lang="cs-CZ" smtClean="0"/>
              <a:t>Všechny obrázky – vlastní tvorba autora</a:t>
            </a:r>
          </a:p>
        </p:txBody>
      </p:sp>
      <p:pic>
        <p:nvPicPr>
          <p:cNvPr id="16388" name="Picture 5" descr="LOGO Investice do rozvoje vzdělání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5013325"/>
            <a:ext cx="504825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Podnadpis 2"/>
          <p:cNvSpPr txBox="1">
            <a:spLocks/>
          </p:cNvSpPr>
          <p:nvPr/>
        </p:nvSpPr>
        <p:spPr>
          <a:xfrm>
            <a:off x="3091936" y="6309320"/>
            <a:ext cx="3810000" cy="432414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Tx/>
              <a:buNone/>
              <a:defRPr/>
            </a:pPr>
            <a:r>
              <a:rPr lang="cs-CZ" dirty="0" smtClean="0"/>
              <a:t>CZ.1.07/1.5.00/34.0504</a:t>
            </a:r>
          </a:p>
          <a:p>
            <a:pPr>
              <a:defRPr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6220947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95</Words>
  <Application>Microsoft Office PowerPoint</Application>
  <PresentationFormat>Předvádění na obrazovce (4:3)</PresentationFormat>
  <Paragraphs>37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Název: Měření spotřeby paliva při částečném       výkonu se zahřátým motorem Autor: Petr Hart, DiS.</vt:lpstr>
      <vt:lpstr>Anotace </vt:lpstr>
      <vt:lpstr>Měření spotřeby paliva</vt:lpstr>
      <vt:lpstr>Použité přístroje – BOSCH KTS 650</vt:lpstr>
      <vt:lpstr>Popis režimu</vt:lpstr>
      <vt:lpstr>Nastavení komponent</vt:lpstr>
      <vt:lpstr>Nastavení hodnot snímačů</vt:lpstr>
      <vt:lpstr>Částečné otevření škrticí klapky</vt:lpstr>
      <vt:lpstr>Otevření vzdouvací klapky s kompenzací</vt:lpstr>
      <vt:lpstr>Naměřené hodnoty</vt:lpstr>
      <vt:lpstr>Vstřikované množství</vt:lpstr>
      <vt:lpstr>Děkuji za pozornost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Využití ICT pro rozvoj klíčových kompetencí</dc:title>
  <dc:creator>Petr Hart</dc:creator>
  <cp:lastModifiedBy>Petr Hart</cp:lastModifiedBy>
  <cp:revision>7</cp:revision>
  <dcterms:created xsi:type="dcterms:W3CDTF">2013-03-04T16:59:55Z</dcterms:created>
  <dcterms:modified xsi:type="dcterms:W3CDTF">2013-03-06T19:20:09Z</dcterms:modified>
</cp:coreProperties>
</file>