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58" r:id="rId4"/>
    <p:sldId id="260" r:id="rId5"/>
    <p:sldId id="261" r:id="rId6"/>
    <p:sldId id="263" r:id="rId7"/>
    <p:sldId id="271" r:id="rId8"/>
    <p:sldId id="265" r:id="rId9"/>
    <p:sldId id="270" r:id="rId10"/>
    <p:sldId id="262" r:id="rId11"/>
    <p:sldId id="264" r:id="rId12"/>
    <p:sldId id="272" r:id="rId13"/>
    <p:sldId id="267" r:id="rId14"/>
    <p:sldId id="266" r:id="rId15"/>
    <p:sldId id="268" r:id="rId16"/>
    <p:sldId id="269" r:id="rId17"/>
    <p:sldId id="275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9476" autoAdjust="0"/>
    <p:restoredTop sz="94676" autoAdjust="0"/>
  </p:normalViewPr>
  <p:slideViewPr>
    <p:cSldViewPr>
      <p:cViewPr>
        <p:scale>
          <a:sx n="100" d="100"/>
          <a:sy n="100" d="100"/>
        </p:scale>
        <p:origin x="-9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F56628-A0BA-4C31-A55C-EF729C781A97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388B19-BEBA-48C1-A885-29236B9DB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EE01240-597E-4D7F-899D-DFDB6F2D9592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F82D4A5-4F3B-4221-8073-D4FD837AE0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7C72E-0590-4C78-8589-78668D3C5159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00EA32-5B8F-46C5-B397-77D3F1242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175E91-86D3-4743-8460-C81EE6DC5E00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58A22-62F0-407E-9F15-F82C59DDFE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5FCA3-D1F6-468E-AD39-57B751845692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9E949-F475-4C27-8017-D9163514B7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0016DCA-EEE4-46A2-860B-9FB062231A6C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42B753A-68E7-464C-B619-E94A61579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640D1-AE0A-48D9-9157-11BFFDCFFD0C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A1F56-9BFD-437C-8551-A2290B753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1131897-EA3A-455E-95F4-78B4DC230BC4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F8E23F1-20D4-4EFF-9820-0ECB80C6B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D77451E-B7CB-4D09-BFD3-69C99EDC9231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5F6E9DE-D335-4A19-BCE7-2AE51E3BE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1B0E5-ADF9-4936-BAAC-4AAB8FBFA173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4E0FC-BF56-489D-AE9A-7C8211783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9B433-E729-4C82-AFDC-C63A66BF48A9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DCE337-F128-43CE-BFB9-DABA8F6174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3EE2BC6-CBFA-4EA2-9D37-B42C11A072A6}" type="datetimeFigureOut">
              <a:rPr lang="cs-CZ"/>
              <a:pPr>
                <a:defRPr/>
              </a:pPr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34B22630-6191-405F-8528-BE694D88EC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ha.eu/jnp/cz/home/mestske_casti/index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pid.planydoprav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zsketramvaje.cz/view.php?cisloclanku=2006040804" TargetMode="External"/><Relationship Id="rId2" Type="http://schemas.openxmlformats.org/officeDocument/2006/relationships/hyperlink" Target="http://cs.wikipedia.org/wiki/Soubor:Praha,_Malostransk%C3%A1,_vlak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P+R" TargetMode="External"/><Relationship Id="rId5" Type="http://schemas.openxmlformats.org/officeDocument/2006/relationships/hyperlink" Target="http://cs.wikipedia.org/wiki/Soubor:P%C5%99%C3%ADstavi%C5%A1t%C4%9B_Dvorce-%C5%B9lut%C3%A9_l%C3%A1zn%C4%9B,_Josef%C3%ADna_u_mola.jpg" TargetMode="External"/><Relationship Id="rId4" Type="http://schemas.openxmlformats.org/officeDocument/2006/relationships/hyperlink" Target="http://cs.wikipedia.org/wiki/Soubor:Praha,_Mal%C3%A1_Strana,_Pet%C5%99%C3%ADn,_Neboz%C3%ADzek,_jedouc%C3%AD_lanovka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_-_n%C3%A1m%C4%9Bst%C3%AD_Republiky,_Obecn%C3%AD_d%C5%AFm.jpg" TargetMode="External"/><Relationship Id="rId3" Type="http://schemas.openxmlformats.org/officeDocument/2006/relationships/hyperlink" Target="http://upload.wikimedia.org/wikipedia/commons/b/bb/Praha,_Hrad%C4%8Dansk%C3%A9_n%C3%A1m%C4%9Bst%C3%AD_01.jpg" TargetMode="External"/><Relationship Id="rId7" Type="http://schemas.openxmlformats.org/officeDocument/2006/relationships/hyperlink" Target="http://upload.wikimedia.org/wikipedia/commons/7/76/Valdstejnsky_Palace_garden_autumn.jpg" TargetMode="External"/><Relationship Id="rId2" Type="http://schemas.openxmlformats.org/officeDocument/2006/relationships/hyperlink" Target="http://upload.wikimedia.org/wikipedia/commons/3/3a/Prague_panoram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9/Praha,_Katedr%C3%A1la,_JV_01.jpg" TargetMode="External"/><Relationship Id="rId11" Type="http://schemas.openxmlformats.org/officeDocument/2006/relationships/hyperlink" Target="http://cs.wikipedia.org/wiki/N%C3%A1rodn%C3%AD_muzeum" TargetMode="External"/><Relationship Id="rId5" Type="http://schemas.openxmlformats.org/officeDocument/2006/relationships/hyperlink" Target="http://upload.wikimedia.org/wikipedia/commons/1/12/Views_of_Prague_from_Church_of_Our_Lady_in_front_of_T%C3%BDn_tower27.jpg" TargetMode="External"/><Relationship Id="rId10" Type="http://schemas.openxmlformats.org/officeDocument/2006/relationships/hyperlink" Target="http://cs.wikipedia.org/wiki/Soubor:Praha_2005-09-20_n%C3%A1rodn%C3%AD_divadlo.jpg" TargetMode="External"/><Relationship Id="rId4" Type="http://schemas.openxmlformats.org/officeDocument/2006/relationships/hyperlink" Target="http://upload.wikimedia.org/wikipedia/commons/3/31/Prazsky_hrad_karluv_most_panorama.jpg" TargetMode="External"/><Relationship Id="rId9" Type="http://schemas.openxmlformats.org/officeDocument/2006/relationships/hyperlink" Target="http://cs.wikipedia.org/wiki/Soubor:LetohradekHvezda2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9232545"/>
              </p:ext>
            </p:extLst>
          </p:nvPr>
        </p:nvGraphicFramePr>
        <p:xfrm>
          <a:off x="1301750" y="1844676"/>
          <a:ext cx="7086674" cy="1662030"/>
        </p:xfrm>
        <a:graphic>
          <a:graphicData uri="http://schemas.openxmlformats.org/drawingml/2006/table">
            <a:tbl>
              <a:tblPr/>
              <a:tblGrid>
                <a:gridCol w="2092289"/>
                <a:gridCol w="4994385"/>
              </a:tblGrid>
              <a:tr h="216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CZ.1.07./1.4.00/21.2534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Kraje České republiky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6487596"/>
              </p:ext>
            </p:extLst>
          </p:nvPr>
        </p:nvGraphicFramePr>
        <p:xfrm>
          <a:off x="1331912" y="3933826"/>
          <a:ext cx="7056511" cy="2031570"/>
        </p:xfrm>
        <a:graphic>
          <a:graphicData uri="http://schemas.openxmlformats.org/drawingml/2006/table">
            <a:tbl>
              <a:tblPr/>
              <a:tblGrid>
                <a:gridCol w="1973401"/>
                <a:gridCol w="5083110"/>
              </a:tblGrid>
              <a:tr h="2776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VY_32_INOVACE_Z_01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6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Praha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6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6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6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6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6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Hlavní město, znak, průmysl, doprava, PID, úřady a instituce, zajímavosti Prahy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695325"/>
          </a:xfrm>
        </p:spPr>
        <p:txBody>
          <a:bodyPr/>
          <a:lstStyle/>
          <a:p>
            <a:r>
              <a:rPr lang="cs-CZ" smtClean="0"/>
              <a:t>Zeměpis 8.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Znak Prahy</a:t>
            </a:r>
            <a:endParaRPr lang="cs-CZ" dirty="0"/>
          </a:p>
        </p:txBody>
      </p:sp>
      <p:pic>
        <p:nvPicPr>
          <p:cNvPr id="15362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914525" y="1812925"/>
            <a:ext cx="4552950" cy="44481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Hlavní a současně největší město České republiky </a:t>
            </a:r>
          </a:p>
          <a:p>
            <a:r>
              <a:rPr lang="cs-CZ" dirty="0" smtClean="0"/>
              <a:t>14. největší město Evropské Unie</a:t>
            </a:r>
          </a:p>
          <a:p>
            <a:r>
              <a:rPr lang="cs-CZ" dirty="0" smtClean="0"/>
              <a:t>Počet obyvatel: 1 272 690 (údaj z roku 2011)</a:t>
            </a:r>
          </a:p>
          <a:p>
            <a:r>
              <a:rPr lang="cs-CZ" dirty="0" smtClean="0"/>
              <a:t>Rozloha města: 495 km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</a:p>
          <a:p>
            <a:r>
              <a:rPr lang="cs-CZ" dirty="0" smtClean="0"/>
              <a:t>Nejnižší bod: 177 </a:t>
            </a:r>
            <a:r>
              <a:rPr lang="cs-CZ" dirty="0" err="1" smtClean="0"/>
              <a:t>m.n.m</a:t>
            </a:r>
            <a:r>
              <a:rPr lang="cs-CZ" dirty="0" smtClean="0"/>
              <a:t>. hladina Vltavy u Suchdola </a:t>
            </a:r>
          </a:p>
          <a:p>
            <a:r>
              <a:rPr lang="cs-CZ" dirty="0" smtClean="0"/>
              <a:t>Nejvyšší bod: 399 </a:t>
            </a:r>
            <a:r>
              <a:rPr lang="cs-CZ" dirty="0" err="1" smtClean="0"/>
              <a:t>m.n.m</a:t>
            </a:r>
            <a:r>
              <a:rPr lang="cs-CZ" dirty="0" smtClean="0"/>
              <a:t>. vrch Teleček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Územní členění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Od roku 1960 je Praha rozdělena na 10 městských obvodů</a:t>
            </a:r>
          </a:p>
          <a:p>
            <a:r>
              <a:rPr lang="cs-CZ" smtClean="0"/>
              <a:t>Praha má 57 samostatných městských částí (zastupitelstvo, rada, starosta a úřad městské části)</a:t>
            </a:r>
          </a:p>
          <a:p>
            <a:r>
              <a:rPr lang="cs-CZ" smtClean="0"/>
              <a:t>V roce 2001 byla navíc Praha rozdělena na 22 správních obvodů</a:t>
            </a:r>
          </a:p>
          <a:p>
            <a:r>
              <a:rPr lang="cs-CZ" smtClean="0"/>
              <a:t>Praha má specifické postavení obce i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Prahy v České republice</a:t>
            </a:r>
            <a:endParaRPr lang="cs-CZ" dirty="0"/>
          </a:p>
        </p:txBody>
      </p:sp>
      <p:pic>
        <p:nvPicPr>
          <p:cNvPr id="19458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43013" y="2341563"/>
            <a:ext cx="5895975" cy="33909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61290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Největší část Prahy se rozkládá na Pražské plošině, kterou protéká řeka Vltava. Na severozápadě do ní  zasahuje Středolabská tabule, na jihozápadě Hořovická pahorkatina a Brdská vrchovina.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Mapa Prahy</a:t>
            </a:r>
            <a:endParaRPr lang="cs-CZ" dirty="0"/>
          </a:p>
        </p:txBody>
      </p:sp>
      <p:pic>
        <p:nvPicPr>
          <p:cNvPr id="21506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41388" y="1600200"/>
            <a:ext cx="6499225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341438"/>
            <a:ext cx="7456487" cy="5132387"/>
          </a:xfrm>
        </p:spPr>
        <p:txBody>
          <a:bodyPr/>
          <a:lstStyle/>
          <a:p>
            <a:r>
              <a:rPr lang="cs-CZ" sz="2000" smtClean="0"/>
              <a:t>Praha se řadí mezi hospodářsky vyspělé regiony v Evropě</a:t>
            </a:r>
          </a:p>
          <a:p>
            <a:r>
              <a:rPr lang="cs-CZ" sz="2000" smtClean="0"/>
              <a:t>Kromě nejvyšších orgánů státní správy, úřadů a institucí v ní sídlí finanční instituce a zastoupení zahraničních firem</a:t>
            </a:r>
          </a:p>
          <a:p>
            <a:r>
              <a:rPr lang="cs-CZ" sz="2000" smtClean="0"/>
              <a:t>Praha se podílí na tvorbě HDP ČR 25 procenty</a:t>
            </a:r>
          </a:p>
          <a:p>
            <a:r>
              <a:rPr lang="cs-CZ" sz="2000" smtClean="0"/>
              <a:t>Potravinářský průmysl</a:t>
            </a:r>
          </a:p>
          <a:p>
            <a:r>
              <a:rPr lang="cs-CZ" sz="2000" smtClean="0"/>
              <a:t>Polygrafická výroba</a:t>
            </a:r>
          </a:p>
          <a:p>
            <a:r>
              <a:rPr lang="cs-CZ" sz="2000" smtClean="0"/>
              <a:t>Výroba elektrických strojů</a:t>
            </a:r>
          </a:p>
          <a:p>
            <a:r>
              <a:rPr lang="cs-CZ" sz="2000" smtClean="0"/>
              <a:t>Strojírenství</a:t>
            </a:r>
          </a:p>
          <a:p>
            <a:r>
              <a:rPr lang="cs-CZ" sz="2000" smtClean="0"/>
              <a:t>Stavebnictví</a:t>
            </a:r>
          </a:p>
          <a:p>
            <a:r>
              <a:rPr lang="cs-CZ" sz="2000" smtClean="0"/>
              <a:t>Služby (90 procent zaměstnaných lidí)</a:t>
            </a:r>
          </a:p>
          <a:p>
            <a:r>
              <a:rPr lang="cs-CZ" sz="2000" smtClean="0"/>
              <a:t>Historická část Prahy zařazena na seznam kulturního dědictví UNESCO</a:t>
            </a:r>
          </a:p>
          <a:p>
            <a:endParaRPr lang="cs-CZ" sz="2000" u="sng" smtClean="0"/>
          </a:p>
          <a:p>
            <a:endParaRPr lang="cs-CZ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Mapa městských částí Prahy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2636838"/>
            <a:ext cx="8229600" cy="720154"/>
          </a:xfrm>
        </p:spPr>
        <p:txBody>
          <a:bodyPr/>
          <a:lstStyle/>
          <a:p>
            <a:pPr marL="0" indent="0" algn="ctr">
              <a:buFont typeface="Wingdings" pitchFamily="2" charset="2"/>
              <a:buNone/>
            </a:pPr>
            <a:r>
              <a:rPr lang="cs-CZ" dirty="0" smtClean="0">
                <a:hlinkClick r:id="rId2"/>
              </a:rPr>
              <a:t>Interaktivní mapa</a:t>
            </a:r>
            <a:endParaRPr lang="cs-CZ" dirty="0" smtClean="0"/>
          </a:p>
          <a:p>
            <a:pPr marL="0" indent="0" algn="ctr">
              <a:buFont typeface="Wingdings" pitchFamily="2" charset="2"/>
              <a:buNone/>
            </a:pPr>
            <a:endParaRPr lang="cs-CZ" dirty="0" smtClean="0"/>
          </a:p>
          <a:p>
            <a:pPr marL="0" indent="0" algn="ctr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Praha je hlavním dopravním uzlem České republiky a důležitou vnitrostátní a mezinárodní křižovatkou ve </a:t>
            </a:r>
            <a:r>
              <a:rPr lang="cs-CZ" dirty="0"/>
              <a:t>Střední </a:t>
            </a:r>
            <a:r>
              <a:rPr lang="cs-CZ" dirty="0" smtClean="0"/>
              <a:t>Evropě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 Dálnice D1, D5, D8, D11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Letiště Praha – Ruzyně (12.6 miliónů cestujících odbaveno v roce 2008)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Pražský železniční uzel – prochází významnou 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modernizací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Kdo v </a:t>
            </a:r>
            <a:r>
              <a:rPr lang="cs-CZ" dirty="0" err="1" smtClean="0"/>
              <a:t>praze</a:t>
            </a:r>
            <a:r>
              <a:rPr lang="cs-CZ" dirty="0" smtClean="0"/>
              <a:t> sídlí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Vláda České republiky</a:t>
            </a:r>
          </a:p>
          <a:p>
            <a:r>
              <a:rPr lang="cs-CZ" smtClean="0"/>
              <a:t>Poslanecká sněmovna Parlamentu ČR</a:t>
            </a:r>
          </a:p>
          <a:p>
            <a:r>
              <a:rPr lang="cs-CZ" smtClean="0"/>
              <a:t>Senát Parlamentu ČR</a:t>
            </a:r>
          </a:p>
          <a:p>
            <a:r>
              <a:rPr lang="cs-CZ" smtClean="0"/>
              <a:t>Kancelář prezidenta republiky</a:t>
            </a:r>
          </a:p>
          <a:p>
            <a:r>
              <a:rPr lang="cs-CZ" smtClean="0"/>
              <a:t>Ministerstva </a:t>
            </a:r>
          </a:p>
          <a:p>
            <a:r>
              <a:rPr lang="cs-CZ" smtClean="0"/>
              <a:t>Univerzita Karlova (nejstarší v ČR)</a:t>
            </a:r>
          </a:p>
          <a:p>
            <a:r>
              <a:rPr lang="cs-CZ" smtClean="0"/>
              <a:t>Nejvyšší kontrolní úřad</a:t>
            </a:r>
          </a:p>
          <a:p>
            <a:r>
              <a:rPr lang="cs-CZ" smtClean="0"/>
              <a:t>Vrchní soud ČR</a:t>
            </a:r>
          </a:p>
          <a:p>
            <a:r>
              <a:rPr lang="cs-CZ" smtClean="0"/>
              <a:t>Nejvyšší soud ČR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Pražská integrovaná doprava</a:t>
            </a:r>
            <a:br>
              <a:rPr lang="cs-CZ" dirty="0" smtClean="0"/>
            </a:br>
            <a:r>
              <a:rPr lang="cs-CZ" dirty="0" smtClean="0"/>
              <a:t>PID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Moderní systém hromadné dopravy osob, jehož cílem je zajištění konkurenceschopnosti individuální (automobilové) dopravě</a:t>
            </a:r>
          </a:p>
          <a:p>
            <a:r>
              <a:rPr lang="cs-CZ" smtClean="0"/>
              <a:t>Součástí PID jsou metro, tramvaje, železnice, městské a příměstské autobusové linky, lanovka a přívozy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333375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Plán pražské integrované dopravy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63713" y="2133601"/>
            <a:ext cx="5688012" cy="647328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dirty="0" smtClean="0">
                <a:hlinkClick r:id="rId2"/>
              </a:rPr>
              <a:t>Plán pražské integrované dopravy</a:t>
            </a:r>
            <a:endParaRPr lang="cs-CZ" dirty="0" smtClean="0"/>
          </a:p>
          <a:p>
            <a:pPr marL="0" indent="0">
              <a:buFont typeface="Wingdings" pitchFamily="2" charset="2"/>
              <a:buNone/>
            </a:pPr>
            <a:endParaRPr lang="cs-CZ" dirty="0" smtClean="0"/>
          </a:p>
          <a:p>
            <a:pPr marL="0" indent="0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Pražská integrovaná doprava</a:t>
            </a:r>
            <a:endParaRPr lang="cs-CZ" dirty="0"/>
          </a:p>
        </p:txBody>
      </p:sp>
      <p:sp>
        <p:nvSpPr>
          <p:cNvPr id="2867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411413" y="1412875"/>
            <a:ext cx="4038600" cy="4525963"/>
          </a:xfrm>
        </p:spPr>
        <p:txBody>
          <a:bodyPr/>
          <a:lstStyle/>
          <a:p>
            <a:r>
              <a:rPr lang="cs-CZ" smtClean="0">
                <a:hlinkClick r:id="rId2"/>
              </a:rPr>
              <a:t>Metro</a:t>
            </a:r>
            <a:endParaRPr lang="cs-CZ" smtClean="0"/>
          </a:p>
          <a:p>
            <a:r>
              <a:rPr lang="cs-CZ" smtClean="0">
                <a:hlinkClick r:id="rId3"/>
              </a:rPr>
              <a:t>Tramvaje</a:t>
            </a:r>
            <a:endParaRPr lang="cs-CZ" smtClean="0"/>
          </a:p>
          <a:p>
            <a:r>
              <a:rPr lang="cs-CZ" smtClean="0">
                <a:hlinkClick r:id="rId4"/>
              </a:rPr>
              <a:t>Lanová dráha</a:t>
            </a:r>
            <a:endParaRPr lang="cs-CZ" smtClean="0"/>
          </a:p>
          <a:p>
            <a:r>
              <a:rPr lang="cs-CZ" smtClean="0">
                <a:hlinkClick r:id="rId5"/>
              </a:rPr>
              <a:t>Přívoz</a:t>
            </a:r>
            <a:endParaRPr lang="cs-CZ" smtClean="0"/>
          </a:p>
          <a:p>
            <a:r>
              <a:rPr lang="cs-CZ" smtClean="0">
                <a:hlinkClick r:id="rId6"/>
              </a:rPr>
              <a:t>Síť parkovišť</a:t>
            </a:r>
            <a:endParaRPr lang="cs-CZ" smtClean="0"/>
          </a:p>
          <a:p>
            <a:r>
              <a:rPr lang="cs-CZ" smtClean="0"/>
              <a:t>Autobusy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 Prahy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>
                <a:hlinkClick r:id="rId2"/>
              </a:rPr>
              <a:t>Pohled na Prahu z vrchu Petřín</a:t>
            </a:r>
            <a:endParaRPr lang="cs-CZ" smtClean="0"/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hlinkClick r:id="rId3"/>
              </a:rPr>
              <a:t>Hradčany</a:t>
            </a:r>
            <a:endParaRPr lang="cs-CZ" smtClean="0"/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hlinkClick r:id="rId4"/>
              </a:rPr>
              <a:t>Pražský hrad a Karlův most</a:t>
            </a:r>
            <a:endParaRPr lang="cs-CZ" smtClean="0"/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hlinkClick r:id="rId5"/>
              </a:rPr>
              <a:t>Staroměstské náměstí</a:t>
            </a:r>
            <a:endParaRPr lang="cs-CZ" smtClean="0"/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hlinkClick r:id="rId6"/>
              </a:rPr>
              <a:t>Chrám Svatého Víta</a:t>
            </a:r>
            <a:endParaRPr lang="cs-CZ" smtClean="0"/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hlinkClick r:id="rId7"/>
              </a:rPr>
              <a:t>Valdštejnský palác</a:t>
            </a:r>
            <a:r>
              <a:rPr lang="cs-CZ" smtClean="0"/>
              <a:t> 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hlinkClick r:id="rId8"/>
              </a:rPr>
              <a:t>Obecní dům</a:t>
            </a:r>
            <a:endParaRPr lang="cs-CZ" smtClean="0"/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hlinkClick r:id="rId9"/>
              </a:rPr>
              <a:t>Letohrádek Hvězda</a:t>
            </a:r>
            <a:endParaRPr lang="cs-CZ" smtClean="0"/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hlinkClick r:id="rId10"/>
              </a:rPr>
              <a:t>Národní divadlo</a:t>
            </a:r>
            <a:endParaRPr lang="cs-CZ" smtClean="0"/>
          </a:p>
          <a:p>
            <a:pPr marL="0" indent="0">
              <a:buFont typeface="Wingdings" pitchFamily="2" charset="2"/>
              <a:buNone/>
            </a:pPr>
            <a:r>
              <a:rPr lang="cs-CZ" smtClean="0">
                <a:hlinkClick r:id="rId11"/>
              </a:rPr>
              <a:t>Národní muzeum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23234" y="1268760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DLOUHÝ, Petr. </a:t>
            </a:r>
            <a:r>
              <a:rPr lang="cs-CZ" sz="1400" i="1" dirty="0"/>
              <a:t>Symboly krajů České republiky</a:t>
            </a:r>
            <a:r>
              <a:rPr lang="cs-CZ" sz="1400" dirty="0"/>
              <a:t> [online]. [cit. </a:t>
            </a:r>
            <a:r>
              <a:rPr lang="cs-CZ" sz="1400" dirty="0" smtClean="0"/>
              <a:t>1.4.2012]. </a:t>
            </a:r>
            <a:r>
              <a:rPr lang="cs-CZ" sz="1400" dirty="0"/>
              <a:t>Dostupný na WWW: http://cs.wikipedia.org/wiki/Soubor:Praha_CoA_CZ.svg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23234" y="1916832"/>
            <a:ext cx="72728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HUSTOLES. </a:t>
            </a:r>
            <a:r>
              <a:rPr lang="cs-CZ" sz="1400" i="1" dirty="0"/>
              <a:t>Kraje v Česku</a:t>
            </a:r>
            <a:r>
              <a:rPr lang="cs-CZ" sz="1400" dirty="0"/>
              <a:t> [online]. [cit. </a:t>
            </a:r>
            <a:r>
              <a:rPr lang="cs-CZ" sz="1400" dirty="0" smtClean="0"/>
              <a:t>1.4.2012]. </a:t>
            </a:r>
            <a:r>
              <a:rPr lang="cs-CZ" sz="1400" dirty="0"/>
              <a:t>Dostupný na WWW: http://cs.wikipedia.org/wiki/Soubor:2004_Praha.png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723234" y="2564904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KUBIIK. </a:t>
            </a:r>
            <a:r>
              <a:rPr lang="cs-CZ" sz="1400" i="1" dirty="0"/>
              <a:t>Praha</a:t>
            </a:r>
            <a:r>
              <a:rPr lang="cs-CZ" sz="1400" dirty="0"/>
              <a:t> [online]. [cit. 1.4.2013]. Dostupný na WWW: http://cs.wikipedia.org/wiki/Soubor:Prague_districts.svg 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768202" y="548680"/>
            <a:ext cx="7467600" cy="1143000"/>
          </a:xfrm>
          <a:prstGeom prst="rect">
            <a:avLst/>
          </a:prstGeom>
        </p:spPr>
        <p:txBody>
          <a:bodyPr/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POUŽITÁ LITERATURA, ODKAZY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23234" y="3212976"/>
            <a:ext cx="72196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WIKIPEDIE. </a:t>
            </a:r>
            <a:r>
              <a:rPr lang="cs-CZ" sz="1400" i="1" dirty="0"/>
              <a:t>Praha</a:t>
            </a:r>
            <a:r>
              <a:rPr lang="cs-CZ" sz="1400" dirty="0"/>
              <a:t> [online]. [cit. </a:t>
            </a:r>
            <a:r>
              <a:rPr lang="cs-CZ" sz="1400" dirty="0" smtClean="0"/>
              <a:t>1.4.2012]. </a:t>
            </a:r>
            <a:r>
              <a:rPr lang="cs-CZ" sz="1400" dirty="0"/>
              <a:t>Dostupný na WWW: https://cs.wikipedia.org/wiki/Praha 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9326" y="3861048"/>
            <a:ext cx="724091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Prof. PhDr. Petr Chalupa , CSc.</a:t>
            </a:r>
          </a:p>
          <a:p>
            <a:r>
              <a:rPr lang="cs-CZ" sz="1400" dirty="0" smtClean="0"/>
              <a:t>Prof. RNDr. Stanislav Horník, DrSc.</a:t>
            </a:r>
          </a:p>
          <a:p>
            <a:r>
              <a:rPr lang="cs-CZ" sz="1400" dirty="0" smtClean="0"/>
              <a:t>ZEMĚPIS pro 8. a 9. ročník základní školy a nižší ročníky víceletých gymnázií (Zeměpis České republiky) 2. přepracované vydání: SPN Praha 2005 ISBN 80-7235-307-1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8318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1010</TotalTime>
  <Words>582</Words>
  <Application>Microsoft Office PowerPoint</Application>
  <PresentationFormat>Předvádění na obrazovce (4:3)</PresentationFormat>
  <Paragraphs>107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Prezentace aplikace PowerPoint</vt:lpstr>
      <vt:lpstr>PRAHA</vt:lpstr>
      <vt:lpstr>Znak Prahy</vt:lpstr>
      <vt:lpstr>Praha</vt:lpstr>
      <vt:lpstr>Územní členění</vt:lpstr>
      <vt:lpstr>Poloha Prahy v České republice</vt:lpstr>
      <vt:lpstr>Poloha</vt:lpstr>
      <vt:lpstr>Mapa Prahy</vt:lpstr>
      <vt:lpstr>Hospodářství </vt:lpstr>
      <vt:lpstr>Mapa městských částí Prahy</vt:lpstr>
      <vt:lpstr>Doprava</vt:lpstr>
      <vt:lpstr>Kdo v praze sídlí</vt:lpstr>
      <vt:lpstr>Pražská integrovaná doprava PID</vt:lpstr>
      <vt:lpstr>Plán pražské integrované dopravy</vt:lpstr>
      <vt:lpstr>Pražská integrovaná doprava</vt:lpstr>
      <vt:lpstr>Zajímavosti Prahy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52</cp:revision>
  <dcterms:created xsi:type="dcterms:W3CDTF">2012-02-20T16:02:05Z</dcterms:created>
  <dcterms:modified xsi:type="dcterms:W3CDTF">2013-04-11T13:39:04Z</dcterms:modified>
</cp:coreProperties>
</file>