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0" r:id="rId2"/>
    <p:sldId id="256" r:id="rId3"/>
    <p:sldId id="257" r:id="rId4"/>
    <p:sldId id="265" r:id="rId5"/>
    <p:sldId id="266" r:id="rId6"/>
    <p:sldId id="258" r:id="rId7"/>
    <p:sldId id="259" r:id="rId8"/>
    <p:sldId id="260" r:id="rId9"/>
    <p:sldId id="263" r:id="rId10"/>
    <p:sldId id="264" r:id="rId11"/>
    <p:sldId id="279" r:id="rId12"/>
    <p:sldId id="267" r:id="rId13"/>
    <p:sldId id="269" r:id="rId14"/>
    <p:sldId id="268" r:id="rId15"/>
    <p:sldId id="270" r:id="rId16"/>
    <p:sldId id="271" r:id="rId17"/>
    <p:sldId id="272" r:id="rId18"/>
    <p:sldId id="273" r:id="rId19"/>
    <p:sldId id="277" r:id="rId20"/>
    <p:sldId id="278" r:id="rId21"/>
    <p:sldId id="276" r:id="rId22"/>
    <p:sldId id="275" r:id="rId23"/>
    <p:sldId id="281" r:id="rId24"/>
    <p:sldId id="282" r:id="rId2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676" autoAdjust="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89FEF26-E93A-4AFA-947D-252809A853C9}" type="datetimeFigureOut">
              <a:rPr lang="cs-CZ" smtClean="0"/>
              <a:t>11.4.2013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E8B85DD4-52AB-4AC9-BDE7-52FF0362CD49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89FEF26-E93A-4AFA-947D-252809A853C9}" type="datetimeFigureOut">
              <a:rPr lang="cs-CZ" smtClean="0"/>
              <a:t>11.4.2013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8B85DD4-52AB-4AC9-BDE7-52FF0362CD49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89FEF26-E93A-4AFA-947D-252809A853C9}" type="datetimeFigureOut">
              <a:rPr lang="cs-CZ" smtClean="0"/>
              <a:t>11.4.2013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E8B85DD4-52AB-4AC9-BDE7-52FF0362CD49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FEF26-E93A-4AFA-947D-252809A853C9}" type="datetimeFigureOut">
              <a:rPr lang="cs-CZ" smtClean="0"/>
              <a:t>11.4.2013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85DD4-52AB-4AC9-BDE7-52FF0362CD49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FEF26-E93A-4AFA-947D-252809A853C9}" type="datetimeFigureOut">
              <a:rPr lang="cs-CZ" smtClean="0"/>
              <a:t>11.4.2013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85DD4-52AB-4AC9-BDE7-52FF0362CD49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89FEF26-E93A-4AFA-947D-252809A853C9}" type="datetimeFigureOut">
              <a:rPr lang="cs-CZ" smtClean="0"/>
              <a:t>11.4.2013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8B85DD4-52AB-4AC9-BDE7-52FF0362CD4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FEF26-E93A-4AFA-947D-252809A853C9}" type="datetimeFigureOut">
              <a:rPr lang="cs-CZ" smtClean="0"/>
              <a:t>11.4.2013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85DD4-52AB-4AC9-BDE7-52FF0362CD4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89FEF26-E93A-4AFA-947D-252809A853C9}" type="datetimeFigureOut">
              <a:rPr lang="cs-CZ" smtClean="0"/>
              <a:t>11.4.2013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8B85DD4-52AB-4AC9-BDE7-52FF0362CD49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89FEF26-E93A-4AFA-947D-252809A853C9}" type="datetimeFigureOut">
              <a:rPr lang="cs-CZ" smtClean="0"/>
              <a:t>11.4.2013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8B85DD4-52AB-4AC9-BDE7-52FF0362CD49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FEF26-E93A-4AFA-947D-252809A853C9}" type="datetimeFigureOut">
              <a:rPr lang="cs-CZ" smtClean="0"/>
              <a:t>11.4.2013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85DD4-52AB-4AC9-BDE7-52FF0362CD4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FEF26-E93A-4AFA-947D-252809A853C9}" type="datetimeFigureOut">
              <a:rPr lang="cs-CZ" smtClean="0"/>
              <a:t>11.4.2013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85DD4-52AB-4AC9-BDE7-52FF0362CD4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89FEF26-E93A-4AFA-947D-252809A853C9}" type="datetimeFigureOut">
              <a:rPr lang="cs-CZ" smtClean="0"/>
              <a:t>11.4.2013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E8B85DD4-52AB-4AC9-BDE7-52FF0362CD49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115888"/>
            <a:ext cx="6083300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3369" name="Group 57"/>
          <p:cNvGraphicFramePr>
            <a:graphicFrameLocks noGrp="1"/>
          </p:cNvGraphicFramePr>
          <p:nvPr/>
        </p:nvGraphicFramePr>
        <p:xfrm>
          <a:off x="1301750" y="1844675"/>
          <a:ext cx="6473825" cy="1463040"/>
        </p:xfrm>
        <a:graphic>
          <a:graphicData uri="http://schemas.openxmlformats.org/drawingml/2006/table">
            <a:tbl>
              <a:tblPr/>
              <a:tblGrid>
                <a:gridCol w="1911350"/>
                <a:gridCol w="4562475"/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Základní škola Šumvald, okres Olomouc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CZ.1.07./1.4.00/21.2534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šablony klíčové aktivity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Inovace a zkvalitnění výuky prostřednictvím ICT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šablony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III/2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oblast/obor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Člověk a příroda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Tematický okruh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Kraje České republiky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Označení sady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VY_32_INOVACE_Z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3374" name="Group 6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5771841"/>
              </p:ext>
            </p:extLst>
          </p:nvPr>
        </p:nvGraphicFramePr>
        <p:xfrm>
          <a:off x="1331913" y="3933825"/>
          <a:ext cx="6477000" cy="1661160"/>
        </p:xfrm>
        <a:graphic>
          <a:graphicData uri="http://schemas.openxmlformats.org/drawingml/2006/table">
            <a:tbl>
              <a:tblPr/>
              <a:tblGrid>
                <a:gridCol w="1871935"/>
                <a:gridCol w="4605065"/>
              </a:tblGrid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Označení materiálu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VY_32_INOVACE_Z_04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Plzeňský kraj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Mgr. Radomil Kryl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 aplikace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Prezentace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Zeměpis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Znak, vlajka, sídlo, poloha v ČR, hospodářství, obyvatelstvo, zajímavosti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26186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PLZEŇSKÝ KRAJ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8. ROČNÍK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99821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Znak kraje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8446" y="1600200"/>
            <a:ext cx="4045108" cy="4873625"/>
          </a:xfrm>
        </p:spPr>
      </p:pic>
    </p:spTree>
    <p:extLst>
      <p:ext uri="{BB962C8B-B14F-4D97-AF65-F5344CB8AC3E}">
        <p14:creationId xmlns:p14="http://schemas.microsoft.com/office/powerpoint/2010/main" val="1645371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Poloha kraje v ČR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3012" y="2341562"/>
            <a:ext cx="5895975" cy="3390900"/>
          </a:xfrm>
        </p:spPr>
      </p:pic>
    </p:spTree>
    <p:extLst>
      <p:ext uri="{BB962C8B-B14F-4D97-AF65-F5344CB8AC3E}">
        <p14:creationId xmlns:p14="http://schemas.microsoft.com/office/powerpoint/2010/main" val="1471689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údaje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Počet obyvatel : 571 709 obyvatel</a:t>
            </a:r>
          </a:p>
          <a:p>
            <a:r>
              <a:rPr lang="cs-CZ" dirty="0" smtClean="0"/>
              <a:t>Rozloha: 7 561 kilometrů čtverečných</a:t>
            </a:r>
          </a:p>
          <a:p>
            <a:r>
              <a:rPr lang="cs-CZ" dirty="0" smtClean="0"/>
              <a:t>Krajské město: Plzeň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26904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Obyvatelstvo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Ačkoli je Plzeňský kraj rozlohou v ČR třetí největší, počtem obyvatel je až devátý a hustota zalidnění je druhá nejnižší v zemi (po Jihočeském kraji). V kraji je minimum středně velkých měst.  4/5 rozlohy kraje (a 30 % obyvatelstva) tvoří obce do 2000 obyvatel.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51302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Hospodářství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Strojírenský průmysl</a:t>
            </a:r>
          </a:p>
          <a:p>
            <a:r>
              <a:rPr lang="cs-CZ" dirty="0" smtClean="0"/>
              <a:t>Elektrotechnický průmysl</a:t>
            </a:r>
          </a:p>
          <a:p>
            <a:r>
              <a:rPr lang="cs-CZ" dirty="0" smtClean="0"/>
              <a:t>Potravinářský průmysl</a:t>
            </a:r>
          </a:p>
          <a:p>
            <a:r>
              <a:rPr lang="cs-CZ" dirty="0" smtClean="0"/>
              <a:t>Průmysl stavebních hmot - keramický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02200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Strojírenský průmysl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smtClean="0"/>
              <a:t>Nejvýznamnějším podnikem Škoda Holding a.s. je:</a:t>
            </a:r>
          </a:p>
          <a:p>
            <a:r>
              <a:rPr lang="cs-CZ" b="1" dirty="0" smtClean="0"/>
              <a:t>ŠKODA TRANSPORTATION a.s.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výroba autobusů, tramvají, trolejbusů, elektrických lokomotiv, železničních vagónů, vagónů metra, dopravních zařízení,</a:t>
            </a:r>
          </a:p>
          <a:p>
            <a:pPr marL="0" indent="0">
              <a:buNone/>
            </a:pPr>
            <a:r>
              <a:rPr lang="cs-CZ" dirty="0" smtClean="0"/>
              <a:t>Symbolem je znak okřídleného šípu, který po sloučení s firmou </a:t>
            </a:r>
            <a:r>
              <a:rPr lang="cs-CZ" dirty="0" err="1" smtClean="0"/>
              <a:t>Laurin</a:t>
            </a:r>
            <a:r>
              <a:rPr lang="cs-CZ" dirty="0" smtClean="0"/>
              <a:t> a Klement převzala a dodnes užívá společnost Škoda Auto.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b="1" dirty="0" smtClean="0"/>
          </a:p>
        </p:txBody>
      </p:sp>
    </p:spTree>
    <p:extLst>
      <p:ext uri="{BB962C8B-B14F-4D97-AF65-F5344CB8AC3E}">
        <p14:creationId xmlns:p14="http://schemas.microsoft.com/office/powerpoint/2010/main" val="4020335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Potravinářský průmysl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Bohemia Sekt Starý Plzenec</a:t>
            </a:r>
          </a:p>
          <a:p>
            <a:r>
              <a:rPr lang="cs-CZ" dirty="0" err="1" smtClean="0"/>
              <a:t>Stock</a:t>
            </a:r>
            <a:r>
              <a:rPr lang="cs-CZ" dirty="0" smtClean="0"/>
              <a:t> Plzeň</a:t>
            </a:r>
          </a:p>
          <a:p>
            <a:r>
              <a:rPr lang="cs-CZ" dirty="0" smtClean="0"/>
              <a:t>Pivovar Prazdroj</a:t>
            </a:r>
          </a:p>
          <a:p>
            <a:pPr marL="0" indent="0">
              <a:buNone/>
            </a:pPr>
            <a:endParaRPr lang="cs-CZ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1785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Keramický průmysl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Kaznějov – těžba kaolínu</a:t>
            </a:r>
          </a:p>
          <a:p>
            <a:r>
              <a:rPr lang="cs-CZ" dirty="0" smtClean="0"/>
              <a:t>Horní Bříza – těžba kaolínu, muzeum keramiky</a:t>
            </a:r>
          </a:p>
          <a:p>
            <a:r>
              <a:rPr lang="cs-CZ" dirty="0" smtClean="0"/>
              <a:t>Chlumčany  -  </a:t>
            </a:r>
            <a:r>
              <a:rPr lang="cs-CZ" dirty="0" err="1" smtClean="0"/>
              <a:t>Lasselsberger</a:t>
            </a:r>
            <a:r>
              <a:rPr lang="cs-CZ" dirty="0" smtClean="0"/>
              <a:t>, značka RAKO – ročně produkce 10.5 milionu metrů čtverečných keramických dlaždic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21129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Elektrotechnický průmysl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Panasonic AVC </a:t>
            </a:r>
            <a:r>
              <a:rPr lang="cs-CZ" dirty="0" err="1"/>
              <a:t>Networks</a:t>
            </a:r>
            <a:r>
              <a:rPr lang="cs-CZ" dirty="0"/>
              <a:t> Czech, </a:t>
            </a:r>
            <a:r>
              <a:rPr lang="cs-CZ" dirty="0" smtClean="0"/>
              <a:t>s.r.o., Plzeň - výroba plazmových televizorů </a:t>
            </a:r>
          </a:p>
        </p:txBody>
      </p:sp>
    </p:spTree>
    <p:extLst>
      <p:ext uri="{BB962C8B-B14F-4D97-AF65-F5344CB8AC3E}">
        <p14:creationId xmlns:p14="http://schemas.microsoft.com/office/powerpoint/2010/main" val="4073857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3391" y="1772816"/>
            <a:ext cx="6408712" cy="48065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Obdélník 5">
            <a:hlinkClick r:id="" action="ppaction://hlinkshowjump?jump=nextslide"/>
          </p:cNvPr>
          <p:cNvSpPr/>
          <p:nvPr/>
        </p:nvSpPr>
        <p:spPr>
          <a:xfrm>
            <a:off x="755576" y="424674"/>
            <a:ext cx="2232248" cy="115212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HRAD ŠVIHOV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8" name="Obdélník 7">
            <a:hlinkClick r:id="" action="ppaction://hlinkshowjump?jump=lastslide"/>
          </p:cNvPr>
          <p:cNvSpPr/>
          <p:nvPr/>
        </p:nvSpPr>
        <p:spPr>
          <a:xfrm>
            <a:off x="3275856" y="428189"/>
            <a:ext cx="2232248" cy="115212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HRAD RABÍ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9" name="Obdélník 8">
            <a:hlinkClick r:id="" action="ppaction://hlinkshowjump?jump=lastslide"/>
          </p:cNvPr>
          <p:cNvSpPr/>
          <p:nvPr/>
        </p:nvSpPr>
        <p:spPr>
          <a:xfrm>
            <a:off x="5796136" y="424674"/>
            <a:ext cx="2232248" cy="115212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HRAD STARÝ PLZENEC</a:t>
            </a:r>
            <a:endParaRPr lang="cs-CZ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443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844824"/>
            <a:ext cx="6408000" cy="480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bdélník 2">
            <a:hlinkClick r:id="" action="ppaction://hlinkshowjump?jump=lastslide"/>
          </p:cNvPr>
          <p:cNvSpPr/>
          <p:nvPr/>
        </p:nvSpPr>
        <p:spPr>
          <a:xfrm>
            <a:off x="467544" y="401149"/>
            <a:ext cx="2232248" cy="115212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solidFill>
                  <a:schemeClr val="tx1"/>
                </a:solidFill>
              </a:rPr>
              <a:t>CHRÁM SVATÉHO VÍTA PLZEŇ</a:t>
            </a:r>
            <a:endParaRPr lang="cs-CZ" sz="1600" b="1" dirty="0">
              <a:solidFill>
                <a:schemeClr val="tx1"/>
              </a:solidFill>
            </a:endParaRPr>
          </a:p>
        </p:txBody>
      </p:sp>
      <p:sp>
        <p:nvSpPr>
          <p:cNvPr id="4" name="Obdélník 3">
            <a:hlinkClick r:id="" action="ppaction://hlinkshowjump?jump=nextslide"/>
          </p:cNvPr>
          <p:cNvSpPr/>
          <p:nvPr/>
        </p:nvSpPr>
        <p:spPr>
          <a:xfrm>
            <a:off x="2987824" y="404664"/>
            <a:ext cx="2232248" cy="115212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solidFill>
                  <a:schemeClr val="tx1"/>
                </a:solidFill>
              </a:rPr>
              <a:t>CHRÁM</a:t>
            </a:r>
            <a:r>
              <a:rPr lang="cs-CZ" b="1" dirty="0" smtClean="0">
                <a:solidFill>
                  <a:schemeClr val="tx1"/>
                </a:solidFill>
              </a:rPr>
              <a:t> SVATÉHO BARTOLOMĚJE PLZEŇ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5" name="Obdélník 4">
            <a:hlinkClick r:id="" action="ppaction://hlinkshowjump?jump=lastslide"/>
          </p:cNvPr>
          <p:cNvSpPr/>
          <p:nvPr/>
        </p:nvSpPr>
        <p:spPr>
          <a:xfrm>
            <a:off x="5508104" y="401149"/>
            <a:ext cx="2232248" cy="115212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solidFill>
                  <a:schemeClr val="tx1"/>
                </a:solidFill>
              </a:rPr>
              <a:t>CHRÁM SVATÉHO MIKULÁŠE PLZEŇ</a:t>
            </a:r>
            <a:endParaRPr lang="cs-CZ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0423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772816"/>
            <a:ext cx="6408000" cy="480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bdélník 4">
            <a:hlinkClick r:id="" action="ppaction://hlinkshowjump?jump=nextslide"/>
          </p:cNvPr>
          <p:cNvSpPr/>
          <p:nvPr/>
        </p:nvSpPr>
        <p:spPr>
          <a:xfrm>
            <a:off x="395536" y="424674"/>
            <a:ext cx="2232248" cy="115212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DOMAŽLICE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6" name="Obdélník 5">
            <a:hlinkClick r:id="" action="ppaction://hlinkshowjump?jump=lastslide"/>
          </p:cNvPr>
          <p:cNvSpPr/>
          <p:nvPr/>
        </p:nvSpPr>
        <p:spPr>
          <a:xfrm>
            <a:off x="2915816" y="428189"/>
            <a:ext cx="2232248" cy="115212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KLATOVY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7" name="Obdélník 6">
            <a:hlinkClick r:id="" action="ppaction://hlinkshowjump?jump=lastslide"/>
          </p:cNvPr>
          <p:cNvSpPr/>
          <p:nvPr/>
        </p:nvSpPr>
        <p:spPr>
          <a:xfrm>
            <a:off x="5436096" y="424674"/>
            <a:ext cx="2232248" cy="115212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SUŠICE</a:t>
            </a:r>
            <a:endParaRPr lang="cs-CZ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5623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3" y="764704"/>
            <a:ext cx="4169143" cy="5558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bdélník 2">
            <a:hlinkClick r:id="" action="ppaction://hlinkshowjump?jump=nextslide"/>
          </p:cNvPr>
          <p:cNvSpPr/>
          <p:nvPr/>
        </p:nvSpPr>
        <p:spPr>
          <a:xfrm>
            <a:off x="5220072" y="1124744"/>
            <a:ext cx="3312368" cy="792088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KLATOVY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4" name="Obdélník 3">
            <a:hlinkClick r:id="" action="ppaction://hlinkshowjump?jump=lastslide"/>
          </p:cNvPr>
          <p:cNvSpPr/>
          <p:nvPr/>
        </p:nvSpPr>
        <p:spPr>
          <a:xfrm>
            <a:off x="5220072" y="2780928"/>
            <a:ext cx="3312368" cy="792088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SUŠICE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5" name="Obdélník 4">
            <a:hlinkClick r:id="" action="ppaction://hlinkshowjump?jump=lastslide"/>
          </p:cNvPr>
          <p:cNvSpPr/>
          <p:nvPr/>
        </p:nvSpPr>
        <p:spPr>
          <a:xfrm>
            <a:off x="5220072" y="4580451"/>
            <a:ext cx="3312368" cy="792088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>
                <a:solidFill>
                  <a:schemeClr val="tx1"/>
                </a:solidFill>
              </a:rPr>
              <a:t>TACHOV</a:t>
            </a:r>
          </a:p>
        </p:txBody>
      </p:sp>
    </p:spTree>
    <p:extLst>
      <p:ext uri="{BB962C8B-B14F-4D97-AF65-F5344CB8AC3E}">
        <p14:creationId xmlns:p14="http://schemas.microsoft.com/office/powerpoint/2010/main" val="2469785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132856"/>
            <a:ext cx="8211905" cy="4047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bdélník 2">
            <a:hlinkClick r:id="" action="ppaction://hlinkshowjump?jump=lastslide"/>
          </p:cNvPr>
          <p:cNvSpPr/>
          <p:nvPr/>
        </p:nvSpPr>
        <p:spPr>
          <a:xfrm>
            <a:off x="755576" y="617173"/>
            <a:ext cx="2232248" cy="115212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HRAD ZVÍKOV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4" name="Obdélník 3">
            <a:hlinkClick r:id="" action="ppaction://hlinkshowjump?jump=lastslide"/>
          </p:cNvPr>
          <p:cNvSpPr/>
          <p:nvPr/>
        </p:nvSpPr>
        <p:spPr>
          <a:xfrm>
            <a:off x="3275856" y="620688"/>
            <a:ext cx="2232248" cy="115212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HRAD BOUZOV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5" name="Obdélník 4">
            <a:hlinkClick r:id="" action="ppaction://hlinkshowjump?jump=nextslide"/>
          </p:cNvPr>
          <p:cNvSpPr/>
          <p:nvPr/>
        </p:nvSpPr>
        <p:spPr>
          <a:xfrm>
            <a:off x="5796136" y="617173"/>
            <a:ext cx="2232248" cy="115212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HRAD RABÍ</a:t>
            </a:r>
            <a:endParaRPr lang="cs-CZ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0655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upload.wikimedia.org/wikipedia/commons/2/2c/Brewery_Plzen_15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844824"/>
            <a:ext cx="5925312" cy="4443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>
            <a:hlinkClick r:id="" action="ppaction://hlinkshowjump?jump=lastslide"/>
          </p:cNvPr>
          <p:cNvSpPr/>
          <p:nvPr/>
        </p:nvSpPr>
        <p:spPr>
          <a:xfrm>
            <a:off x="467544" y="401149"/>
            <a:ext cx="2232248" cy="115212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solidFill>
                  <a:schemeClr val="tx1"/>
                </a:solidFill>
              </a:rPr>
              <a:t>ŠKODA PLZEŇ</a:t>
            </a:r>
            <a:endParaRPr lang="cs-CZ" sz="1600" b="1" dirty="0">
              <a:solidFill>
                <a:schemeClr val="tx1"/>
              </a:solidFill>
            </a:endParaRPr>
          </a:p>
        </p:txBody>
      </p:sp>
      <p:sp>
        <p:nvSpPr>
          <p:cNvPr id="4" name="Obdélník 3">
            <a:hlinkClick r:id="" action="ppaction://hlinkshowjump?jump=nextslide"/>
          </p:cNvPr>
          <p:cNvSpPr/>
          <p:nvPr/>
        </p:nvSpPr>
        <p:spPr>
          <a:xfrm>
            <a:off x="2987824" y="404664"/>
            <a:ext cx="2232248" cy="115212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PIVOVAR PRAZDROJ PLZEŇ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5" name="Obdélník 4">
            <a:hlinkClick r:id="" action="ppaction://hlinkshowjump?jump=lastslide"/>
          </p:cNvPr>
          <p:cNvSpPr/>
          <p:nvPr/>
        </p:nvSpPr>
        <p:spPr>
          <a:xfrm>
            <a:off x="5508104" y="401149"/>
            <a:ext cx="2232248" cy="115212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solidFill>
                  <a:schemeClr val="tx1"/>
                </a:solidFill>
              </a:rPr>
              <a:t>ZETOR PLZEŇ</a:t>
            </a:r>
            <a:endParaRPr lang="cs-CZ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0976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upload.wikimedia.org/wikipedia/commons/f/f2/Rotunda_svat%C3%A9ho_Petra_a_Pavla_%28Star%C3%BD_Plzenec%29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84752" y="1040936"/>
            <a:ext cx="6242304" cy="4681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>
            <a:hlinkClick r:id="" action="ppaction://hlinkshowjump?jump=lastslide"/>
          </p:cNvPr>
          <p:cNvSpPr/>
          <p:nvPr/>
        </p:nvSpPr>
        <p:spPr>
          <a:xfrm>
            <a:off x="5220072" y="1124744"/>
            <a:ext cx="3312368" cy="792088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ROTUNDA SV. JIŘÍ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4" name="Obdélník 3">
            <a:hlinkClick r:id="" action="ppaction://hlinkshowjump?jump=nextslide"/>
          </p:cNvPr>
          <p:cNvSpPr/>
          <p:nvPr/>
        </p:nvSpPr>
        <p:spPr>
          <a:xfrm>
            <a:off x="5220072" y="2780928"/>
            <a:ext cx="3312368" cy="792088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ROTUNDA SV. PETRA A PAVLA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5" name="Obdélník 4">
            <a:hlinkClick r:id="" action="ppaction://hlinkshowjump?jump=lastslide"/>
          </p:cNvPr>
          <p:cNvSpPr/>
          <p:nvPr/>
        </p:nvSpPr>
        <p:spPr>
          <a:xfrm>
            <a:off x="5220072" y="4580451"/>
            <a:ext cx="3312368" cy="792088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ROTUNDA SV. VÍTA</a:t>
            </a:r>
            <a:endParaRPr lang="cs-CZ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8033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Soubor:Tachov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844824"/>
            <a:ext cx="6391275" cy="4219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>
            <a:hlinkClick r:id="" action="ppaction://hlinkshowjump?jump=lastslide"/>
          </p:cNvPr>
          <p:cNvSpPr/>
          <p:nvPr/>
        </p:nvSpPr>
        <p:spPr>
          <a:xfrm>
            <a:off x="467544" y="401149"/>
            <a:ext cx="2232248" cy="115212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solidFill>
                  <a:schemeClr val="tx1"/>
                </a:solidFill>
              </a:rPr>
              <a:t>SUŠICE</a:t>
            </a:r>
            <a:endParaRPr lang="cs-CZ" sz="1600" b="1" dirty="0">
              <a:solidFill>
                <a:schemeClr val="tx1"/>
              </a:solidFill>
            </a:endParaRPr>
          </a:p>
        </p:txBody>
      </p:sp>
      <p:sp>
        <p:nvSpPr>
          <p:cNvPr id="5" name="Obdélník 4">
            <a:hlinkClick r:id="" action="ppaction://hlinkshowjump?jump=nextslide"/>
          </p:cNvPr>
          <p:cNvSpPr/>
          <p:nvPr/>
        </p:nvSpPr>
        <p:spPr>
          <a:xfrm>
            <a:off x="2987824" y="404664"/>
            <a:ext cx="2232248" cy="115212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TACHOV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6" name="Obdélník 5">
            <a:hlinkClick r:id="" action="ppaction://hlinkshowjump?jump=lastslide"/>
          </p:cNvPr>
          <p:cNvSpPr/>
          <p:nvPr/>
        </p:nvSpPr>
        <p:spPr>
          <a:xfrm>
            <a:off x="5508104" y="401149"/>
            <a:ext cx="2232248" cy="115212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solidFill>
                  <a:schemeClr val="tx1"/>
                </a:solidFill>
              </a:rPr>
              <a:t>KLATOVY</a:t>
            </a:r>
            <a:endParaRPr lang="cs-CZ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2138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Soubor:StribroTownHal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844824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>
            <a:hlinkClick r:id="" action="ppaction://hlinkshowjump?jump=nextslide"/>
          </p:cNvPr>
          <p:cNvSpPr/>
          <p:nvPr/>
        </p:nvSpPr>
        <p:spPr>
          <a:xfrm>
            <a:off x="467544" y="401149"/>
            <a:ext cx="2232248" cy="115212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solidFill>
                  <a:schemeClr val="tx1"/>
                </a:solidFill>
              </a:rPr>
              <a:t>RADNICE STŘÍBRO</a:t>
            </a:r>
            <a:endParaRPr lang="cs-CZ" sz="1600" b="1" dirty="0">
              <a:solidFill>
                <a:schemeClr val="tx1"/>
              </a:solidFill>
            </a:endParaRPr>
          </a:p>
        </p:txBody>
      </p:sp>
      <p:sp>
        <p:nvSpPr>
          <p:cNvPr id="4" name="Obdélník 3">
            <a:hlinkClick r:id="" action="ppaction://hlinkshowjump?jump=lastslide"/>
          </p:cNvPr>
          <p:cNvSpPr/>
          <p:nvPr/>
        </p:nvSpPr>
        <p:spPr>
          <a:xfrm>
            <a:off x="2987824" y="404664"/>
            <a:ext cx="2232248" cy="115212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RADNICE PLZEŇ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5" name="Obdélník 4">
            <a:hlinkClick r:id="" action="ppaction://hlinkshowjump?jump=lastslide"/>
          </p:cNvPr>
          <p:cNvSpPr/>
          <p:nvPr/>
        </p:nvSpPr>
        <p:spPr>
          <a:xfrm>
            <a:off x="5508104" y="401149"/>
            <a:ext cx="2232248" cy="115212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solidFill>
                  <a:schemeClr val="tx1"/>
                </a:solidFill>
              </a:rPr>
              <a:t>RADNICE TACHOV</a:t>
            </a:r>
            <a:endParaRPr lang="cs-CZ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9789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KONEC PREZENTACE</a:t>
            </a:r>
            <a:endParaRPr lang="cs-CZ" dirty="0"/>
          </a:p>
        </p:txBody>
      </p:sp>
      <p:sp>
        <p:nvSpPr>
          <p:cNvPr id="4" name="Zástupný symbol pro text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778212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dirty="0" smtClean="0"/>
              <a:t>CHYBA, VRAŤ SE ZPĚT K OTÁZCE</a:t>
            </a:r>
            <a:endParaRPr lang="cs-CZ" dirty="0"/>
          </a:p>
        </p:txBody>
      </p:sp>
      <p:sp>
        <p:nvSpPr>
          <p:cNvPr id="4" name="Tlačítko akce: Návrat 3">
            <a:hlinkClick r:id="" action="ppaction://hlinkshowjump?jump=lastslideviewed" highlightClick="1"/>
          </p:cNvPr>
          <p:cNvSpPr/>
          <p:nvPr/>
        </p:nvSpPr>
        <p:spPr>
          <a:xfrm>
            <a:off x="3203848" y="2996952"/>
            <a:ext cx="2232248" cy="1224136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00628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39552" y="980728"/>
            <a:ext cx="81369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/>
              <a:t>URBAN, Tomáš. </a:t>
            </a:r>
            <a:r>
              <a:rPr lang="cs-CZ" sz="1400" i="1" dirty="0"/>
              <a:t>Symboly krajů České republiky</a:t>
            </a:r>
            <a:r>
              <a:rPr lang="cs-CZ" sz="1400" dirty="0"/>
              <a:t> [online]. [cit. </a:t>
            </a:r>
            <a:r>
              <a:rPr lang="cs-CZ" sz="1400" dirty="0" smtClean="0"/>
              <a:t>1.4.2012]. </a:t>
            </a:r>
            <a:r>
              <a:rPr lang="cs-CZ" sz="1400" dirty="0"/>
              <a:t>Dostupný na WWW: http://cs.wikipedia.org/wiki/Soubor:Plzen_Region_CoA_CZ.svg </a:t>
            </a:r>
          </a:p>
        </p:txBody>
      </p:sp>
      <p:sp>
        <p:nvSpPr>
          <p:cNvPr id="5" name="Obdélník 4"/>
          <p:cNvSpPr/>
          <p:nvPr/>
        </p:nvSpPr>
        <p:spPr>
          <a:xfrm>
            <a:off x="539552" y="1503948"/>
            <a:ext cx="77048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/>
              <a:t>HUSTOLES. </a:t>
            </a:r>
            <a:r>
              <a:rPr lang="cs-CZ" sz="1400" i="1" dirty="0"/>
              <a:t>Kraje v Česku</a:t>
            </a:r>
            <a:r>
              <a:rPr lang="cs-CZ" sz="1400" dirty="0"/>
              <a:t> [online]. [cit. </a:t>
            </a:r>
            <a:r>
              <a:rPr lang="cs-CZ" sz="1400" dirty="0" smtClean="0"/>
              <a:t>1.4.2012]. </a:t>
            </a:r>
            <a:r>
              <a:rPr lang="cs-CZ" sz="1400" dirty="0"/>
              <a:t>Dostupný na WWW: http://cs.wikipedia.org/wiki/Soubor:2004_Plzensky_kraj.png </a:t>
            </a:r>
          </a:p>
        </p:txBody>
      </p:sp>
      <p:sp>
        <p:nvSpPr>
          <p:cNvPr id="6" name="Obdélník 5"/>
          <p:cNvSpPr/>
          <p:nvPr/>
        </p:nvSpPr>
        <p:spPr>
          <a:xfrm>
            <a:off x="539552" y="2060848"/>
            <a:ext cx="77048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/>
              <a:t>KONÍČEK, Ondřej. </a:t>
            </a:r>
            <a:r>
              <a:rPr lang="cs-CZ" sz="1400" i="1" dirty="0"/>
              <a:t>Hrad Švihov</a:t>
            </a:r>
            <a:r>
              <a:rPr lang="cs-CZ" sz="1400" dirty="0"/>
              <a:t> [online]. [cit. </a:t>
            </a:r>
            <a:r>
              <a:rPr lang="cs-CZ" sz="1400" dirty="0" smtClean="0"/>
              <a:t>1.4.2012]. </a:t>
            </a:r>
            <a:r>
              <a:rPr lang="cs-CZ" sz="1400" dirty="0"/>
              <a:t>Dostupný na WWW: http://cs.wikipedia.org/wiki/Soubor:Svihov_prikop.JPG </a:t>
            </a:r>
          </a:p>
        </p:txBody>
      </p:sp>
      <p:sp>
        <p:nvSpPr>
          <p:cNvPr id="7" name="Obdélník 6"/>
          <p:cNvSpPr/>
          <p:nvPr/>
        </p:nvSpPr>
        <p:spPr>
          <a:xfrm>
            <a:off x="539552" y="2656076"/>
            <a:ext cx="76328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/>
              <a:t>MNOHA11. </a:t>
            </a:r>
            <a:r>
              <a:rPr lang="cs-CZ" sz="1400" i="1" dirty="0"/>
              <a:t>Plzeň</a:t>
            </a:r>
            <a:r>
              <a:rPr lang="cs-CZ" sz="1400" dirty="0"/>
              <a:t> [online]. [cit. </a:t>
            </a:r>
            <a:r>
              <a:rPr lang="cs-CZ" sz="1400" dirty="0" smtClean="0"/>
              <a:t>1.4.2012]. </a:t>
            </a:r>
            <a:r>
              <a:rPr lang="cs-CZ" sz="1400" dirty="0"/>
              <a:t>Dostupný na WWW: http://cs.wikipedia.org/wiki/Soubor:Plze%C5%88_12.3.2012.jpg </a:t>
            </a:r>
          </a:p>
        </p:txBody>
      </p:sp>
      <p:sp>
        <p:nvSpPr>
          <p:cNvPr id="8" name="Obdélník 7"/>
          <p:cNvSpPr/>
          <p:nvPr/>
        </p:nvSpPr>
        <p:spPr>
          <a:xfrm>
            <a:off x="539552" y="3223192"/>
            <a:ext cx="75608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/>
              <a:t>KONÍČEK, Ondřej. </a:t>
            </a:r>
            <a:r>
              <a:rPr lang="cs-CZ" sz="1400" i="1" dirty="0"/>
              <a:t>Domažlice</a:t>
            </a:r>
            <a:r>
              <a:rPr lang="cs-CZ" sz="1400" dirty="0"/>
              <a:t> [online]. [cit. </a:t>
            </a:r>
            <a:r>
              <a:rPr lang="cs-CZ" sz="1400" dirty="0" smtClean="0"/>
              <a:t>1.4.2012]. </a:t>
            </a:r>
            <a:r>
              <a:rPr lang="cs-CZ" sz="1400" dirty="0"/>
              <a:t>Dostupný na WWW: http://cs.wikipedia.org/wiki/Soubor:Domazlice_namesti.jpg </a:t>
            </a:r>
          </a:p>
        </p:txBody>
      </p:sp>
      <p:sp>
        <p:nvSpPr>
          <p:cNvPr id="9" name="Obdélník 8"/>
          <p:cNvSpPr/>
          <p:nvPr/>
        </p:nvSpPr>
        <p:spPr>
          <a:xfrm>
            <a:off x="539552" y="3767555"/>
            <a:ext cx="77048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/>
              <a:t>:-)HAX0R. </a:t>
            </a:r>
            <a:r>
              <a:rPr lang="cs-CZ" sz="1400" i="1" dirty="0"/>
              <a:t>Klatovy</a:t>
            </a:r>
            <a:r>
              <a:rPr lang="cs-CZ" sz="1400" dirty="0"/>
              <a:t> [online]. [cit. </a:t>
            </a:r>
            <a:r>
              <a:rPr lang="cs-CZ" sz="1400" dirty="0" smtClean="0"/>
              <a:t>1.4.2012]. </a:t>
            </a:r>
            <a:r>
              <a:rPr lang="cs-CZ" sz="1400" dirty="0"/>
              <a:t>Dostupný na WWW: http://cs.wikipedia.org/wiki/Soubor:Radnice_m%C4%9Bsta_Klatovy.JPG </a:t>
            </a:r>
          </a:p>
        </p:txBody>
      </p:sp>
      <p:sp>
        <p:nvSpPr>
          <p:cNvPr id="10" name="Obdélník 9"/>
          <p:cNvSpPr/>
          <p:nvPr/>
        </p:nvSpPr>
        <p:spPr>
          <a:xfrm>
            <a:off x="539552" y="4312041"/>
            <a:ext cx="79208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/>
              <a:t>CHMEE2. </a:t>
            </a:r>
            <a:r>
              <a:rPr lang="cs-CZ" sz="1400" i="1" dirty="0"/>
              <a:t>Rabí</a:t>
            </a:r>
            <a:r>
              <a:rPr lang="cs-CZ" sz="1400" dirty="0"/>
              <a:t> [online]. [cit. </a:t>
            </a:r>
            <a:r>
              <a:rPr lang="cs-CZ" sz="1400" dirty="0" smtClean="0"/>
              <a:t>1.4.2012. </a:t>
            </a:r>
            <a:r>
              <a:rPr lang="cs-CZ" sz="1400" dirty="0"/>
              <a:t>Dostupný na WWW: http://en.wikipedia.org/wiki/File:View_of_the_Rab%C3%AD_Castle_%281%29.JPG 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539552" y="4835261"/>
            <a:ext cx="760019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/>
              <a:t>AEPL, Norbert. </a:t>
            </a:r>
            <a:r>
              <a:rPr lang="cs-CZ" sz="1400" i="1" dirty="0" err="1" smtClean="0"/>
              <a:t>Plzeňký</a:t>
            </a:r>
            <a:r>
              <a:rPr lang="cs-CZ" sz="1400" i="1" dirty="0" smtClean="0"/>
              <a:t> </a:t>
            </a:r>
            <a:r>
              <a:rPr lang="cs-CZ" sz="1400" i="1" dirty="0"/>
              <a:t>Prazdroj</a:t>
            </a:r>
            <a:r>
              <a:rPr lang="cs-CZ" sz="1400" dirty="0"/>
              <a:t> [online]. [cit. </a:t>
            </a:r>
            <a:r>
              <a:rPr lang="cs-CZ" sz="1400" dirty="0" smtClean="0"/>
              <a:t>1.4.2012]. </a:t>
            </a:r>
            <a:r>
              <a:rPr lang="cs-CZ" sz="1400" dirty="0"/>
              <a:t>Dostupný na WWW: http://en.wikipedia.org/wiki/File:Brewery_Plzen_159.JPG 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539552" y="5402338"/>
            <a:ext cx="760019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/>
              <a:t>LUMIDEK. </a:t>
            </a:r>
            <a:r>
              <a:rPr lang="cs-CZ" sz="1400" i="1" dirty="0"/>
              <a:t>Rotunda sv. Petra a Pavla</a:t>
            </a:r>
            <a:r>
              <a:rPr lang="cs-CZ" sz="1400" dirty="0"/>
              <a:t> [online]. [cit. </a:t>
            </a:r>
            <a:r>
              <a:rPr lang="cs-CZ" sz="1400" dirty="0" smtClean="0"/>
              <a:t>1.4.2012]. </a:t>
            </a:r>
            <a:r>
              <a:rPr lang="cs-CZ" sz="1400" dirty="0"/>
              <a:t>Dostupný na WWW: http://en.wikipedia.org/wiki/File:Stary_Plzenec_%28CZE%29_-_rotunda.jpg 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539552" y="5947997"/>
            <a:ext cx="766131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/>
              <a:t>KONÍČEK, Ondřej. </a:t>
            </a:r>
            <a:r>
              <a:rPr lang="cs-CZ" sz="1400" i="1" dirty="0"/>
              <a:t>Tachov</a:t>
            </a:r>
            <a:r>
              <a:rPr lang="cs-CZ" sz="1400" dirty="0"/>
              <a:t> [online]. [cit. </a:t>
            </a:r>
            <a:r>
              <a:rPr lang="cs-CZ" sz="1400" dirty="0" smtClean="0"/>
              <a:t>1.4.2012]. </a:t>
            </a:r>
            <a:r>
              <a:rPr lang="cs-CZ" sz="1400" dirty="0"/>
              <a:t>Dostupný na WWW: http://en.wikipedia.org/wiki/File:Tachov1.jpg </a:t>
            </a:r>
          </a:p>
        </p:txBody>
      </p:sp>
      <p:sp>
        <p:nvSpPr>
          <p:cNvPr id="14" name="Nadpis 1"/>
          <p:cNvSpPr txBox="1">
            <a:spLocks/>
          </p:cNvSpPr>
          <p:nvPr/>
        </p:nvSpPr>
        <p:spPr>
          <a:xfrm>
            <a:off x="795401" y="424508"/>
            <a:ext cx="7467600" cy="571500"/>
          </a:xfrm>
          <a:prstGeom prst="rect">
            <a:avLst/>
          </a:prstGeom>
        </p:spPr>
        <p:txBody>
          <a:bodyPr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POUŽITÁ LITERATURA, ODKAZY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0458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692696"/>
            <a:ext cx="77048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/>
              <a:t>BERGER,, </a:t>
            </a:r>
            <a:r>
              <a:rPr lang="cs-CZ" sz="1400" dirty="0" err="1"/>
              <a:t>Tilman</a:t>
            </a:r>
            <a:r>
              <a:rPr lang="cs-CZ" sz="1400" dirty="0"/>
              <a:t>. </a:t>
            </a:r>
            <a:r>
              <a:rPr lang="cs-CZ" sz="1400" i="1" dirty="0"/>
              <a:t>Stříbro</a:t>
            </a:r>
            <a:r>
              <a:rPr lang="cs-CZ" sz="1400" dirty="0"/>
              <a:t> [online]. [cit. </a:t>
            </a:r>
            <a:r>
              <a:rPr lang="cs-CZ" sz="1400" dirty="0" smtClean="0"/>
              <a:t>1.4.2012]. </a:t>
            </a:r>
            <a:r>
              <a:rPr lang="cs-CZ" sz="1400" dirty="0"/>
              <a:t>Dostupný na WWW: http://en.wikipedia.org/wiki/File:StribroTownHall.jpg </a:t>
            </a:r>
          </a:p>
        </p:txBody>
      </p:sp>
      <p:sp>
        <p:nvSpPr>
          <p:cNvPr id="3" name="Obdélník 2"/>
          <p:cNvSpPr/>
          <p:nvPr/>
        </p:nvSpPr>
        <p:spPr>
          <a:xfrm>
            <a:off x="611560" y="2159858"/>
            <a:ext cx="75608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/>
              <a:t>Prof. PhDr. Petr Chalupa , CSc.</a:t>
            </a:r>
          </a:p>
          <a:p>
            <a:r>
              <a:rPr lang="cs-CZ" sz="1400" dirty="0" smtClean="0"/>
              <a:t>Prof. RNDr. Stanislav Horník, DrSc.</a:t>
            </a:r>
          </a:p>
          <a:p>
            <a:r>
              <a:rPr lang="cs-CZ" sz="1400" dirty="0" smtClean="0"/>
              <a:t>ZEMĚPIS pro 8. a 9. ročník základní školy a nižší ročníky víceletých gymnázií (Zeměpis České republiky) 2. přepracované vydání: SPN Praha 2005 ISBN 80-7235-307-1</a:t>
            </a:r>
            <a:endParaRPr lang="cs-CZ" sz="1400" dirty="0"/>
          </a:p>
        </p:txBody>
      </p:sp>
      <p:sp>
        <p:nvSpPr>
          <p:cNvPr id="4" name="Obdélník 3"/>
          <p:cNvSpPr/>
          <p:nvPr/>
        </p:nvSpPr>
        <p:spPr>
          <a:xfrm>
            <a:off x="637793" y="1412776"/>
            <a:ext cx="69847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/>
              <a:t>WIKIPEDIE. </a:t>
            </a:r>
            <a:r>
              <a:rPr lang="cs-CZ" sz="1400" i="1" dirty="0"/>
              <a:t>Plzeňský kraj</a:t>
            </a:r>
            <a:r>
              <a:rPr lang="cs-CZ" sz="1400" dirty="0"/>
              <a:t> [online]. [cit. </a:t>
            </a:r>
            <a:r>
              <a:rPr lang="cs-CZ" sz="1400" dirty="0" smtClean="0"/>
              <a:t>1.4.2012]. </a:t>
            </a:r>
            <a:r>
              <a:rPr lang="cs-CZ" sz="1400" dirty="0"/>
              <a:t>Dostupný na WWW: https://cs.wikipedia.org/wiki/Plze%C5%88sk%C3%BD_kraj </a:t>
            </a:r>
          </a:p>
        </p:txBody>
      </p:sp>
    </p:spTree>
    <p:extLst>
      <p:ext uri="{BB962C8B-B14F-4D97-AF65-F5344CB8AC3E}">
        <p14:creationId xmlns:p14="http://schemas.microsoft.com/office/powerpoint/2010/main" val="2680720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499</TotalTime>
  <Words>601</Words>
  <Application>Microsoft Office PowerPoint</Application>
  <PresentationFormat>Předvádění na obrazovce (4:3)</PresentationFormat>
  <Paragraphs>103</Paragraphs>
  <Slides>24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5" baseType="lpstr">
      <vt:lpstr>Arkýř</vt:lpstr>
      <vt:lpstr>Prezentace aplikace PowerPoint</vt:lpstr>
      <vt:lpstr>PLZEŇSKÝ KRAJ</vt:lpstr>
      <vt:lpstr>Znak kraje</vt:lpstr>
      <vt:lpstr>Poloha kraje v ČR</vt:lpstr>
      <vt:lpstr>Základní údaje</vt:lpstr>
      <vt:lpstr>Obyvatelstvo</vt:lpstr>
      <vt:lpstr>Hospodářství</vt:lpstr>
      <vt:lpstr>Strojírenský průmysl</vt:lpstr>
      <vt:lpstr>Potravinářský průmysl</vt:lpstr>
      <vt:lpstr>Keramický průmysl</vt:lpstr>
      <vt:lpstr>Elektrotechnický průmysl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KONEC PREZENTACE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PLZEŇSKÝ KRAJ</dc:title>
  <dc:creator>Radek</dc:creator>
  <cp:lastModifiedBy>Radek</cp:lastModifiedBy>
  <cp:revision>35</cp:revision>
  <dcterms:created xsi:type="dcterms:W3CDTF">2013-03-07T10:32:50Z</dcterms:created>
  <dcterms:modified xsi:type="dcterms:W3CDTF">2013-04-11T13:54:36Z</dcterms:modified>
</cp:coreProperties>
</file>