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57"/>
  </p:notesMasterIdLst>
  <p:sldIdLst>
    <p:sldId id="314" r:id="rId3"/>
    <p:sldId id="316" r:id="rId4"/>
    <p:sldId id="256" r:id="rId5"/>
    <p:sldId id="257" r:id="rId6"/>
    <p:sldId id="258" r:id="rId7"/>
    <p:sldId id="259" r:id="rId8"/>
    <p:sldId id="260" r:id="rId9"/>
    <p:sldId id="300" r:id="rId10"/>
    <p:sldId id="261" r:id="rId11"/>
    <p:sldId id="262" r:id="rId12"/>
    <p:sldId id="263" r:id="rId13"/>
    <p:sldId id="264" r:id="rId14"/>
    <p:sldId id="295" r:id="rId15"/>
    <p:sldId id="265" r:id="rId16"/>
    <p:sldId id="302" r:id="rId17"/>
    <p:sldId id="268" r:id="rId18"/>
    <p:sldId id="269" r:id="rId19"/>
    <p:sldId id="29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308" r:id="rId36"/>
    <p:sldId id="304" r:id="rId37"/>
    <p:sldId id="306" r:id="rId38"/>
    <p:sldId id="307" r:id="rId39"/>
    <p:sldId id="285" r:id="rId40"/>
    <p:sldId id="286" r:id="rId41"/>
    <p:sldId id="296" r:id="rId42"/>
    <p:sldId id="287" r:id="rId43"/>
    <p:sldId id="288" r:id="rId44"/>
    <p:sldId id="289" r:id="rId45"/>
    <p:sldId id="290" r:id="rId46"/>
    <p:sldId id="291" r:id="rId47"/>
    <p:sldId id="310" r:id="rId48"/>
    <p:sldId id="292" r:id="rId49"/>
    <p:sldId id="309" r:id="rId50"/>
    <p:sldId id="293" r:id="rId51"/>
    <p:sldId id="297" r:id="rId52"/>
    <p:sldId id="298" r:id="rId53"/>
    <p:sldId id="294" r:id="rId54"/>
    <p:sldId id="311" r:id="rId55"/>
    <p:sldId id="312" r:id="rId5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entury Gothic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entury Gothic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entury Gothic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entury Gothic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entury Gothic" pitchFamily="34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Century Gothic" pitchFamily="34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Century Gothic" pitchFamily="34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Century Gothic" pitchFamily="34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Century Gothic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DAA3"/>
    <a:srgbClr val="0C011D"/>
    <a:srgbClr val="5F0278"/>
    <a:srgbClr val="1D0125"/>
    <a:srgbClr val="FFFFFF"/>
    <a:srgbClr val="FF0000"/>
    <a:srgbClr val="FF9900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62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17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BE784D-960C-4DB7-B191-F50464092544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740D73-22FB-41CF-97F9-E067ADAE3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901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864CBC-63F2-4CC2-B2D8-7866D45C36C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954327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972094-192F-4BE4-B74C-085E659BB7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202068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708EB9-08FE-4713-AF32-AD4B85B5566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13437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C3594C-F274-478B-B366-DAD0418A1A4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593909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04CEC1-1CBE-4F62-A1A6-5C016A27AF9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783555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8F92A3-F999-41D6-A49F-3195F36CE62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523890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C21C58-8873-4031-80B1-7F4397BCA89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009879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5F5753-EB6C-4A76-81DC-70E2087CD7A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917863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EF0253-C515-476B-B0CA-6A3F5144AC3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714388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7E052C-3BF2-4CD9-800A-E36301FE281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13643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BD3784-15B0-4324-85D5-630807407B6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045925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5B3C3ED-B861-4D72-9F46-0CABA66B4DB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394238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BAEB704-7571-4D20-847B-610F06792E9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812095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C9D7745-27ED-4120-829A-90CB7C3EBE6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662723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3033A-E13A-4340-990B-6D505E85401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16A7D-310B-4B74-8FF3-851158B2FB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7759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E8981-341B-4A15-BA69-1EC07C80996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4662-1CE6-411F-A7ED-14EF591BA6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2615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6EFF66-BDD0-4F64-A753-E7750392A3F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A97A2-EECB-460D-93E6-81F29BE061C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4755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CB9DC-000F-4CEA-BE46-037D4EAB34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3BDD-9933-4491-B51A-AC3F62E3BEF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0161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8AA29-005E-42C1-BD27-E9CC83D7157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BE86F-459A-4675-BD73-18C4A3CCA7C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0043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1F621-3952-4FD2-9070-C901A4D27B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DB819-9010-4CE9-9FCB-42E3856D95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2703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53FA5-16BF-4839-AB8F-C9857ABB749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45E77-CEDE-4B3C-B6FD-13323974C55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4901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48FD8-8367-4972-9DA6-F80C55D94DF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1D24C-4F12-4402-B84D-78DB3925FAD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660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18DF3-88EF-4B80-83D1-B14EA5461A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754E39-9B23-4F8C-9659-DF672647FA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7252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4E4E9-231F-47FB-9593-4F983C6DE2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D329A8-96B6-4BD9-94C5-D55EFD69D90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6776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1A291-49C5-4529-86C6-86C39108AA1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57D98-56A2-4B00-ACCD-A37357D39E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564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F28972EB-2944-4968-8544-CFC126EAE5A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ransition spd="slow"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0631B4D-6728-4C04-B2FB-9789F7BE303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E93D225-F715-4878-96BE-AB442546432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924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audio" Target="file:///C:\Documents%20and%20Settings\Jana\Plocha\Mamka%20fle&#353;ky\Welcome%20to%20LONDON\Welcome%20to%20London.ppt\06%20Stopa%206.wma" TargetMode="External"/><Relationship Id="rId5" Type="http://schemas.openxmlformats.org/officeDocument/2006/relationships/slide" Target="slide53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4" Type="http://schemas.openxmlformats.org/officeDocument/2006/relationships/slide" Target="slide5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Relationship Id="rId4" Type="http://schemas.openxmlformats.org/officeDocument/2006/relationships/slide" Target="slide5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12.xml"/><Relationship Id="rId1" Type="http://schemas.openxmlformats.org/officeDocument/2006/relationships/audio" Target="file:///C:\Documents%20and%20Settings\Jana\Plocha\Mamka%20fle&#353;ky\Welcome%20to%20LONDON\Welcome%20to%20London.ppt\03%20Stopa%203.wma" TargetMode="External"/><Relationship Id="rId6" Type="http://schemas.openxmlformats.org/officeDocument/2006/relationships/slide" Target="slide53.xml"/><Relationship Id="rId5" Type="http://schemas.openxmlformats.org/officeDocument/2006/relationships/image" Target="../media/image3.png"/><Relationship Id="rId4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Relationship Id="rId4" Type="http://schemas.openxmlformats.org/officeDocument/2006/relationships/slide" Target="slide5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5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Relationship Id="rId4" Type="http://schemas.openxmlformats.org/officeDocument/2006/relationships/slide" Target="slide5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5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Jana\Plocha\Mamka%20fle&#353;ky\Welcome%20to%20LONDON\Welcome%20to%20London.ppt\04%20Stopa%204.wma" TargetMode="External"/><Relationship Id="rId5" Type="http://schemas.openxmlformats.org/officeDocument/2006/relationships/slide" Target="slide53.xml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5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4.xml"/><Relationship Id="rId4" Type="http://schemas.openxmlformats.org/officeDocument/2006/relationships/slide" Target="slide5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Jana\Plocha\Mamka%20fle&#353;ky\Welcome%20to%20LONDON\Welcome%20to%20London.ppt\02%20Stopa%202%20-%202.wma" TargetMode="External"/><Relationship Id="rId6" Type="http://schemas.openxmlformats.org/officeDocument/2006/relationships/slide" Target="slide54.xml"/><Relationship Id="rId5" Type="http://schemas.openxmlformats.org/officeDocument/2006/relationships/slide" Target="slide53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3.xml"/><Relationship Id="rId4" Type="http://schemas.openxmlformats.org/officeDocument/2006/relationships/slide" Target="slide5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3.xml"/><Relationship Id="rId4" Type="http://schemas.openxmlformats.org/officeDocument/2006/relationships/slide" Target="slide5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b/Nelson's_Column,_Trafalgar_Sq,_London_-_Sep_2006.jpg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slide" Target="slide54.xml"/><Relationship Id="rId5" Type="http://schemas.openxmlformats.org/officeDocument/2006/relationships/slide" Target="slide53.xml"/><Relationship Id="rId4" Type="http://schemas.openxmlformats.org/officeDocument/2006/relationships/image" Target="../media/image39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5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5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5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.xml"/><Relationship Id="rId4" Type="http://schemas.openxmlformats.org/officeDocument/2006/relationships/slide" Target="slide5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4.xml"/><Relationship Id="rId4" Type="http://schemas.openxmlformats.org/officeDocument/2006/relationships/slide" Target="slide5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.xml"/><Relationship Id="rId5" Type="http://schemas.openxmlformats.org/officeDocument/2006/relationships/slide" Target="slide54.xml"/><Relationship Id="rId4" Type="http://schemas.openxmlformats.org/officeDocument/2006/relationships/slide" Target="slide5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Jana\Plocha\Mamka%20fle&#353;ky\Welcome%20to%20LONDON\Welcome%20to%20London.ppt\12%20Stopa%2012.wma" TargetMode="External"/><Relationship Id="rId6" Type="http://schemas.openxmlformats.org/officeDocument/2006/relationships/slide" Target="slide54.xml"/><Relationship Id="rId5" Type="http://schemas.openxmlformats.org/officeDocument/2006/relationships/slide" Target="slide53.xml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3.xml"/><Relationship Id="rId4" Type="http://schemas.openxmlformats.org/officeDocument/2006/relationships/slide" Target="slide5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3.xml"/><Relationship Id="rId4" Type="http://schemas.openxmlformats.org/officeDocument/2006/relationships/slide" Target="slide5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5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3.xml"/><Relationship Id="rId4" Type="http://schemas.openxmlformats.org/officeDocument/2006/relationships/slide" Target="slide5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5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3.xml"/><Relationship Id="rId4" Type="http://schemas.openxmlformats.org/officeDocument/2006/relationships/slide" Target="slide5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5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4.xml"/><Relationship Id="rId4" Type="http://schemas.openxmlformats.org/officeDocument/2006/relationships/slide" Target="slide54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jpeg"/><Relationship Id="rId13" Type="http://schemas.openxmlformats.org/officeDocument/2006/relationships/slide" Target="slide53.xml"/><Relationship Id="rId3" Type="http://schemas.openxmlformats.org/officeDocument/2006/relationships/image" Target="../media/image57.jpeg"/><Relationship Id="rId7" Type="http://schemas.openxmlformats.org/officeDocument/2006/relationships/image" Target="../media/image61.jpeg"/><Relationship Id="rId12" Type="http://schemas.openxmlformats.org/officeDocument/2006/relationships/image" Target="../media/image66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jpeg"/><Relationship Id="rId11" Type="http://schemas.openxmlformats.org/officeDocument/2006/relationships/image" Target="../media/image65.jpeg"/><Relationship Id="rId5" Type="http://schemas.openxmlformats.org/officeDocument/2006/relationships/image" Target="../media/image59.jpeg"/><Relationship Id="rId10" Type="http://schemas.openxmlformats.org/officeDocument/2006/relationships/image" Target="../media/image64.jpeg"/><Relationship Id="rId4" Type="http://schemas.openxmlformats.org/officeDocument/2006/relationships/image" Target="../media/image58.jpeg"/><Relationship Id="rId9" Type="http://schemas.openxmlformats.org/officeDocument/2006/relationships/image" Target="../media/image63.jpeg"/><Relationship Id="rId14" Type="http://schemas.openxmlformats.org/officeDocument/2006/relationships/slide" Target="slide5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4.xml"/><Relationship Id="rId4" Type="http://schemas.openxmlformats.org/officeDocument/2006/relationships/slide" Target="slide5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54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wning.st/" TargetMode="External"/><Relationship Id="rId13" Type="http://schemas.openxmlformats.org/officeDocument/2006/relationships/hyperlink" Target="http://www.talismancoins.com/catalog/CJ_QEII_Jewels.jpg" TargetMode="External"/><Relationship Id="rId18" Type="http://schemas.openxmlformats.org/officeDocument/2006/relationships/hyperlink" Target="http://www.infoglobe.cz/cestovatelsky-pruvodce/westminster-a-whitehall/" TargetMode="External"/><Relationship Id="rId3" Type="http://schemas.openxmlformats.org/officeDocument/2006/relationships/hyperlink" Target="http://famoustourisms.com/2011/04/buckingham-palace-where-prince-william-and-kate-catherine-midletton-celebrate-the-wedding-reception/" TargetMode="External"/><Relationship Id="rId21" Type="http://schemas.openxmlformats.org/officeDocument/2006/relationships/hyperlink" Target="http://news.bbc.co.uk/2/hi/uk_news/england/london/4898960.stm" TargetMode="External"/><Relationship Id="rId7" Type="http://schemas.openxmlformats.org/officeDocument/2006/relationships/hyperlink" Target="https://en.wikipedia.org/wiki/File:Houses_of_Parliament.jpg" TargetMode="External"/><Relationship Id="rId12" Type="http://schemas.openxmlformats.org/officeDocument/2006/relationships/hyperlink" Target="http://blog.londonconnection.com/2011/02/09/the-tower-of-london-the-state-crowns-of-king-george-iv-and-queen-victoria/" TargetMode="External"/><Relationship Id="rId17" Type="http://schemas.openxmlformats.org/officeDocument/2006/relationships/hyperlink" Target="http://commons.wikimedia.org/wiki/File:StPaulsClockTower.jpg" TargetMode="External"/><Relationship Id="rId2" Type="http://schemas.openxmlformats.org/officeDocument/2006/relationships/hyperlink" Target="http://london.vilagnezo.hu/helyek/profil/permalink:tower-bridge-3/" TargetMode="External"/><Relationship Id="rId16" Type="http://schemas.openxmlformats.org/officeDocument/2006/relationships/hyperlink" Target="http://2.bp.blogspot.com/-uawZye7os1Q/UGl_-dc7E7I/AAAAAAAACFE/EehCPpAlmSw/s1600/tumblr_ll18txb7bt1qfxsmi.jpg" TargetMode="External"/><Relationship Id="rId20" Type="http://schemas.openxmlformats.org/officeDocument/2006/relationships/hyperlink" Target="http://www.randolphcaldecott.org.uk/imggilp/StMLe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vernment-news.co.uk/house-of-commons/" TargetMode="External"/><Relationship Id="rId11" Type="http://schemas.openxmlformats.org/officeDocument/2006/relationships/hyperlink" Target="http://www.ck-tilia.cz/clanek/Po-stopach-Agathy-Christie-a-Sherlocka-Holmese" TargetMode="External"/><Relationship Id="rId24" Type="http://schemas.openxmlformats.org/officeDocument/2006/relationships/hyperlink" Target="http://www.adorolondres.com/images/covent-garden.jpg" TargetMode="External"/><Relationship Id="rId5" Type="http://schemas.openxmlformats.org/officeDocument/2006/relationships/hyperlink" Target="http://www.digitaljournal.com/image/64178" TargetMode="External"/><Relationship Id="rId15" Type="http://schemas.openxmlformats.org/officeDocument/2006/relationships/hyperlink" Target="http://commons.wikimedia.org/wiki/File:St_pauls_altar.jpg" TargetMode="External"/><Relationship Id="rId23" Type="http://schemas.openxmlformats.org/officeDocument/2006/relationships/hyperlink" Target="http://camus-dieppe-col.spip.ac-rouen.fr/IMG/oxford_street.jpg" TargetMode="External"/><Relationship Id="rId10" Type="http://schemas.openxmlformats.org/officeDocument/2006/relationships/hyperlink" Target="http://cs.wikipedia.org/wiki/Soubor:Tower_Bridge_London_Feb_2006.jpg" TargetMode="External"/><Relationship Id="rId19" Type="http://schemas.openxmlformats.org/officeDocument/2006/relationships/hyperlink" Target="http://nd04.jxs.cz/707/054/dea4c04e6f_75787186_o2.jpg" TargetMode="External"/><Relationship Id="rId4" Type="http://schemas.openxmlformats.org/officeDocument/2006/relationships/hyperlink" Target="http://en.wikipedia.org/wiki/File:Queen_of_canada_wob.jpg" TargetMode="External"/><Relationship Id="rId9" Type="http://schemas.openxmlformats.org/officeDocument/2006/relationships/hyperlink" Target="http://commons.wikimedia.org/wiki/File:Downing.street.gates.london.arp.jpg" TargetMode="External"/><Relationship Id="rId14" Type="http://schemas.openxmlformats.org/officeDocument/2006/relationships/hyperlink" Target="http://kimdy.gri.re.kr/travel/_2006/20060528_berlinlondon/pics/5188_Westminster%20Abby.JPG" TargetMode="External"/><Relationship Id="rId22" Type="http://schemas.openxmlformats.org/officeDocument/2006/relationships/hyperlink" Target="http://www.europepics.org/harrods-london.html" TargetMode="Externa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elson's_Column_Looking_Towards_Westminster_-_Trafalgar_Square_-_London_-_240404.jpg" TargetMode="External"/><Relationship Id="rId13" Type="http://schemas.openxmlformats.org/officeDocument/2006/relationships/hyperlink" Target="http://gmaskew.com/pictures/0162_lrg.JPG" TargetMode="External"/><Relationship Id="rId18" Type="http://schemas.openxmlformats.org/officeDocument/2006/relationships/hyperlink" Target="http://www.arqhys.com/articulos/fotos/articulos/Hyde-Park-Londres.jpg" TargetMode="External"/><Relationship Id="rId3" Type="http://schemas.openxmlformats.org/officeDocument/2006/relationships/hyperlink" Target="http://legalmattersmag.files.wordpress.com/2011/11/london-bankofengland.jpg" TargetMode="External"/><Relationship Id="rId21" Type="http://schemas.openxmlformats.org/officeDocument/2006/relationships/hyperlink" Target="http://commons.wikimedia.org/wiki/File:Regent's_Park_bandstand.jpg" TargetMode="External"/><Relationship Id="rId7" Type="http://schemas.openxmlformats.org/officeDocument/2006/relationships/hyperlink" Target="http://www.artble.com/imgs/e/c/c/315316/william_railton.jpg" TargetMode="External"/><Relationship Id="rId12" Type="http://schemas.openxmlformats.org/officeDocument/2006/relationships/hyperlink" Target="http://cs.wikipedia.org/wiki/Soubor:Madame_Tussauds_London.jpg" TargetMode="External"/><Relationship Id="rId17" Type="http://schemas.openxmlformats.org/officeDocument/2006/relationships/hyperlink" Target="http://img.dooyoo.de/DE_DE/orig/0/3/5/9/7/359796.jpg" TargetMode="External"/><Relationship Id="rId2" Type="http://schemas.openxmlformats.org/officeDocument/2006/relationships/hyperlink" Target="http://commons.wikimedia.org/wiki/File:City_of_London.jpg" TargetMode="External"/><Relationship Id="rId16" Type="http://schemas.openxmlformats.org/officeDocument/2006/relationships/hyperlink" Target="http://www.fond-ecran-image.com/voir.php?photo=photo-londres/photo-piccadily-circus/01.jpg" TargetMode="External"/><Relationship Id="rId20" Type="http://schemas.openxmlformats.org/officeDocument/2006/relationships/hyperlink" Target="http://images.bokahotell.se/hotels/1000000/530000/527500/527453/527453_56_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rwickshireleisurestudies.org/wp-content/uploads/2010/05/tra-square.jpg" TargetMode="External"/><Relationship Id="rId11" Type="http://schemas.openxmlformats.org/officeDocument/2006/relationships/hyperlink" Target="http://www.ordinarynothing.org/Images/Theatres/royal-opera-house.jpg" TargetMode="External"/><Relationship Id="rId24" Type="http://schemas.openxmlformats.org/officeDocument/2006/relationships/hyperlink" Target="http://en.wikipedia.org/wiki/File:PalaceOfWestminsterAtNight.jpg" TargetMode="External"/><Relationship Id="rId5" Type="http://schemas.openxmlformats.org/officeDocument/2006/relationships/hyperlink" Target="http://earthtravelers.files.wordpress.com/2010/03/british-museum-1024x768.jpg" TargetMode="External"/><Relationship Id="rId15" Type="http://schemas.openxmlformats.org/officeDocument/2006/relationships/hyperlink" Target="http://promotetelugu.files.wordpress.com/2010/07/shakespeare.jpg?w=430&amp;h=599" TargetMode="External"/><Relationship Id="rId23" Type="http://schemas.openxmlformats.org/officeDocument/2006/relationships/hyperlink" Target="http://www.barlaeus.nl/images/onderwijs/kunstgeschiedenis/map-london.jpg" TargetMode="External"/><Relationship Id="rId10" Type="http://schemas.openxmlformats.org/officeDocument/2006/relationships/hyperlink" Target="http://www.interlinear.info/notmarble.htm" TargetMode="External"/><Relationship Id="rId19" Type="http://schemas.openxmlformats.org/officeDocument/2006/relationships/hyperlink" Target="http://www.london-architecture.info/IMAGES/Hyde(5).jpg" TargetMode="External"/><Relationship Id="rId4" Type="http://schemas.openxmlformats.org/officeDocument/2006/relationships/hyperlink" Target="http://commons.wikimedia.org/wiki/File:Newton-WilliamBlake.jpg" TargetMode="External"/><Relationship Id="rId9" Type="http://schemas.openxmlformats.org/officeDocument/2006/relationships/hyperlink" Target="http://bahamaderek.files.wordpress.com/2008/11/masters_rah_big.jpg" TargetMode="External"/><Relationship Id="rId14" Type="http://schemas.openxmlformats.org/officeDocument/2006/relationships/hyperlink" Target="http://charliechaplin.files.wordpress.com/2008/02/wxwrkchaplin.jpg" TargetMode="External"/><Relationship Id="rId22" Type="http://schemas.openxmlformats.org/officeDocument/2006/relationships/hyperlink" Target="http://5.pic.lvren.cn/scenic/500_310/1996430e/3f671c257c6a5f57e84abf09cfecef3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cs-CZ" sz="4000" dirty="0" smtClean="0"/>
              <a:t>Název:</a:t>
            </a:r>
            <a:r>
              <a:rPr lang="en-US" sz="4000" dirty="0" smtClean="0"/>
              <a:t> Welcome to London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200" dirty="0" smtClean="0"/>
              <a:t>Autor:</a:t>
            </a:r>
            <a:r>
              <a:rPr lang="en-US" sz="3200" dirty="0" smtClean="0"/>
              <a:t> </a:t>
            </a:r>
            <a:r>
              <a:rPr lang="cs-CZ" sz="3200" dirty="0" smtClean="0"/>
              <a:t> Mgr. </a:t>
            </a:r>
            <a:r>
              <a:rPr lang="en-US" sz="3200" dirty="0" smtClean="0"/>
              <a:t>Jana </a:t>
            </a:r>
            <a:r>
              <a:rPr lang="en-US" sz="3200" dirty="0" err="1" smtClean="0"/>
              <a:t>Petrov</a:t>
            </a:r>
            <a:r>
              <a:rPr lang="cs-CZ" sz="3200" dirty="0" smtClean="0"/>
              <a:t>á</a:t>
            </a: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84213" y="3886200"/>
            <a:ext cx="7775575" cy="2677656"/>
          </a:xfrm>
        </p:spPr>
        <p:txBody>
          <a:bodyPr rtlCol="0">
            <a:sp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Název SŠ:		VOŠ, SPŠ automobilní a technická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Tem. oblast:		Anglický jazyk - reálie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Ročník:		první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Číslo projektu:		CZ.1.07/1.5.00/34.0504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Datum vzniku:	září 2012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904355794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prezentace je základní seznámení s hlavním městem  Spojeného království Velké Británie a Severního Irska. Prezentace je využitelná spolu s dalším doplňujícím výkladem a navazujícími testy týkajícími se tohoto tématu. </a:t>
            </a:r>
          </a:p>
        </p:txBody>
      </p:sp>
    </p:spTree>
    <p:extLst>
      <p:ext uri="{BB962C8B-B14F-4D97-AF65-F5344CB8AC3E}">
        <p14:creationId xmlns:p14="http://schemas.microsoft.com/office/powerpoint/2010/main" val="3000145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4797425"/>
            <a:ext cx="7772400" cy="1470025"/>
          </a:xfrm>
        </p:spPr>
        <p:txBody>
          <a:bodyPr/>
          <a:lstStyle/>
          <a:p>
            <a:r>
              <a:rPr lang="cs-CZ" sz="6000" dirty="0" err="1">
                <a:solidFill>
                  <a:srgbClr val="FFDAA3"/>
                </a:solidFill>
                <a:latin typeface="Bookman Old Style" pitchFamily="18" charset="0"/>
              </a:rPr>
              <a:t>Welcome</a:t>
            </a:r>
            <a:r>
              <a:rPr lang="cs-CZ" sz="6000" dirty="0">
                <a:solidFill>
                  <a:srgbClr val="FFDAA3"/>
                </a:solidFill>
                <a:latin typeface="Bookman Old Style" pitchFamily="18" charset="0"/>
              </a:rPr>
              <a:t> To London</a:t>
            </a:r>
            <a:r>
              <a:rPr lang="cs-CZ" sz="4000" dirty="0">
                <a:solidFill>
                  <a:srgbClr val="FF9900"/>
                </a:solidFill>
              </a:rPr>
              <a:t> </a:t>
            </a:r>
          </a:p>
        </p:txBody>
      </p:sp>
      <p:pic>
        <p:nvPicPr>
          <p:cNvPr id="2054" name="06 Stopa 6.wma">
            <a:hlinkClick r:id="" action="ppaction://media"/>
          </p:cNvPr>
          <p:cNvPicPr>
            <a:picLocks noRot="1" noChangeAspect="1" noChangeArrowheads="1"/>
          </p:cNvPicPr>
          <p:nvPr>
            <a:audioFile r:link="rId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50050"/>
            <a:ext cx="1588" cy="1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5" action="ppaction://hlinksldjump"/>
          </p:cNvPr>
          <p:cNvSpPr txBox="1"/>
          <p:nvPr/>
        </p:nvSpPr>
        <p:spPr>
          <a:xfrm>
            <a:off x="8676456" y="6463491"/>
            <a:ext cx="289109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5" action="ppaction://hlinksldjump"/>
              </a:rPr>
              <a:t>[1]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9000" numSld="11">
                <p:cTn id="7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5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88913"/>
            <a:ext cx="8424862" cy="4525962"/>
          </a:xfrm>
        </p:spPr>
        <p:txBody>
          <a:bodyPr/>
          <a:lstStyle/>
          <a:p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London </a:t>
            </a:r>
            <a:r>
              <a:rPr lang="cs-CZ" sz="2400" b="1" dirty="0" err="1">
                <a:solidFill>
                  <a:srgbClr val="FFDAA3"/>
                </a:solidFill>
                <a:latin typeface="Bookman Old Style" pitchFamily="18" charset="0"/>
              </a:rPr>
              <a:t>is</a:t>
            </a:r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 a </a:t>
            </a:r>
            <a:r>
              <a:rPr lang="cs-CZ" sz="2400" b="1" dirty="0" err="1">
                <a:solidFill>
                  <a:srgbClr val="FFDAA3"/>
                </a:solidFill>
                <a:latin typeface="Bookman Old Style" pitchFamily="18" charset="0"/>
              </a:rPr>
              <a:t>royal</a:t>
            </a:r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 city. </a:t>
            </a:r>
          </a:p>
          <a:p>
            <a:r>
              <a:rPr lang="cs-CZ" sz="2400" b="1" dirty="0" err="1">
                <a:solidFill>
                  <a:srgbClr val="FFDAA3"/>
                </a:solidFill>
                <a:latin typeface="Bookman Old Style" pitchFamily="18" charset="0"/>
              </a:rPr>
              <a:t>The</a:t>
            </a:r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cs-CZ" sz="2400" b="1" dirty="0" err="1">
                <a:solidFill>
                  <a:srgbClr val="FFDAA3"/>
                </a:solidFill>
                <a:latin typeface="Bookman Old Style" pitchFamily="18" charset="0"/>
              </a:rPr>
              <a:t>British</a:t>
            </a:r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 king </a:t>
            </a:r>
            <a:r>
              <a:rPr lang="cs-CZ" sz="2400" b="1" dirty="0" err="1">
                <a:solidFill>
                  <a:srgbClr val="FFDAA3"/>
                </a:solidFill>
                <a:latin typeface="Bookman Old Style" pitchFamily="18" charset="0"/>
              </a:rPr>
              <a:t>or</a:t>
            </a:r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cs-CZ" sz="2400" b="1" dirty="0" err="1">
                <a:solidFill>
                  <a:srgbClr val="FFDAA3"/>
                </a:solidFill>
                <a:latin typeface="Bookman Old Style" pitchFamily="18" charset="0"/>
              </a:rPr>
              <a:t>queen</a:t>
            </a:r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 has a </a:t>
            </a:r>
            <a:r>
              <a:rPr lang="cs-CZ" sz="2400" b="1" dirty="0" err="1">
                <a:solidFill>
                  <a:srgbClr val="FFDAA3"/>
                </a:solidFill>
                <a:latin typeface="Bookman Old Style" pitchFamily="18" charset="0"/>
              </a:rPr>
              <a:t>palace</a:t>
            </a:r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cs-CZ" sz="2400" b="1" dirty="0" err="1">
                <a:solidFill>
                  <a:srgbClr val="FFDAA3"/>
                </a:solidFill>
                <a:latin typeface="Bookman Old Style" pitchFamily="18" charset="0"/>
              </a:rPr>
              <a:t>there</a:t>
            </a:r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 – Buckingham </a:t>
            </a:r>
            <a:r>
              <a:rPr lang="cs-CZ" sz="2400" b="1" dirty="0" err="1">
                <a:solidFill>
                  <a:srgbClr val="FFDAA3"/>
                </a:solidFill>
                <a:latin typeface="Bookman Old Style" pitchFamily="18" charset="0"/>
              </a:rPr>
              <a:t>Palace</a:t>
            </a:r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. </a:t>
            </a:r>
          </a:p>
          <a:p>
            <a:r>
              <a:rPr lang="cs-CZ" sz="2400" b="1" dirty="0" err="1">
                <a:solidFill>
                  <a:srgbClr val="FFDAA3"/>
                </a:solidFill>
                <a:latin typeface="Bookman Old Style" pitchFamily="18" charset="0"/>
              </a:rPr>
              <a:t>The</a:t>
            </a:r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cs-CZ" sz="2400" b="1" dirty="0" err="1">
                <a:solidFill>
                  <a:srgbClr val="FFDAA3"/>
                </a:solidFill>
                <a:latin typeface="Bookman Old Style" pitchFamily="18" charset="0"/>
              </a:rPr>
              <a:t>queen</a:t>
            </a:r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cs-CZ" sz="2400" b="1" dirty="0" err="1">
                <a:solidFill>
                  <a:srgbClr val="FFDAA3"/>
                </a:solidFill>
                <a:latin typeface="Bookman Old Style" pitchFamily="18" charset="0"/>
              </a:rPr>
              <a:t>of</a:t>
            </a:r>
            <a:r>
              <a:rPr lang="en-US" sz="2400" b="1" dirty="0">
                <a:solidFill>
                  <a:srgbClr val="FFDAA3"/>
                </a:solidFill>
                <a:latin typeface="Bookman Old Style" pitchFamily="18" charset="0"/>
              </a:rPr>
              <a:t> Great Britain is Queen </a:t>
            </a:r>
            <a:r>
              <a:rPr lang="en-US" sz="2400" b="1" dirty="0" smtClean="0">
                <a:solidFill>
                  <a:srgbClr val="FFDAA3"/>
                </a:solidFill>
                <a:latin typeface="Bookman Old Style" pitchFamily="18" charset="0"/>
              </a:rPr>
              <a:t>Elizabeth</a:t>
            </a:r>
            <a:r>
              <a:rPr lang="cs-CZ" sz="2400" b="1" dirty="0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cs-CZ" sz="2400" b="1" dirty="0" smtClean="0">
                <a:solidFill>
                  <a:srgbClr val="FFDAA3"/>
                </a:solidFill>
                <a:latin typeface="Bookman Old Style" pitchFamily="18" charset="0"/>
              </a:rPr>
              <a:t>II.</a:t>
            </a:r>
            <a:endParaRPr lang="cs-CZ" sz="2400" b="1" dirty="0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3093" name="Picture 21" descr="buckingham palace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2349500"/>
            <a:ext cx="5616575" cy="4213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395288" y="6165850"/>
            <a:ext cx="237648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 sz="1800"/>
          </a:p>
        </p:txBody>
      </p:sp>
      <p:pic>
        <p:nvPicPr>
          <p:cNvPr id="3096" name="Picture 24" descr="291x455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40425" y="2349500"/>
            <a:ext cx="2717800" cy="42481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ovéPole 1">
            <a:hlinkClick r:id="rId4" action="ppaction://hlinksldjump"/>
          </p:cNvPr>
          <p:cNvSpPr txBox="1"/>
          <p:nvPr/>
        </p:nvSpPr>
        <p:spPr>
          <a:xfrm>
            <a:off x="5328358" y="6163652"/>
            <a:ext cx="289109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[2]</a:t>
            </a:r>
            <a:endParaRPr lang="cs-CZ" sz="1400" b="1" dirty="0"/>
          </a:p>
        </p:txBody>
      </p:sp>
      <p:sp>
        <p:nvSpPr>
          <p:cNvPr id="10" name="TextovéPole 9">
            <a:hlinkClick r:id="rId4" action="ppaction://hlinksldjump"/>
          </p:cNvPr>
          <p:cNvSpPr txBox="1"/>
          <p:nvPr/>
        </p:nvSpPr>
        <p:spPr>
          <a:xfrm>
            <a:off x="8244408" y="6145405"/>
            <a:ext cx="289109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[3]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88913"/>
            <a:ext cx="8218487" cy="1511300"/>
          </a:xfrm>
        </p:spPr>
        <p:txBody>
          <a:bodyPr/>
          <a:lstStyle/>
          <a:p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Tourists </a:t>
            </a:r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often </a:t>
            </a:r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go to </a:t>
            </a:r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the </a:t>
            </a:r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Buckingham Palace</a:t>
            </a:r>
            <a:endParaRPr lang="en-US" sz="2400" b="1">
              <a:solidFill>
                <a:srgbClr val="FFDAA3"/>
              </a:solidFill>
              <a:latin typeface="Bookman Old Style" pitchFamily="18" charset="0"/>
            </a:endParaRPr>
          </a:p>
          <a:p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In certain hours </a:t>
            </a:r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they</a:t>
            </a:r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 can</a:t>
            </a:r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 stand outside and </a:t>
            </a:r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watch</a:t>
            </a:r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 the Changing of the Guard. </a:t>
            </a:r>
          </a:p>
        </p:txBody>
      </p:sp>
      <p:pic>
        <p:nvPicPr>
          <p:cNvPr id="4100" name="Picture 4" descr="P8170718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1628775"/>
            <a:ext cx="6696075" cy="50228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7524328" y="6307725"/>
            <a:ext cx="289109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[4]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88913"/>
            <a:ext cx="8137525" cy="4525962"/>
          </a:xfrm>
        </p:spPr>
        <p:txBody>
          <a:bodyPr/>
          <a:lstStyle/>
          <a:p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The majority of tourists in London always want to visit Westminster and see 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“Big Ben” . It is a big bell inside the tower and you can hear it every hour.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5130" name="Picture 10" descr="P8170770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1989138"/>
            <a:ext cx="6264275" cy="4699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474687" y="6406827"/>
            <a:ext cx="289109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[5]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88913"/>
            <a:ext cx="8147050" cy="4525962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The famous clock tower stands beside the Houses of Parliament.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 </a:t>
            </a:r>
          </a:p>
        </p:txBody>
      </p:sp>
      <p:pic>
        <p:nvPicPr>
          <p:cNvPr id="6154" name="Picture 10" descr="UK_House_of_Commons_Chamb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900" y="1196975"/>
            <a:ext cx="4262438" cy="540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House_of_Lord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196975"/>
            <a:ext cx="4348162" cy="540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6" name="Text Box 12"/>
          <p:cNvSpPr txBox="1">
            <a:spLocks noChangeArrowheads="1"/>
          </p:cNvSpPr>
          <p:nvPr/>
        </p:nvSpPr>
        <p:spPr bwMode="auto">
          <a:xfrm>
            <a:off x="250825" y="6165850"/>
            <a:ext cx="266700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DAA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man Old Style" pitchFamily="18" charset="0"/>
              </a:rPr>
              <a:t>House of Lords</a:t>
            </a:r>
          </a:p>
          <a:p>
            <a:endParaRPr lang="cs-CZ"/>
          </a:p>
        </p:txBody>
      </p:sp>
      <p:sp>
        <p:nvSpPr>
          <p:cNvPr id="6157" name="Text Box 13"/>
          <p:cNvSpPr txBox="1">
            <a:spLocks noChangeArrowheads="1"/>
          </p:cNvSpPr>
          <p:nvPr/>
        </p:nvSpPr>
        <p:spPr bwMode="auto">
          <a:xfrm>
            <a:off x="4716463" y="6165850"/>
            <a:ext cx="32496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DAA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man Old Style" pitchFamily="18" charset="0"/>
              </a:rPr>
              <a:t>House of Commons</a:t>
            </a:r>
            <a:endParaRPr lang="cs-CZ" sz="2400">
              <a:solidFill>
                <a:srgbClr val="FFDAA3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9" name="TextovéPole 8">
            <a:hlinkClick r:id="rId4" action="ppaction://hlinksldjump"/>
          </p:cNvPr>
          <p:cNvSpPr txBox="1"/>
          <p:nvPr/>
        </p:nvSpPr>
        <p:spPr>
          <a:xfrm>
            <a:off x="4173992" y="6262753"/>
            <a:ext cx="289109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[6]</a:t>
            </a:r>
            <a:endParaRPr lang="cs-CZ" sz="1400" b="1" dirty="0"/>
          </a:p>
        </p:txBody>
      </p:sp>
      <p:sp>
        <p:nvSpPr>
          <p:cNvPr id="10" name="TextovéPole 9">
            <a:hlinkClick r:id="rId4" action="ppaction://hlinksldjump"/>
          </p:cNvPr>
          <p:cNvSpPr txBox="1"/>
          <p:nvPr/>
        </p:nvSpPr>
        <p:spPr>
          <a:xfrm>
            <a:off x="8610724" y="6250376"/>
            <a:ext cx="289109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[7]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68" name="Picture 8" descr="Hous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188913"/>
            <a:ext cx="8785225" cy="65373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8610724" y="6366855"/>
            <a:ext cx="289109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[8]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333375"/>
            <a:ext cx="5400675" cy="6048375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The Houses of Parliament are located near the Westminster Abbey.</a:t>
            </a:r>
            <a:r>
              <a:rPr lang="en-US" sz="2800" b="1">
                <a:solidFill>
                  <a:srgbClr val="FF9900"/>
                </a:solidFill>
                <a:latin typeface="Bookman Old Style" pitchFamily="18" charset="0"/>
              </a:rPr>
              <a:t> </a:t>
            </a:r>
            <a:endParaRPr lang="cs-CZ" sz="2800" b="1">
              <a:solidFill>
                <a:srgbClr val="FF9900"/>
              </a:solidFill>
              <a:latin typeface="Bookman Old Style" pitchFamily="18" charset="0"/>
            </a:endParaRPr>
          </a:p>
          <a:p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Th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at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is the home of the British government.  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  <a:p>
            <a:pPr>
              <a:buFontTx/>
              <a:buNone/>
            </a:pP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The Prime Minister – the head of the British government – lives at 10 Downing Street.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11268" name="Picture 4" descr="01-v2773-21-10downingstreet-398v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51500" y="1125538"/>
            <a:ext cx="3268663" cy="48974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8576844" y="5661248"/>
            <a:ext cx="289109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[9]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9" name="Picture 11" descr="Downi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313" y="188913"/>
            <a:ext cx="8208962" cy="6445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8321615" y="6250376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[10]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88913"/>
            <a:ext cx="8569325" cy="4525962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Tower Bridge is one of the famous bridges across the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 river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Thames.</a:t>
            </a:r>
            <a:r>
              <a:rPr lang="cs-CZ" sz="2800">
                <a:solidFill>
                  <a:srgbClr val="FFDAA3"/>
                </a:solidFill>
              </a:rPr>
              <a:t> </a:t>
            </a:r>
          </a:p>
        </p:txBody>
      </p:sp>
      <p:pic>
        <p:nvPicPr>
          <p:cNvPr id="13324" name="Picture 12" descr="Tower_Bridge_London_Feb_200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1628775"/>
            <a:ext cx="8785225" cy="43957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8516664" y="5661248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[11]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260350"/>
            <a:ext cx="8569325" cy="4525963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It stands near the Tower of London. The Tower of London was originally a prison. </a:t>
            </a:r>
          </a:p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Now it is a museum, and one of London’s most famous buildings. 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14340" name="Picture 4" descr="Tower_of_London,_Traitors_Gat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09348" y="2035937"/>
            <a:ext cx="5038978" cy="460908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658228" y="6331366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[12]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900" name="Picture 4" descr="P7280120"/>
          <p:cNvPicPr>
            <a:picLocks noGrp="1" noChangeAspect="1" noChangeArrowheads="1"/>
          </p:cNvPicPr>
          <p:nvPr>
            <p:ph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8175" y="188913"/>
            <a:ext cx="4860925" cy="64801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6228184" y="6250376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[13]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88913"/>
            <a:ext cx="8569325" cy="1152525"/>
          </a:xfrm>
        </p:spPr>
        <p:txBody>
          <a:bodyPr/>
          <a:lstStyle/>
          <a:p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The Beefeaters guard the Tower and the Crown Jewels, nowadays</a:t>
            </a:r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they also help visitors.</a:t>
            </a:r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 </a:t>
            </a:r>
          </a:p>
        </p:txBody>
      </p:sp>
      <p:pic>
        <p:nvPicPr>
          <p:cNvPr id="15364" name="Picture 4" descr="125 - 194-6dc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1268413"/>
            <a:ext cx="4002088" cy="53292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7" name="Picture 7" descr="125 - 194-7dc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1268413"/>
            <a:ext cx="4146550" cy="53292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71" name="03 Stopa 3.wma">
            <a:hlinkClick r:id="" action="ppaction://media"/>
          </p:cNvPr>
          <p:cNvPicPr>
            <a:picLocks noRot="1" noChangeAspect="1" noChangeArrowheads="1"/>
          </p:cNvPicPr>
          <p:nvPr>
            <a:audioFile r:link="rId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6597650"/>
            <a:ext cx="1587" cy="1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>
            <a:hlinkClick r:id="rId6" action="ppaction://hlinksldjump"/>
          </p:cNvPr>
          <p:cNvSpPr txBox="1"/>
          <p:nvPr/>
        </p:nvSpPr>
        <p:spPr>
          <a:xfrm>
            <a:off x="3779912" y="6236430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6" action="ppaction://hlinksldjump"/>
              </a:rPr>
              <a:t>[14]</a:t>
            </a:r>
            <a:endParaRPr lang="cs-CZ" sz="1400" b="1" dirty="0"/>
          </a:p>
        </p:txBody>
      </p:sp>
      <p:sp>
        <p:nvSpPr>
          <p:cNvPr id="9" name="TextovéPole 8">
            <a:hlinkClick r:id="rId6" action="ppaction://hlinksldjump"/>
          </p:cNvPr>
          <p:cNvSpPr txBox="1"/>
          <p:nvPr/>
        </p:nvSpPr>
        <p:spPr>
          <a:xfrm>
            <a:off x="8212894" y="6281611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6" action="ppaction://hlinksldjump"/>
              </a:rPr>
              <a:t>[15]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37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2000" numSld="9">
                <p:cTn id="7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37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88913"/>
            <a:ext cx="8569325" cy="2303462"/>
          </a:xfrm>
        </p:spPr>
        <p:txBody>
          <a:bodyPr/>
          <a:lstStyle/>
          <a:p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Th</a:t>
            </a:r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e </a:t>
            </a:r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Im</a:t>
            </a:r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perial State Crown is </a:t>
            </a:r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a part</a:t>
            </a:r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 of the Crown Jewels in the Jewel House</a:t>
            </a:r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 which</a:t>
            </a:r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 i</a:t>
            </a:r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s</a:t>
            </a:r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cs-CZ" sz="2400" b="1">
                <a:solidFill>
                  <a:srgbClr val="FFDAA3"/>
                </a:solidFill>
                <a:latin typeface="Bookman Old Style" pitchFamily="18" charset="0"/>
              </a:rPr>
              <a:t>a building of </a:t>
            </a:r>
            <a:r>
              <a:rPr lang="en-US" sz="2400" b="1">
                <a:solidFill>
                  <a:srgbClr val="FFDAA3"/>
                </a:solidFill>
                <a:latin typeface="Bookman Old Style" pitchFamily="18" charset="0"/>
              </a:rPr>
              <a:t>the Tower of London. There are 3,000 stones in it: diamonds, red rubies, blue sapphires, and beautiful pearls.</a:t>
            </a:r>
            <a:endParaRPr lang="cs-CZ" sz="2400" b="1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95235" name="Picture 3" descr="imperial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00163" y="2492375"/>
            <a:ext cx="3184525" cy="40338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5236" name="Picture 4" descr="Insight_may03_focus_beaton_large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163" y="2420938"/>
            <a:ext cx="3001962" cy="41036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4067944" y="6137537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[16]</a:t>
            </a:r>
            <a:endParaRPr lang="cs-CZ" sz="1400" b="1" dirty="0"/>
          </a:p>
        </p:txBody>
      </p:sp>
      <p:sp>
        <p:nvSpPr>
          <p:cNvPr id="8" name="TextovéPole 7">
            <a:hlinkClick r:id="rId4" action="ppaction://hlinksldjump"/>
          </p:cNvPr>
          <p:cNvSpPr txBox="1"/>
          <p:nvPr/>
        </p:nvSpPr>
        <p:spPr>
          <a:xfrm>
            <a:off x="8017845" y="6141177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[17]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5516563"/>
            <a:ext cx="8229600" cy="1143000"/>
          </a:xfrm>
        </p:spPr>
        <p:txBody>
          <a:bodyPr/>
          <a:lstStyle/>
          <a:p>
            <a:r>
              <a:rPr lang="en-US" sz="6000" dirty="0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L</a:t>
            </a:r>
            <a:r>
              <a:rPr lang="cs-CZ" sz="6000" dirty="0" err="1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ondon</a:t>
            </a:r>
            <a:r>
              <a:rPr lang="en-US" sz="6000" dirty="0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’</a:t>
            </a:r>
            <a:r>
              <a:rPr lang="cs-CZ" sz="6000" dirty="0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</a:t>
            </a:r>
            <a:r>
              <a:rPr lang="en-US" sz="6000" dirty="0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 </a:t>
            </a:r>
            <a:r>
              <a:rPr lang="cs-CZ" sz="6000" dirty="0" err="1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churches</a:t>
            </a:r>
            <a:endParaRPr lang="cs-CZ" sz="6000" dirty="0">
              <a:solidFill>
                <a:srgbClr val="FFDAA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8689781" y="6442973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[18]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88913"/>
            <a:ext cx="8497887" cy="4525962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St Paul’s Cathedral stands at the top of Ludgate Hill. 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It is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possible to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go up to the top of the cathedral. 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There are 627 steps from the floor to the top.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 </a:t>
            </a:r>
          </a:p>
        </p:txBody>
      </p:sp>
      <p:pic>
        <p:nvPicPr>
          <p:cNvPr id="26637" name="Picture 13" descr="St_pauls_altar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3141663"/>
            <a:ext cx="7127875" cy="19653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524328" y="4725144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[19]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2" name="Picture 4" descr="StPaulsCathedralSouth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549275"/>
            <a:ext cx="4183062" cy="56880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9098" name="Picture 10" descr="StPaulsClockTower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3438" y="549275"/>
            <a:ext cx="4267200" cy="56880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3923928" y="5877272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[20]</a:t>
            </a:r>
            <a:endParaRPr lang="cs-CZ" sz="1400" b="1" dirty="0"/>
          </a:p>
        </p:txBody>
      </p:sp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8407943" y="5880913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[21]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2" name="Picture 4" descr="100_0854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188913"/>
            <a:ext cx="8642350" cy="6426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8407943" y="6281610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[22]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88913"/>
            <a:ext cx="8640763" cy="4525962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Westminster Abbey 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stands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near the Houses of Parliament. It is more than nine hundred years old.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 </a:t>
            </a:r>
          </a:p>
        </p:txBody>
      </p:sp>
      <p:pic>
        <p:nvPicPr>
          <p:cNvPr id="28683" name="Picture 11" descr="Westminster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32363" y="1628775"/>
            <a:ext cx="3757612" cy="49688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8684" name="Text Box 12"/>
          <p:cNvSpPr txBox="1">
            <a:spLocks noChangeArrowheads="1"/>
          </p:cNvSpPr>
          <p:nvPr/>
        </p:nvSpPr>
        <p:spPr bwMode="auto">
          <a:xfrm>
            <a:off x="6372225" y="6021388"/>
            <a:ext cx="23558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rgbClr val="FF9900"/>
                </a:solidFill>
                <a:latin typeface="Bookman Old Style" pitchFamily="18" charset="0"/>
              </a:rPr>
              <a:t>The North entrance</a:t>
            </a:r>
            <a:r>
              <a:rPr lang="cs-CZ"/>
              <a:t> </a:t>
            </a:r>
          </a:p>
        </p:txBody>
      </p:sp>
      <p:pic>
        <p:nvPicPr>
          <p:cNvPr id="28686" name="Picture 14" descr="Westminster_abbey_west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628775"/>
            <a:ext cx="3727450" cy="49688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>
            <a:hlinkClick r:id="rId4" action="ppaction://hlinksldjump"/>
          </p:cNvPr>
          <p:cNvSpPr txBox="1"/>
          <p:nvPr/>
        </p:nvSpPr>
        <p:spPr>
          <a:xfrm>
            <a:off x="3851920" y="6280944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[23]</a:t>
            </a:r>
            <a:endParaRPr lang="cs-CZ" sz="1400" b="1" dirty="0"/>
          </a:p>
        </p:txBody>
      </p:sp>
      <p:sp>
        <p:nvSpPr>
          <p:cNvPr id="9" name="TextovéPole 8">
            <a:hlinkClick r:id="rId4" action="ppaction://hlinksldjump"/>
          </p:cNvPr>
          <p:cNvSpPr txBox="1"/>
          <p:nvPr/>
        </p:nvSpPr>
        <p:spPr>
          <a:xfrm>
            <a:off x="5076056" y="6281611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[24]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476250"/>
            <a:ext cx="8229600" cy="5903913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A large number of the London churches have bells. The small church of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St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.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Mary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-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le-Bow is the Cockney church. 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  <a:p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A “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Cockney“ is a Londoner, who can hear Bow bells – the bells of St Mary-le-Bow- from  his house. </a:t>
            </a:r>
          </a:p>
          <a:p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  <a:p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Cockneys have their pearly 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“kings” and “queens”. They take their name from the pearls buttons on their clothes.</a:t>
            </a:r>
            <a:r>
              <a:rPr lang="cs-CZ" sz="2800" b="1">
                <a:solidFill>
                  <a:srgbClr val="FFDAA3"/>
                </a:solidFill>
              </a:rPr>
              <a:t>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4" name="Picture 4" descr="StMLeB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333375"/>
            <a:ext cx="4752975" cy="63357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0727" name="Picture 7" descr="_41549502_pearly_kingquee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51500" y="1268413"/>
            <a:ext cx="2824163" cy="417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4572000" y="6402029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[25]</a:t>
            </a:r>
            <a:endParaRPr lang="cs-CZ" sz="1400" b="1" dirty="0"/>
          </a:p>
        </p:txBody>
      </p:sp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8131930" y="5445224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[26]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348038" y="5445125"/>
            <a:ext cx="8229600" cy="1143000"/>
          </a:xfrm>
        </p:spPr>
        <p:txBody>
          <a:bodyPr/>
          <a:lstStyle/>
          <a:p>
            <a:r>
              <a:rPr lang="cs-CZ" sz="6000" dirty="0" err="1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Shops</a:t>
            </a:r>
            <a:endParaRPr lang="cs-CZ" sz="6000" dirty="0">
              <a:solidFill>
                <a:srgbClr val="FFDAA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31749" name="04 Stopa 4.wma">
            <a:hlinkClick r:id="" action="ppaction://media"/>
          </p:cNvPr>
          <p:cNvPicPr>
            <a:picLocks noRot="1" noChangeAspect="1" noChangeArrowheads="1"/>
          </p:cNvPicPr>
          <p:nvPr>
            <a:audioFile r:link="rId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50050"/>
            <a:ext cx="1588" cy="1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5" action="ppaction://hlinksldjump"/>
          </p:cNvPr>
          <p:cNvSpPr txBox="1"/>
          <p:nvPr/>
        </p:nvSpPr>
        <p:spPr>
          <a:xfrm>
            <a:off x="8686585" y="6461903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5" action="ppaction://hlinksldjump"/>
              </a:rPr>
              <a:t>[27]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7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3000" numSld="8">
                <p:cTn id="7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749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260350"/>
            <a:ext cx="8569325" cy="4525963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The most famous shop in London is Harrods 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32781" name="Picture 13" descr="harrods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196975"/>
            <a:ext cx="7345362" cy="55102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596336" y="6333790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[28]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188913"/>
            <a:ext cx="8424863" cy="4525962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Oxford Street 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is full of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many big shops - Selfridges, Marks and Spencer...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33796" name="Picture 4" descr="Oxford stree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268413"/>
            <a:ext cx="8137525" cy="54244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8212894" y="6281611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[29]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341438"/>
            <a:ext cx="8229600" cy="4525962"/>
          </a:xfrm>
        </p:spPr>
        <p:txBody>
          <a:bodyPr/>
          <a:lstStyle/>
          <a:p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London has its famous shops and big stores. But its street markets are</a:t>
            </a:r>
            <a:r>
              <a:rPr lang="cs-CZ" b="1">
                <a:solidFill>
                  <a:srgbClr val="FFDAA3"/>
                </a:solidFill>
                <a:latin typeface="Bookman Old Style" pitchFamily="18" charset="0"/>
              </a:rPr>
              <a:t> also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cs-CZ" b="1">
                <a:solidFill>
                  <a:srgbClr val="FFDAA3"/>
                </a:solidFill>
                <a:latin typeface="Bookman Old Style" pitchFamily="18" charset="0"/>
              </a:rPr>
              <a:t>worth visiting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. </a:t>
            </a:r>
            <a:endParaRPr lang="cs-CZ" b="1">
              <a:solidFill>
                <a:srgbClr val="FFDAA3"/>
              </a:solidFill>
              <a:latin typeface="Bookman Old Style" pitchFamily="18" charset="0"/>
            </a:endParaRPr>
          </a:p>
          <a:p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The most famous</a:t>
            </a:r>
            <a:r>
              <a:rPr lang="cs-CZ" b="1">
                <a:solidFill>
                  <a:srgbClr val="FFDAA3"/>
                </a:solidFill>
                <a:latin typeface="Bookman Old Style" pitchFamily="18" charset="0"/>
              </a:rPr>
              <a:t> one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 is Covent Garden. </a:t>
            </a:r>
            <a:r>
              <a:rPr lang="cs-CZ" b="1">
                <a:solidFill>
                  <a:srgbClr val="FFDAA3"/>
                </a:solidFill>
                <a:latin typeface="Bookman Old Style" pitchFamily="18" charset="0"/>
              </a:rPr>
              <a:t>Originally t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here was</a:t>
            </a:r>
            <a:r>
              <a:rPr lang="cs-CZ" b="1">
                <a:solidFill>
                  <a:srgbClr val="FFDAA3"/>
                </a:solidFill>
                <a:latin typeface="Bookman Old Style" pitchFamily="18" charset="0"/>
              </a:rPr>
              <a:t> a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 very old fruit and vegetable market</a:t>
            </a:r>
            <a:r>
              <a:rPr lang="cs-CZ" b="1">
                <a:solidFill>
                  <a:srgbClr val="FFDAA3"/>
                </a:solidFill>
                <a:latin typeface="Bookman Old Style" pitchFamily="18" charset="0"/>
              </a:rPr>
              <a:t>,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 but it is not there </a:t>
            </a:r>
            <a:r>
              <a:rPr lang="cs-CZ" b="1">
                <a:solidFill>
                  <a:srgbClr val="FFDAA3"/>
                </a:solidFill>
                <a:latin typeface="Bookman Old Style" pitchFamily="18" charset="0"/>
              </a:rPr>
              <a:t>anymore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. </a:t>
            </a:r>
            <a:r>
              <a:rPr lang="cs-CZ" b="1">
                <a:solidFill>
                  <a:srgbClr val="FFDAA3"/>
                </a:solidFill>
                <a:latin typeface="Bookman Old Style" pitchFamily="18" charset="0"/>
              </a:rPr>
              <a:t>Nowadays i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t has lot of small shops and cafés.</a:t>
            </a:r>
            <a:endParaRPr lang="cs-CZ" b="1">
              <a:solidFill>
                <a:srgbClr val="FFDAA3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4" name="Picture 4" descr="London-Covent Garden End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188913"/>
            <a:ext cx="8640763" cy="64785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8407943" y="6286480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3" action="ppaction://hlinksldjump"/>
              </a:rPr>
              <a:t>[30]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-2484438" y="5715000"/>
            <a:ext cx="8229601" cy="1143000"/>
          </a:xfrm>
        </p:spPr>
        <p:txBody>
          <a:bodyPr/>
          <a:lstStyle/>
          <a:p>
            <a:r>
              <a:rPr lang="cs-CZ" sz="6000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The City</a:t>
            </a: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8602992" y="6430553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[31]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404813"/>
            <a:ext cx="8229600" cy="58324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London is a city, but to </a:t>
            </a:r>
            <a:r>
              <a:rPr lang="en-GB" b="1">
                <a:solidFill>
                  <a:srgbClr val="FFDAA3"/>
                </a:solidFill>
                <a:latin typeface="Bookman Old Style" pitchFamily="18" charset="0"/>
              </a:rPr>
              <a:t>Londoners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cs-CZ" b="1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“the City” is a place in London. St Paul</a:t>
            </a:r>
            <a:r>
              <a:rPr lang="cs-CZ" b="1">
                <a:solidFill>
                  <a:srgbClr val="FFDAA3"/>
                </a:solidFill>
                <a:latin typeface="Bookman Old Style" pitchFamily="18" charset="0"/>
              </a:rPr>
              <a:t>’s Cathedrals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 is in the City, and the banks and big companies have their hea</a:t>
            </a:r>
            <a:r>
              <a:rPr lang="cs-CZ" b="1">
                <a:solidFill>
                  <a:srgbClr val="FFDAA3"/>
                </a:solidFill>
                <a:latin typeface="Bookman Old Style" pitchFamily="18" charset="0"/>
              </a:rPr>
              <a:t>dquarters there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. </a:t>
            </a:r>
            <a:endParaRPr lang="cs-CZ" b="1">
              <a:solidFill>
                <a:srgbClr val="FFDAA3"/>
              </a:solidFill>
              <a:latin typeface="Bookman Old Style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b="1">
              <a:solidFill>
                <a:srgbClr val="FFDAA3"/>
              </a:solidFill>
              <a:latin typeface="Bookman Old Style" pitchFamily="18" charset="0"/>
            </a:endParaRPr>
          </a:p>
          <a:p>
            <a:pPr>
              <a:lnSpc>
                <a:spcPct val="90000"/>
              </a:lnSpc>
            </a:pP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Only about </a:t>
            </a:r>
            <a:r>
              <a:rPr lang="cs-CZ" b="1">
                <a:solidFill>
                  <a:srgbClr val="FFDAA3"/>
                </a:solidFill>
                <a:latin typeface="Bookman Old Style" pitchFamily="18" charset="0"/>
              </a:rPr>
              <a:t>six</a:t>
            </a:r>
            <a:r>
              <a:rPr lang="en-US" b="1">
                <a:solidFill>
                  <a:srgbClr val="FFDAA3"/>
                </a:solidFill>
                <a:latin typeface="Bookman Old Style" pitchFamily="18" charset="0"/>
              </a:rPr>
              <a:t> thousand people live there, and at the weekends it feels empty. But between Monday and Friday, nearly half a million people come here to work in the banks and offices.</a:t>
            </a:r>
            <a:endParaRPr lang="cs-CZ" b="1">
              <a:solidFill>
                <a:srgbClr val="FFDAA3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6" name="Picture 4" descr="London"/>
          <p:cNvPicPr>
            <a:picLocks noGrp="1" noChangeAspect="1" noChangeArrowheads="1"/>
          </p:cNvPicPr>
          <p:nvPr>
            <p:ph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225425"/>
            <a:ext cx="8642350" cy="64658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4278" name="Text Box 6"/>
          <p:cNvSpPr txBox="1">
            <a:spLocks noChangeArrowheads="1"/>
          </p:cNvSpPr>
          <p:nvPr/>
        </p:nvSpPr>
        <p:spPr bwMode="auto">
          <a:xfrm>
            <a:off x="323850" y="6099175"/>
            <a:ext cx="40354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DAA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man Old Style" pitchFamily="18" charset="0"/>
              </a:rPr>
              <a:t>The Bank of England</a:t>
            </a:r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8407943" y="6353593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[32]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6000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Museums</a:t>
            </a:r>
            <a:r>
              <a:rPr lang="cs-CZ" sz="6000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, </a:t>
            </a:r>
            <a:r>
              <a:rPr lang="en-US" sz="6000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galleries</a:t>
            </a:r>
            <a:r>
              <a:rPr lang="cs-CZ" sz="6000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 and concert halls</a:t>
            </a:r>
          </a:p>
        </p:txBody>
      </p:sp>
      <p:sp>
        <p:nvSpPr>
          <p:cNvPr id="55300" name="Text Box 4"/>
          <p:cNvSpPr txBox="1">
            <a:spLocks noChangeArrowheads="1"/>
          </p:cNvSpPr>
          <p:nvPr/>
        </p:nvSpPr>
        <p:spPr bwMode="auto">
          <a:xfrm>
            <a:off x="0" y="6338888"/>
            <a:ext cx="304323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800" b="1">
                <a:solidFill>
                  <a:srgbClr val="FFDAA3"/>
                </a:solidFill>
                <a:latin typeface="Bookman Old Style" pitchFamily="18" charset="0"/>
              </a:rPr>
              <a:t>William Blake - Newton</a:t>
            </a:r>
            <a:r>
              <a:rPr lang="cs-CZ"/>
              <a:t> </a:t>
            </a:r>
          </a:p>
        </p:txBody>
      </p:sp>
      <p:pic>
        <p:nvPicPr>
          <p:cNvPr id="55302" name="02 Stopa 2 - 2.wma">
            <a:hlinkClick r:id="" action="ppaction://media"/>
          </p:cNvPr>
          <p:cNvPicPr>
            <a:picLocks noRot="1" noChangeAspect="1" noChangeArrowheads="1"/>
          </p:cNvPicPr>
          <p:nvPr>
            <a:audioFile r:link="rId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62700"/>
            <a:ext cx="1588" cy="1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5" action="ppaction://hlinksldjump"/>
          </p:cNvPr>
          <p:cNvSpPr txBox="1"/>
          <p:nvPr/>
        </p:nvSpPr>
        <p:spPr>
          <a:xfrm>
            <a:off x="8526008" y="6454370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6" action="ppaction://hlinksldjump"/>
              </a:rPr>
              <a:t>[33]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530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1000" numSld="10">
                <p:cTn id="7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5302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260350"/>
            <a:ext cx="8569325" cy="4525963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The biggest museum in Britain is the British Museum.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56324" name="Picture 4" descr="BritishMuseumFron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1268413"/>
            <a:ext cx="7200900" cy="54006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740352" y="6347329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[34]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188913"/>
            <a:ext cx="7993062" cy="720725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National Gallery is in Trafalgar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Square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60428" name="Picture 12" descr="800px-Nationalgalle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836613"/>
            <a:ext cx="7848600" cy="574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8108614" y="6209519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[35]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424862" cy="360363"/>
          </a:xfrm>
        </p:spPr>
        <p:txBody>
          <a:bodyPr/>
          <a:lstStyle/>
          <a:p>
            <a:pPr marL="342900" indent="-342900" algn="l">
              <a:spcBef>
                <a:spcPct val="20000"/>
              </a:spcBef>
              <a:buFontTx/>
              <a:buChar char="•"/>
            </a:pP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Trafalgar Square with Nelson‘s Column</a:t>
            </a:r>
          </a:p>
        </p:txBody>
      </p:sp>
      <p:pic>
        <p:nvPicPr>
          <p:cNvPr id="107525" name="Picture 5" descr="737px-Nelson%27s_Column_Looking_Towards_Westminster_-_Trafalgar_Square_-_London_-_24040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1196975"/>
            <a:ext cx="6300787" cy="5129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527" name="Picture 7" descr="301px-Nelson%27s_Column%2C_Trafalgar_Sq%2C_London_-_Sep_2006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557338"/>
            <a:ext cx="2252663" cy="4481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5" action="ppaction://hlinksldjump"/>
          </p:cNvPr>
          <p:cNvSpPr txBox="1"/>
          <p:nvPr/>
        </p:nvSpPr>
        <p:spPr>
          <a:xfrm>
            <a:off x="2113390" y="5730792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6" action="ppaction://hlinksldjump"/>
              </a:rPr>
              <a:t>[36]</a:t>
            </a:r>
            <a:endParaRPr lang="cs-CZ" sz="1400" b="1" dirty="0"/>
          </a:p>
        </p:txBody>
      </p:sp>
      <p:sp>
        <p:nvSpPr>
          <p:cNvPr id="8" name="TextovéPole 7">
            <a:hlinkClick r:id="rId5" action="ppaction://hlinksldjump"/>
          </p:cNvPr>
          <p:cNvSpPr txBox="1"/>
          <p:nvPr/>
        </p:nvSpPr>
        <p:spPr>
          <a:xfrm>
            <a:off x="8498712" y="5999028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6" action="ppaction://hlinksldjump"/>
              </a:rPr>
              <a:t>[37]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135937" cy="431800"/>
          </a:xfrm>
        </p:spPr>
        <p:txBody>
          <a:bodyPr/>
          <a:lstStyle/>
          <a:p>
            <a:pPr marL="342900" indent="-342900" algn="l">
              <a:spcBef>
                <a:spcPct val="20000"/>
              </a:spcBef>
              <a:buFontTx/>
              <a:buChar char="•"/>
            </a:pP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Royal Albert Hall</a:t>
            </a:r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3431" name="Picture 7" descr="albe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836613"/>
            <a:ext cx="8713787" cy="579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8426093" y="6209519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[38]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0"/>
            <a:ext cx="8218488" cy="1844675"/>
          </a:xfrm>
        </p:spPr>
        <p:txBody>
          <a:bodyPr/>
          <a:lstStyle/>
          <a:p>
            <a:pPr marL="342900" indent="-342900" algn="l">
              <a:spcBef>
                <a:spcPct val="20000"/>
              </a:spcBef>
              <a:buFontTx/>
              <a:buChar char="•"/>
            </a:pP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The Albert Memorial is in Kensington Gardens directly to the north of the Royal Albert Hall</a:t>
            </a:r>
          </a:p>
        </p:txBody>
      </p:sp>
      <p:pic>
        <p:nvPicPr>
          <p:cNvPr id="105477" name="Picture 5" descr="prince albe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613" y="1628775"/>
            <a:ext cx="4478337" cy="508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194852" y="6425391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[39]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692150"/>
          </a:xfrm>
        </p:spPr>
        <p:txBody>
          <a:bodyPr/>
          <a:lstStyle/>
          <a:p>
            <a:pPr marL="342900" indent="-342900" algn="l">
              <a:spcBef>
                <a:spcPct val="20000"/>
              </a:spcBef>
              <a:buFontTx/>
              <a:buChar char="•"/>
            </a:pP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Royal Opera House</a:t>
            </a:r>
          </a:p>
        </p:txBody>
      </p:sp>
      <p:pic>
        <p:nvPicPr>
          <p:cNvPr id="106505" name="Picture 9" descr="royal-opera-hous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692150"/>
            <a:ext cx="7993062" cy="5995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8135014" y="6292260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[40]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88913"/>
            <a:ext cx="8496300" cy="4525962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Madame Tussaud’s is famous for its 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figurines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made of wax. You can see famous people from the past and 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from the present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.</a:t>
            </a:r>
            <a:r>
              <a:rPr lang="cs-CZ" sz="2800" b="1">
                <a:solidFill>
                  <a:srgbClr val="FFDAA3"/>
                </a:solidFill>
              </a:rPr>
              <a:t> </a:t>
            </a:r>
          </a:p>
        </p:txBody>
      </p:sp>
      <p:pic>
        <p:nvPicPr>
          <p:cNvPr id="62473" name="Picture 9" descr="MadameTussaud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2060575"/>
            <a:ext cx="6264275" cy="46196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236296" y="6292260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[41]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6" name="Picture 4" descr="P3160121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188913"/>
            <a:ext cx="8713787" cy="65341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8407211" y="6292260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[42]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8" name="Picture 4" descr="334px-WxwrkChaplin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260350"/>
            <a:ext cx="3533775" cy="6337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950" name="Picture 6" descr="430px-WxwrkShakespeare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11638" y="188913"/>
            <a:ext cx="4602162" cy="64087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4211638" y="6165850"/>
            <a:ext cx="29241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DAA3"/>
                </a:solidFill>
                <a:latin typeface="Bookman Old Style" pitchFamily="18" charset="0"/>
              </a:rPr>
              <a:t>William Shakespeare</a:t>
            </a:r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323850" y="6165850"/>
            <a:ext cx="22415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DAA3"/>
                </a:solidFill>
                <a:latin typeface="Bookman Old Style" pitchFamily="18" charset="0"/>
              </a:rPr>
              <a:t>Charlie Chaplin</a:t>
            </a:r>
          </a:p>
        </p:txBody>
      </p:sp>
      <p:sp>
        <p:nvSpPr>
          <p:cNvPr id="8" name="TextovéPole 7">
            <a:hlinkClick r:id="rId4" action="ppaction://hlinksldjump"/>
          </p:cNvPr>
          <p:cNvSpPr txBox="1"/>
          <p:nvPr/>
        </p:nvSpPr>
        <p:spPr>
          <a:xfrm>
            <a:off x="3455522" y="6220213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5" action="ppaction://hlinksldjump"/>
              </a:rPr>
              <a:t>[43]</a:t>
            </a:r>
            <a:endParaRPr lang="cs-CZ" sz="1400" b="1" dirty="0"/>
          </a:p>
        </p:txBody>
      </p:sp>
      <p:sp>
        <p:nvSpPr>
          <p:cNvPr id="9" name="TextovéPole 8">
            <a:hlinkClick r:id="rId4" action="ppaction://hlinksldjump"/>
          </p:cNvPr>
          <p:cNvSpPr txBox="1"/>
          <p:nvPr/>
        </p:nvSpPr>
        <p:spPr>
          <a:xfrm>
            <a:off x="8330063" y="6248151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5" action="ppaction://hlinksldjump"/>
              </a:rPr>
              <a:t>[44]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2916238" y="5715000"/>
            <a:ext cx="8229600" cy="1143000"/>
          </a:xfrm>
        </p:spPr>
        <p:txBody>
          <a:bodyPr/>
          <a:lstStyle/>
          <a:p>
            <a:r>
              <a:rPr lang="en-US" b="1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“WEST END”</a:t>
            </a:r>
            <a:endParaRPr lang="cs-CZ" b="1">
              <a:solidFill>
                <a:srgbClr val="FFDAA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66564" name="12 Stopa 12.wma">
            <a:hlinkClick r:id="" action="ppaction://media"/>
          </p:cNvPr>
          <p:cNvPicPr>
            <a:picLocks noRot="1" noChangeAspect="1" noChangeArrowheads="1"/>
          </p:cNvPicPr>
          <p:nvPr>
            <a:audioFile r:link="rId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50050"/>
            <a:ext cx="1588" cy="1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5" action="ppaction://hlinksldjump"/>
          </p:cNvPr>
          <p:cNvSpPr txBox="1"/>
          <p:nvPr/>
        </p:nvSpPr>
        <p:spPr>
          <a:xfrm>
            <a:off x="8753902" y="6477781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6" action="ppaction://hlinksldjump"/>
              </a:rPr>
              <a:t>[45]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65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6000" numSld="15">
                <p:cTn id="7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564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88913"/>
            <a:ext cx="8569325" cy="4525962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Piccadily Circus in London’s  “West End” is very famous. The cars, the tourist coaches, the red London buses, and taxis go round the statue there.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67588" name="Picture 4" descr="bustaxi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913" y="2060575"/>
            <a:ext cx="6121400" cy="4594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948264" y="6292259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[46]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260350"/>
            <a:ext cx="8497887" cy="4525963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It is not the statue of a famous man or woman. People don’t remember the statue’s real name. They say: “It’s Eros, the Greek god of love.”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68612" name="Picture 4" descr="P8160637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2060575"/>
            <a:ext cx="6192838" cy="46450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164288" y="6292902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[47]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1908175" y="5715000"/>
            <a:ext cx="8229600" cy="1143000"/>
          </a:xfrm>
        </p:spPr>
        <p:txBody>
          <a:bodyPr/>
          <a:lstStyle/>
          <a:p>
            <a:r>
              <a:rPr lang="cs-CZ" sz="6000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London</a:t>
            </a:r>
            <a:r>
              <a:rPr lang="en-US" sz="6000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’</a:t>
            </a:r>
            <a:r>
              <a:rPr lang="cs-CZ" sz="6000">
                <a:solidFill>
                  <a:srgbClr val="FFDAA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 parks</a:t>
            </a: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79512" y="6436333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[48]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260350"/>
            <a:ext cx="8496300" cy="4525963"/>
          </a:xfrm>
        </p:spPr>
        <p:txBody>
          <a:bodyPr/>
          <a:lstStyle/>
          <a:p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Londoners l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ove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the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ir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parks. Office workers sit in them and eat their lunch. 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There are always b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ands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, that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play at the lunchtime and in the afternoon. 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The most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famous,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 the Hyde Park,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is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 the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 only one of London’s big parks.</a:t>
            </a:r>
            <a:endParaRPr lang="cs-CZ" sz="2800" b="1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70660" name="Picture 4" descr="Hyde_park_water_fountai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68538" y="2924175"/>
            <a:ext cx="5040312" cy="37814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804248" y="6292260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[49]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518525" cy="1143000"/>
          </a:xfrm>
        </p:spPr>
        <p:txBody>
          <a:bodyPr/>
          <a:lstStyle/>
          <a:p>
            <a:pPr marL="342900" indent="-342900" algn="l">
              <a:spcBef>
                <a:spcPct val="20000"/>
              </a:spcBef>
              <a:buFontTx/>
              <a:buChar char="•"/>
            </a:pP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Diana, Princess of Wales Memorial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    </a:t>
            </a:r>
            <a:r>
              <a:rPr lang="en-US" sz="2800" b="1">
                <a:solidFill>
                  <a:srgbClr val="FFDAA3"/>
                </a:solidFill>
                <a:latin typeface="Bookman Old Style" pitchFamily="18" charset="0"/>
              </a:rPr>
              <a:t>Fountain</a:t>
            </a:r>
            <a:r>
              <a:rPr lang="cs-CZ" sz="2800" b="1">
                <a:solidFill>
                  <a:srgbClr val="FFDAA3"/>
                </a:solidFill>
                <a:latin typeface="Bookman Old Style" pitchFamily="18" charset="0"/>
              </a:rPr>
              <a:t> (Hyde Park)</a:t>
            </a:r>
          </a:p>
        </p:txBody>
      </p:sp>
      <p:pic>
        <p:nvPicPr>
          <p:cNvPr id="110597" name="Picture 5" descr="mg020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484313"/>
            <a:ext cx="6910387" cy="5183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472671" y="6292259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[50]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88913"/>
            <a:ext cx="8496300" cy="4525962"/>
          </a:xfrm>
        </p:spPr>
        <p:txBody>
          <a:bodyPr/>
          <a:lstStyle/>
          <a:p>
            <a:r>
              <a:rPr lang="en-US" sz="2800" b="1" dirty="0">
                <a:solidFill>
                  <a:srgbClr val="FFDAA3"/>
                </a:solidFill>
                <a:latin typeface="Bookman Old Style" pitchFamily="18" charset="0"/>
              </a:rPr>
              <a:t>The London Zoo is in the Regent’s park. In the summer Londoners can visit the  open-air theatre in the park.</a:t>
            </a:r>
            <a:endParaRPr lang="cs-CZ" sz="2800" b="1" dirty="0">
              <a:solidFill>
                <a:srgbClr val="FFDAA3"/>
              </a:solidFill>
              <a:latin typeface="Bookman Old Style" pitchFamily="18" charset="0"/>
            </a:endParaRPr>
          </a:p>
        </p:txBody>
      </p:sp>
      <p:pic>
        <p:nvPicPr>
          <p:cNvPr id="71688" name="Picture 8" descr="London_2003_00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5616" y="1484784"/>
            <a:ext cx="6912818" cy="518461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524328" y="6306550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[51]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3" name="Picture 5" descr="800px-Regent%27s_Park_bandsta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33375"/>
            <a:ext cx="8424862" cy="631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8316416" y="6306550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[52]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31" name="Picture 7" descr="1OAIR"/>
          <p:cNvPicPr>
            <a:picLocks noGrp="1" noChangeAspect="1" noChangeArrowheads="1"/>
          </p:cNvPicPr>
          <p:nvPr>
            <p:ph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549275"/>
            <a:ext cx="8785225" cy="56261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8460432" y="5805264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[53]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6031" name="Group 15"/>
          <p:cNvGrpSpPr>
            <a:grpSpLocks/>
          </p:cNvGrpSpPr>
          <p:nvPr/>
        </p:nvGrpSpPr>
        <p:grpSpPr bwMode="auto">
          <a:xfrm>
            <a:off x="0" y="4076700"/>
            <a:ext cx="3673475" cy="2613025"/>
            <a:chOff x="385" y="2614"/>
            <a:chExt cx="2314" cy="1646"/>
          </a:xfrm>
        </p:grpSpPr>
        <p:pic>
          <p:nvPicPr>
            <p:cNvPr id="86030" name="Picture 14" descr="bevel-tower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3" y="2614"/>
              <a:ext cx="1316" cy="8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020" name="Picture 4" descr="bevel-tower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" y="3294"/>
              <a:ext cx="1452" cy="9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86021" name="Picture 5" descr="bevel-westminster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5013325"/>
            <a:ext cx="2303462" cy="1531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023" name="Picture 7" descr="bevel-cutty_sar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4941888"/>
            <a:ext cx="2514600" cy="167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024" name="Picture 8" descr="bevel-natural_history_museum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2997200"/>
            <a:ext cx="2227262" cy="148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6033" name="Group 17"/>
          <p:cNvGrpSpPr>
            <a:grpSpLocks/>
          </p:cNvGrpSpPr>
          <p:nvPr/>
        </p:nvGrpSpPr>
        <p:grpSpPr bwMode="auto">
          <a:xfrm>
            <a:off x="4732338" y="0"/>
            <a:ext cx="4411662" cy="2663825"/>
            <a:chOff x="2880" y="119"/>
            <a:chExt cx="2779" cy="1678"/>
          </a:xfrm>
        </p:grpSpPr>
        <p:pic>
          <p:nvPicPr>
            <p:cNvPr id="86022" name="Picture 6" descr="bevel-big_ben2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43" y="119"/>
              <a:ext cx="1116" cy="16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026" name="Picture 10" descr="bevel-parliament2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0" y="300"/>
              <a:ext cx="1770" cy="11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6034" name="Group 18"/>
          <p:cNvGrpSpPr>
            <a:grpSpLocks/>
          </p:cNvGrpSpPr>
          <p:nvPr/>
        </p:nvGrpSpPr>
        <p:grpSpPr bwMode="auto">
          <a:xfrm>
            <a:off x="250825" y="260350"/>
            <a:ext cx="3190875" cy="3457575"/>
            <a:chOff x="113" y="119"/>
            <a:chExt cx="2010" cy="2178"/>
          </a:xfrm>
        </p:grpSpPr>
        <p:grpSp>
          <p:nvGrpSpPr>
            <p:cNvPr id="86032" name="Group 16"/>
            <p:cNvGrpSpPr>
              <a:grpSpLocks/>
            </p:cNvGrpSpPr>
            <p:nvPr/>
          </p:nvGrpSpPr>
          <p:grpSpPr bwMode="auto">
            <a:xfrm>
              <a:off x="612" y="119"/>
              <a:ext cx="1511" cy="2178"/>
              <a:chOff x="113" y="119"/>
              <a:chExt cx="1511" cy="2178"/>
            </a:xfrm>
          </p:grpSpPr>
          <p:pic>
            <p:nvPicPr>
              <p:cNvPr id="86028" name="Picture 12" descr="bevel-prince_albert2"/>
              <p:cNvPicPr>
                <a:picLocks noChangeAspect="1" noChangeArrowheads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3" y="119"/>
                <a:ext cx="936" cy="140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6027" name="Picture 11" descr="bevel-prince_albert1"/>
              <p:cNvPicPr>
                <a:picLocks noChangeAspect="1" noChangeArrowheads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9" y="1117"/>
                <a:ext cx="785" cy="11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86029" name="Picture 13" descr="bevel-royal_albert_hall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" y="1389"/>
              <a:ext cx="1225" cy="8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6035" name="Text Box 19"/>
          <p:cNvSpPr txBox="1">
            <a:spLocks noChangeArrowheads="1"/>
          </p:cNvSpPr>
          <p:nvPr/>
        </p:nvSpPr>
        <p:spPr bwMode="auto">
          <a:xfrm>
            <a:off x="323850" y="4724400"/>
            <a:ext cx="129381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rgbClr val="FFDAA3"/>
                </a:solidFill>
                <a:latin typeface="Bookman Old Style" pitchFamily="18" charset="0"/>
              </a:rPr>
              <a:t>The Tower</a:t>
            </a:r>
          </a:p>
        </p:txBody>
      </p:sp>
      <p:sp>
        <p:nvSpPr>
          <p:cNvPr id="86037" name="Line 21"/>
          <p:cNvSpPr>
            <a:spLocks noChangeShapeType="1"/>
          </p:cNvSpPr>
          <p:nvPr/>
        </p:nvSpPr>
        <p:spPr bwMode="auto">
          <a:xfrm>
            <a:off x="1547813" y="472440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6039" name="Text Box 23"/>
          <p:cNvSpPr txBox="1">
            <a:spLocks noChangeArrowheads="1"/>
          </p:cNvSpPr>
          <p:nvPr/>
        </p:nvSpPr>
        <p:spPr bwMode="auto">
          <a:xfrm>
            <a:off x="4284663" y="6526213"/>
            <a:ext cx="13335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rgbClr val="FFDAA3"/>
                </a:solidFill>
                <a:latin typeface="Bookman Old Style" pitchFamily="18" charset="0"/>
              </a:rPr>
              <a:t>Cutty Sark</a:t>
            </a:r>
          </a:p>
        </p:txBody>
      </p:sp>
      <p:sp>
        <p:nvSpPr>
          <p:cNvPr id="86040" name="Text Box 24"/>
          <p:cNvSpPr txBox="1">
            <a:spLocks noChangeArrowheads="1"/>
          </p:cNvSpPr>
          <p:nvPr/>
        </p:nvSpPr>
        <p:spPr bwMode="auto">
          <a:xfrm>
            <a:off x="468313" y="3529013"/>
            <a:ext cx="13208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rgbClr val="FFDAA3"/>
                </a:solidFill>
                <a:latin typeface="Bookman Old Style" pitchFamily="18" charset="0"/>
              </a:rPr>
              <a:t>Albert Hall</a:t>
            </a:r>
          </a:p>
        </p:txBody>
      </p:sp>
      <p:sp>
        <p:nvSpPr>
          <p:cNvPr id="86041" name="Text Box 25"/>
          <p:cNvSpPr txBox="1">
            <a:spLocks noChangeArrowheads="1"/>
          </p:cNvSpPr>
          <p:nvPr/>
        </p:nvSpPr>
        <p:spPr bwMode="auto">
          <a:xfrm>
            <a:off x="2555875" y="1077913"/>
            <a:ext cx="858838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rgbClr val="FFDAA3"/>
                </a:solidFill>
                <a:latin typeface="Bookman Old Style" pitchFamily="18" charset="0"/>
              </a:rPr>
              <a:t>Prince</a:t>
            </a:r>
          </a:p>
          <a:p>
            <a:r>
              <a:rPr lang="cs-CZ" sz="1600" b="1">
                <a:solidFill>
                  <a:srgbClr val="FFDAA3"/>
                </a:solidFill>
                <a:latin typeface="Bookman Old Style" pitchFamily="18" charset="0"/>
              </a:rPr>
              <a:t>Albert</a:t>
            </a:r>
          </a:p>
        </p:txBody>
      </p:sp>
      <p:sp>
        <p:nvSpPr>
          <p:cNvPr id="86044" name="Text Box 28"/>
          <p:cNvSpPr txBox="1">
            <a:spLocks noChangeArrowheads="1"/>
          </p:cNvSpPr>
          <p:nvPr/>
        </p:nvSpPr>
        <p:spPr bwMode="auto">
          <a:xfrm>
            <a:off x="4787900" y="0"/>
            <a:ext cx="24431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600" b="1" dirty="0" err="1">
                <a:solidFill>
                  <a:srgbClr val="FFDAA3"/>
                </a:solidFill>
                <a:latin typeface="Bookman Old Style" pitchFamily="18" charset="0"/>
              </a:rPr>
              <a:t>Houses</a:t>
            </a:r>
            <a:r>
              <a:rPr lang="cs-CZ" sz="1600" b="1" dirty="0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cs-CZ" sz="1600" b="1" dirty="0" err="1">
                <a:solidFill>
                  <a:srgbClr val="FFDAA3"/>
                </a:solidFill>
                <a:latin typeface="Bookman Old Style" pitchFamily="18" charset="0"/>
              </a:rPr>
              <a:t>of</a:t>
            </a:r>
            <a:r>
              <a:rPr lang="cs-CZ" sz="1600" b="1" dirty="0">
                <a:solidFill>
                  <a:srgbClr val="FFDAA3"/>
                </a:solidFill>
                <a:latin typeface="Bookman Old Style" pitchFamily="18" charset="0"/>
              </a:rPr>
              <a:t> </a:t>
            </a:r>
            <a:r>
              <a:rPr lang="cs-CZ" sz="1600" b="1" dirty="0" err="1">
                <a:solidFill>
                  <a:srgbClr val="FFDAA3"/>
                </a:solidFill>
                <a:latin typeface="Bookman Old Style" pitchFamily="18" charset="0"/>
              </a:rPr>
              <a:t>Parliament</a:t>
            </a:r>
            <a:endParaRPr lang="cs-CZ" sz="1600" b="1" dirty="0">
              <a:solidFill>
                <a:srgbClr val="FFDAA3"/>
              </a:solidFill>
              <a:latin typeface="Bookman Old Style" pitchFamily="18" charset="0"/>
            </a:endParaRPr>
          </a:p>
        </p:txBody>
      </p:sp>
      <p:sp>
        <p:nvSpPr>
          <p:cNvPr id="86045" name="Text Box 29"/>
          <p:cNvSpPr txBox="1">
            <a:spLocks noChangeArrowheads="1"/>
          </p:cNvSpPr>
          <p:nvPr/>
        </p:nvSpPr>
        <p:spPr bwMode="auto">
          <a:xfrm>
            <a:off x="8151813" y="2636838"/>
            <a:ext cx="99218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rgbClr val="FFDAA3"/>
                </a:solidFill>
                <a:latin typeface="Bookman Old Style" pitchFamily="18" charset="0"/>
              </a:rPr>
              <a:t>Big Ben</a:t>
            </a:r>
          </a:p>
        </p:txBody>
      </p:sp>
      <p:pic>
        <p:nvPicPr>
          <p:cNvPr id="86025" name="Picture 9" descr="bevel-nelson_column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2133600"/>
            <a:ext cx="1676400" cy="251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6046" name="Text Box 30"/>
          <p:cNvSpPr txBox="1">
            <a:spLocks noChangeArrowheads="1"/>
          </p:cNvSpPr>
          <p:nvPr/>
        </p:nvSpPr>
        <p:spPr bwMode="auto">
          <a:xfrm>
            <a:off x="3708400" y="4586288"/>
            <a:ext cx="19558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rgbClr val="FFDAA3"/>
                </a:solidFill>
                <a:latin typeface="Bookman Old Style" pitchFamily="18" charset="0"/>
              </a:rPr>
              <a:t>Nelson</a:t>
            </a:r>
            <a:r>
              <a:rPr lang="en-US" sz="1600" b="1">
                <a:solidFill>
                  <a:srgbClr val="FFDAA3"/>
                </a:solidFill>
                <a:latin typeface="Bookman Old Style" pitchFamily="18" charset="0"/>
              </a:rPr>
              <a:t>’</a:t>
            </a:r>
            <a:r>
              <a:rPr lang="de-DE" sz="1600" b="1">
                <a:solidFill>
                  <a:srgbClr val="FFDAA3"/>
                </a:solidFill>
                <a:latin typeface="Bookman Old Style" pitchFamily="18" charset="0"/>
              </a:rPr>
              <a:t>s </a:t>
            </a:r>
            <a:r>
              <a:rPr lang="cs-CZ" sz="1600" b="1">
                <a:solidFill>
                  <a:srgbClr val="FFDAA3"/>
                </a:solidFill>
                <a:latin typeface="Bookman Old Style" pitchFamily="18" charset="0"/>
              </a:rPr>
              <a:t>Column</a:t>
            </a:r>
          </a:p>
        </p:txBody>
      </p:sp>
      <p:sp>
        <p:nvSpPr>
          <p:cNvPr id="86047" name="Text Box 31"/>
          <p:cNvSpPr txBox="1">
            <a:spLocks noChangeArrowheads="1"/>
          </p:cNvSpPr>
          <p:nvPr/>
        </p:nvSpPr>
        <p:spPr bwMode="auto">
          <a:xfrm>
            <a:off x="6443663" y="4292600"/>
            <a:ext cx="295116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1600" b="1" dirty="0">
                <a:solidFill>
                  <a:srgbClr val="FFDAA3"/>
                </a:solidFill>
                <a:latin typeface="Bookman Old Style" pitchFamily="18" charset="0"/>
              </a:rPr>
              <a:t>Natural </a:t>
            </a:r>
            <a:r>
              <a:rPr lang="cs-CZ" sz="1600" b="1" dirty="0" err="1">
                <a:solidFill>
                  <a:srgbClr val="FFDAA3"/>
                </a:solidFill>
                <a:latin typeface="Bookman Old Style" pitchFamily="18" charset="0"/>
              </a:rPr>
              <a:t>History</a:t>
            </a:r>
            <a:r>
              <a:rPr lang="cs-CZ" sz="1600" b="1" dirty="0">
                <a:solidFill>
                  <a:srgbClr val="FFDAA3"/>
                </a:solidFill>
                <a:latin typeface="Bookman Old Style" pitchFamily="18" charset="0"/>
              </a:rPr>
              <a:t> Museum</a:t>
            </a:r>
            <a:r>
              <a:rPr lang="cs-CZ" dirty="0">
                <a:solidFill>
                  <a:srgbClr val="FFDAA3"/>
                </a:solidFill>
              </a:rPr>
              <a:t> </a:t>
            </a:r>
          </a:p>
        </p:txBody>
      </p:sp>
      <p:sp>
        <p:nvSpPr>
          <p:cNvPr id="86048" name="Text Box 32"/>
          <p:cNvSpPr txBox="1">
            <a:spLocks noChangeArrowheads="1"/>
          </p:cNvSpPr>
          <p:nvPr/>
        </p:nvSpPr>
        <p:spPr bwMode="auto">
          <a:xfrm>
            <a:off x="6516688" y="6521450"/>
            <a:ext cx="22907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rgbClr val="FFDAA3"/>
                </a:solidFill>
                <a:latin typeface="Bookman Old Style" pitchFamily="18" charset="0"/>
              </a:rPr>
              <a:t>Westminster Abbey </a:t>
            </a:r>
          </a:p>
        </p:txBody>
      </p:sp>
      <p:sp>
        <p:nvSpPr>
          <p:cNvPr id="29" name="TextovéPole 28">
            <a:hlinkClick r:id="rId13" action="ppaction://hlinksldjump"/>
          </p:cNvPr>
          <p:cNvSpPr txBox="1"/>
          <p:nvPr/>
        </p:nvSpPr>
        <p:spPr>
          <a:xfrm>
            <a:off x="1097094" y="1989526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14" action="ppaction://hlinksldjump"/>
              </a:rPr>
              <a:t>[63]</a:t>
            </a:r>
            <a:endParaRPr lang="cs-CZ" sz="1400" b="1" dirty="0"/>
          </a:p>
        </p:txBody>
      </p:sp>
      <p:sp>
        <p:nvSpPr>
          <p:cNvPr id="30" name="TextovéPole 29">
            <a:hlinkClick r:id="rId13" action="ppaction://hlinksldjump"/>
          </p:cNvPr>
          <p:cNvSpPr txBox="1"/>
          <p:nvPr/>
        </p:nvSpPr>
        <p:spPr>
          <a:xfrm>
            <a:off x="3024615" y="3297073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14" action="ppaction://hlinksldjump"/>
              </a:rPr>
              <a:t>[55]</a:t>
            </a:r>
            <a:endParaRPr lang="cs-CZ" sz="1400" b="1" dirty="0"/>
          </a:p>
        </p:txBody>
      </p:sp>
      <p:sp>
        <p:nvSpPr>
          <p:cNvPr id="31" name="TextovéPole 30">
            <a:hlinkClick r:id="rId13" action="ppaction://hlinksldjump"/>
          </p:cNvPr>
          <p:cNvSpPr txBox="1"/>
          <p:nvPr/>
        </p:nvSpPr>
        <p:spPr>
          <a:xfrm>
            <a:off x="1738965" y="3282141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14" action="ppaction://hlinksldjump"/>
              </a:rPr>
              <a:t>[54]</a:t>
            </a:r>
            <a:endParaRPr lang="cs-CZ" sz="1400" b="1" dirty="0"/>
          </a:p>
        </p:txBody>
      </p:sp>
      <p:sp>
        <p:nvSpPr>
          <p:cNvPr id="32" name="TextovéPole 31">
            <a:hlinkClick r:id="rId13" action="ppaction://hlinksldjump"/>
          </p:cNvPr>
          <p:cNvSpPr txBox="1"/>
          <p:nvPr/>
        </p:nvSpPr>
        <p:spPr>
          <a:xfrm>
            <a:off x="7087257" y="1844675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14" action="ppaction://hlinksldjump"/>
              </a:rPr>
              <a:t>[56]</a:t>
            </a:r>
            <a:endParaRPr lang="cs-CZ" sz="1400" b="1" dirty="0"/>
          </a:p>
        </p:txBody>
      </p:sp>
      <p:sp>
        <p:nvSpPr>
          <p:cNvPr id="33" name="TextovéPole 32">
            <a:hlinkClick r:id="rId13" action="ppaction://hlinksldjump"/>
          </p:cNvPr>
          <p:cNvSpPr txBox="1"/>
          <p:nvPr/>
        </p:nvSpPr>
        <p:spPr>
          <a:xfrm>
            <a:off x="7349771" y="2363315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14" action="ppaction://hlinksldjump"/>
              </a:rPr>
              <a:t>[57]</a:t>
            </a:r>
            <a:endParaRPr lang="cs-CZ" sz="1400" b="1" dirty="0"/>
          </a:p>
        </p:txBody>
      </p:sp>
      <p:sp>
        <p:nvSpPr>
          <p:cNvPr id="34" name="TextovéPole 33">
            <a:hlinkClick r:id="rId13" action="ppaction://hlinksldjump"/>
          </p:cNvPr>
          <p:cNvSpPr txBox="1"/>
          <p:nvPr/>
        </p:nvSpPr>
        <p:spPr>
          <a:xfrm>
            <a:off x="5066140" y="4335851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14" action="ppaction://hlinksldjump"/>
              </a:rPr>
              <a:t>[58]</a:t>
            </a:r>
            <a:endParaRPr lang="cs-CZ" sz="1400" b="1" dirty="0"/>
          </a:p>
        </p:txBody>
      </p:sp>
      <p:sp>
        <p:nvSpPr>
          <p:cNvPr id="35" name="TextovéPole 34">
            <a:hlinkClick r:id="rId13" action="ppaction://hlinksldjump"/>
          </p:cNvPr>
          <p:cNvSpPr txBox="1"/>
          <p:nvPr/>
        </p:nvSpPr>
        <p:spPr>
          <a:xfrm>
            <a:off x="8496727" y="4197686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14" action="ppaction://hlinksldjump"/>
              </a:rPr>
              <a:t>[59]</a:t>
            </a:r>
            <a:endParaRPr lang="cs-CZ" sz="1400" b="1" dirty="0"/>
          </a:p>
        </p:txBody>
      </p:sp>
      <p:sp>
        <p:nvSpPr>
          <p:cNvPr id="36" name="TextovéPole 35">
            <a:hlinkClick r:id="rId13" action="ppaction://hlinksldjump"/>
          </p:cNvPr>
          <p:cNvSpPr txBox="1"/>
          <p:nvPr/>
        </p:nvSpPr>
        <p:spPr>
          <a:xfrm>
            <a:off x="3250052" y="5153192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14" action="ppaction://hlinksldjump"/>
              </a:rPr>
              <a:t>[60]</a:t>
            </a:r>
            <a:endParaRPr lang="cs-CZ" sz="1400" b="1" dirty="0"/>
          </a:p>
        </p:txBody>
      </p:sp>
      <p:sp>
        <p:nvSpPr>
          <p:cNvPr id="37" name="TextovéPole 36">
            <a:hlinkClick r:id="rId13" action="ppaction://hlinksldjump"/>
          </p:cNvPr>
          <p:cNvSpPr txBox="1"/>
          <p:nvPr/>
        </p:nvSpPr>
        <p:spPr>
          <a:xfrm>
            <a:off x="1914952" y="6408275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14" action="ppaction://hlinksldjump"/>
              </a:rPr>
              <a:t>[61]</a:t>
            </a:r>
            <a:endParaRPr lang="cs-CZ" sz="1400" b="1" dirty="0"/>
          </a:p>
        </p:txBody>
      </p:sp>
      <p:sp>
        <p:nvSpPr>
          <p:cNvPr id="38" name="TextovéPole 37">
            <a:hlinkClick r:id="rId13" action="ppaction://hlinksldjump"/>
          </p:cNvPr>
          <p:cNvSpPr txBox="1"/>
          <p:nvPr/>
        </p:nvSpPr>
        <p:spPr>
          <a:xfrm>
            <a:off x="5814432" y="6382139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14" action="ppaction://hlinksldjump"/>
              </a:rPr>
              <a:t>[62]</a:t>
            </a:r>
            <a:endParaRPr lang="cs-CZ" sz="1400" b="1" dirty="0"/>
          </a:p>
        </p:txBody>
      </p:sp>
      <p:sp>
        <p:nvSpPr>
          <p:cNvPr id="39" name="TextovéPole 38">
            <a:hlinkClick r:id="rId13" action="ppaction://hlinksldjump"/>
          </p:cNvPr>
          <p:cNvSpPr txBox="1"/>
          <p:nvPr/>
        </p:nvSpPr>
        <p:spPr>
          <a:xfrm>
            <a:off x="8426261" y="6260814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14" action="ppaction://hlinksldjump"/>
              </a:rPr>
              <a:t>[64]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4" name="Picture 4" descr="map-london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0"/>
            <a:ext cx="8604250" cy="68564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8532440" y="6569853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[65]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6" name="Rectangle 4"/>
          <p:cNvSpPr>
            <a:spLocks noChangeArrowheads="1"/>
          </p:cNvSpPr>
          <p:nvPr/>
        </p:nvSpPr>
        <p:spPr bwMode="auto">
          <a:xfrm>
            <a:off x="179388" y="5373688"/>
            <a:ext cx="7812087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>
              <a:tabLst>
                <a:tab pos="2216150" algn="l"/>
              </a:tabLst>
            </a:pPr>
            <a:r>
              <a:rPr lang="cs-CZ" sz="2000" b="1" dirty="0">
                <a:solidFill>
                  <a:srgbClr val="FFDAA3"/>
                </a:solidFill>
              </a:rPr>
              <a:t>"</a:t>
            </a:r>
            <a:r>
              <a:rPr lang="cs-CZ" sz="2000" b="1" dirty="0" err="1">
                <a:solidFill>
                  <a:srgbClr val="FFDAA3"/>
                </a:solidFill>
              </a:rPr>
              <a:t>Why</a:t>
            </a:r>
            <a:r>
              <a:rPr lang="cs-CZ" sz="2000" b="1" dirty="0">
                <a:solidFill>
                  <a:srgbClr val="FFDAA3"/>
                </a:solidFill>
              </a:rPr>
              <a:t>, Sir, </a:t>
            </a:r>
            <a:r>
              <a:rPr lang="cs-CZ" sz="2000" b="1" dirty="0" err="1">
                <a:solidFill>
                  <a:srgbClr val="FFDAA3"/>
                </a:solidFill>
              </a:rPr>
              <a:t>you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find</a:t>
            </a:r>
            <a:r>
              <a:rPr lang="cs-CZ" sz="2000" b="1" dirty="0">
                <a:solidFill>
                  <a:srgbClr val="FFDAA3"/>
                </a:solidFill>
              </a:rPr>
              <a:t> no man, </a:t>
            </a:r>
            <a:r>
              <a:rPr lang="cs-CZ" sz="2000" b="1" dirty="0" err="1">
                <a:solidFill>
                  <a:srgbClr val="FFDAA3"/>
                </a:solidFill>
              </a:rPr>
              <a:t>at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all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intellectual</a:t>
            </a:r>
            <a:r>
              <a:rPr lang="cs-CZ" sz="2000" b="1" dirty="0">
                <a:solidFill>
                  <a:srgbClr val="FFDAA3"/>
                </a:solidFill>
              </a:rPr>
              <a:t>, </a:t>
            </a:r>
            <a:r>
              <a:rPr lang="cs-CZ" sz="2000" b="1" dirty="0" err="1">
                <a:solidFill>
                  <a:srgbClr val="FFDAA3"/>
                </a:solidFill>
              </a:rPr>
              <a:t>who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is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willing</a:t>
            </a:r>
            <a:r>
              <a:rPr lang="cs-CZ" sz="2000" b="1" dirty="0">
                <a:solidFill>
                  <a:srgbClr val="FFDAA3"/>
                </a:solidFill>
              </a:rPr>
              <a:t> to </a:t>
            </a:r>
            <a:r>
              <a:rPr lang="cs-CZ" sz="2000" b="1" dirty="0" err="1">
                <a:solidFill>
                  <a:srgbClr val="FFDAA3"/>
                </a:solidFill>
              </a:rPr>
              <a:t>leave</a:t>
            </a:r>
            <a:r>
              <a:rPr lang="cs-CZ" sz="2000" b="1" dirty="0">
                <a:solidFill>
                  <a:srgbClr val="FFDAA3"/>
                </a:solidFill>
              </a:rPr>
              <a:t> London. No, Sir, </a:t>
            </a:r>
            <a:r>
              <a:rPr lang="cs-CZ" sz="2000" b="1" dirty="0" err="1">
                <a:solidFill>
                  <a:srgbClr val="FFDAA3"/>
                </a:solidFill>
              </a:rPr>
              <a:t>when</a:t>
            </a:r>
            <a:r>
              <a:rPr lang="cs-CZ" sz="2000" b="1" dirty="0">
                <a:solidFill>
                  <a:srgbClr val="FFDAA3"/>
                </a:solidFill>
              </a:rPr>
              <a:t> a man </a:t>
            </a:r>
            <a:r>
              <a:rPr lang="cs-CZ" sz="2000" b="1" dirty="0" err="1">
                <a:solidFill>
                  <a:srgbClr val="FFDAA3"/>
                </a:solidFill>
              </a:rPr>
              <a:t>is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tired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of</a:t>
            </a:r>
            <a:r>
              <a:rPr lang="cs-CZ" sz="2000" b="1" dirty="0">
                <a:solidFill>
                  <a:srgbClr val="FFDAA3"/>
                </a:solidFill>
              </a:rPr>
              <a:t> London, he </a:t>
            </a:r>
            <a:r>
              <a:rPr lang="cs-CZ" sz="2000" b="1" dirty="0" err="1">
                <a:solidFill>
                  <a:srgbClr val="FFDAA3"/>
                </a:solidFill>
              </a:rPr>
              <a:t>is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tired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of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life</a:t>
            </a:r>
            <a:r>
              <a:rPr lang="cs-CZ" sz="2000" b="1" dirty="0">
                <a:solidFill>
                  <a:srgbClr val="FFDAA3"/>
                </a:solidFill>
              </a:rPr>
              <a:t>; </a:t>
            </a:r>
            <a:r>
              <a:rPr lang="cs-CZ" sz="2000" b="1" dirty="0" err="1">
                <a:solidFill>
                  <a:srgbClr val="FFDAA3"/>
                </a:solidFill>
              </a:rPr>
              <a:t>for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there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is</a:t>
            </a:r>
            <a:r>
              <a:rPr lang="cs-CZ" sz="2000" b="1" dirty="0">
                <a:solidFill>
                  <a:srgbClr val="FFDAA3"/>
                </a:solidFill>
              </a:rPr>
              <a:t> in London </a:t>
            </a:r>
            <a:r>
              <a:rPr lang="cs-CZ" sz="2000" b="1" dirty="0" err="1">
                <a:solidFill>
                  <a:srgbClr val="FFDAA3"/>
                </a:solidFill>
              </a:rPr>
              <a:t>all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that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life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can</a:t>
            </a:r>
            <a:r>
              <a:rPr lang="cs-CZ" sz="2000" b="1" dirty="0">
                <a:solidFill>
                  <a:srgbClr val="FFDAA3"/>
                </a:solidFill>
              </a:rPr>
              <a:t> </a:t>
            </a:r>
            <a:r>
              <a:rPr lang="cs-CZ" sz="2000" b="1" dirty="0" err="1">
                <a:solidFill>
                  <a:srgbClr val="FFDAA3"/>
                </a:solidFill>
              </a:rPr>
              <a:t>afford</a:t>
            </a:r>
            <a:r>
              <a:rPr lang="cs-CZ" sz="2000" b="1" dirty="0">
                <a:solidFill>
                  <a:srgbClr val="FFDAA3"/>
                </a:solidFill>
              </a:rPr>
              <a:t>."</a:t>
            </a:r>
            <a:br>
              <a:rPr lang="cs-CZ" sz="2000" b="1" dirty="0">
                <a:solidFill>
                  <a:srgbClr val="FFDAA3"/>
                </a:solidFill>
              </a:rPr>
            </a:br>
            <a:r>
              <a:rPr lang="cs-CZ" sz="2000" b="1" dirty="0">
                <a:solidFill>
                  <a:srgbClr val="FFDAA3"/>
                </a:solidFill>
              </a:rPr>
              <a:t>— Samuel Johnson</a:t>
            </a: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8753902" y="6536896"/>
            <a:ext cx="390098" cy="288147"/>
          </a:xfrm>
          <a:prstGeom prst="rect">
            <a:avLst/>
          </a:prstGeom>
          <a:solidFill>
            <a:schemeClr val="tx1">
              <a:alpha val="75000"/>
            </a:schemeClr>
          </a:solidFill>
        </p:spPr>
        <p:txBody>
          <a:bodyPr vert="horz" wrap="none" lIns="36000" tIns="36000" rIns="36000" bIns="36000" rtlCol="0" anchor="ctr" anchorCtr="0">
            <a:spAutoFit/>
          </a:bodyPr>
          <a:lstStyle/>
          <a:p>
            <a:r>
              <a:rPr lang="en-US" sz="1400" b="1" dirty="0" smtClean="0">
                <a:hlinkClick r:id="rId4" action="ppaction://hlinksldjump"/>
              </a:rPr>
              <a:t>[66]</a:t>
            </a:r>
            <a:endParaRPr lang="cs-CZ" sz="1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sz="2400" dirty="0" err="1" smtClean="0">
                <a:solidFill>
                  <a:srgbClr val="FFDAA3"/>
                </a:solidFill>
              </a:rPr>
              <a:t>Pou</a:t>
            </a:r>
            <a:r>
              <a:rPr lang="cs-CZ" sz="2400" dirty="0" smtClean="0">
                <a:solidFill>
                  <a:srgbClr val="FFDAA3"/>
                </a:solidFill>
              </a:rPr>
              <a:t>žité obrazové zdroje:</a:t>
            </a:r>
            <a:endParaRPr lang="cs-CZ" sz="2400" dirty="0">
              <a:solidFill>
                <a:srgbClr val="FFDAA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688632"/>
          </a:xfrm>
        </p:spPr>
        <p:txBody>
          <a:bodyPr/>
          <a:lstStyle/>
          <a:p>
            <a:endParaRPr lang="en-US" sz="12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[1] - </a:t>
            </a:r>
            <a:r>
              <a:rPr lang="en-US" sz="1000" b="1" dirty="0" smtClean="0">
                <a:solidFill>
                  <a:srgbClr val="FFDAA3"/>
                </a:solidFill>
                <a:hlinkClick r:id="rId2"/>
              </a:rPr>
              <a:t>http://london.vilagnezo.hu/helyek/profil/permalink:tower-bridge-3/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[2] -</a:t>
            </a:r>
            <a:r>
              <a:rPr lang="en-US" sz="1000" dirty="0" smtClean="0">
                <a:solidFill>
                  <a:srgbClr val="FFDAA3"/>
                </a:solidFill>
              </a:rPr>
              <a:t> </a:t>
            </a:r>
            <a:r>
              <a:rPr lang="en-US" sz="1000" dirty="0" smtClean="0">
                <a:solidFill>
                  <a:srgbClr val="FFDAA3"/>
                </a:solidFill>
                <a:hlinkClick r:id="rId3"/>
              </a:rPr>
              <a:t>http://famoustourisms.com/2011/04/buckingham-palace-where-prince-william-and-kate-catherine-midletton-celebrate-the-wedding-reception/</a:t>
            </a:r>
            <a:endParaRPr lang="en-US" sz="1000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[3] - </a:t>
            </a:r>
            <a:r>
              <a:rPr lang="en-US" sz="1000" b="1" dirty="0" smtClean="0">
                <a:solidFill>
                  <a:srgbClr val="FFDAA3"/>
                </a:solidFill>
                <a:hlinkClick r:id="rId4"/>
              </a:rPr>
              <a:t>http://en.wikipedia.org/wiki/File:Queen_of_canada_wob.jpg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[4], [5] – z </a:t>
            </a:r>
            <a:r>
              <a:rPr lang="en-US" sz="1000" b="1" dirty="0" err="1" smtClean="0">
                <a:solidFill>
                  <a:srgbClr val="FFDAA3"/>
                </a:solidFill>
              </a:rPr>
              <a:t>vlastn</a:t>
            </a:r>
            <a:r>
              <a:rPr lang="cs-CZ" sz="1000" b="1" dirty="0" err="1" smtClean="0">
                <a:solidFill>
                  <a:srgbClr val="FFDAA3"/>
                </a:solidFill>
              </a:rPr>
              <a:t>ích</a:t>
            </a:r>
            <a:r>
              <a:rPr lang="cs-CZ" sz="1000" b="1" dirty="0" smtClean="0">
                <a:solidFill>
                  <a:srgbClr val="FFDAA3"/>
                </a:solidFill>
              </a:rPr>
              <a:t> zdrojů autora</a:t>
            </a:r>
          </a:p>
          <a:p>
            <a:r>
              <a:rPr lang="en-US" sz="1000" b="1" dirty="0" smtClean="0">
                <a:solidFill>
                  <a:srgbClr val="FFDAA3"/>
                </a:solidFill>
              </a:rPr>
              <a:t>[6] - </a:t>
            </a:r>
            <a:r>
              <a:rPr lang="en-US" sz="1000" b="1" dirty="0" smtClean="0">
                <a:solidFill>
                  <a:srgbClr val="FFDAA3"/>
                </a:solidFill>
                <a:hlinkClick r:id="rId5"/>
              </a:rPr>
              <a:t>http://www.digitaljournal.com/image/64178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[7] – </a:t>
            </a:r>
            <a:r>
              <a:rPr lang="en-US" sz="1000" b="1" dirty="0" smtClean="0">
                <a:solidFill>
                  <a:srgbClr val="FFDAA3"/>
                </a:solidFill>
                <a:hlinkClick r:id="rId6"/>
              </a:rPr>
              <a:t>http://www.government-news.co.uk/house-of-commons/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[8] - </a:t>
            </a:r>
            <a:r>
              <a:rPr lang="en-US" sz="1000" b="1" dirty="0" smtClean="0">
                <a:solidFill>
                  <a:srgbClr val="FFDAA3"/>
                </a:solidFill>
                <a:hlinkClick r:id="rId7"/>
              </a:rPr>
              <a:t>https://en.wikipedia.org/wiki/File:Houses_of_Parliament.jpg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[9] - </a:t>
            </a:r>
            <a:r>
              <a:rPr lang="en-US" sz="1000" b="1" dirty="0" smtClean="0">
                <a:solidFill>
                  <a:srgbClr val="FFDAA3"/>
                </a:solidFill>
                <a:hlinkClick r:id="rId8"/>
              </a:rPr>
              <a:t>http://www.downing.st/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[10] - </a:t>
            </a:r>
            <a:r>
              <a:rPr lang="en-US" sz="1000" b="1" dirty="0" smtClean="0">
                <a:solidFill>
                  <a:srgbClr val="FFDAA3"/>
                </a:solidFill>
                <a:hlinkClick r:id="rId9"/>
              </a:rPr>
              <a:t>http://commons.wikimedia.org/wiki/File:Downing.street.gates.london.arp.jpg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[11] - </a:t>
            </a:r>
            <a:r>
              <a:rPr lang="en-US" sz="1000" b="1" dirty="0" smtClean="0">
                <a:solidFill>
                  <a:srgbClr val="FFDAA3"/>
                </a:solidFill>
                <a:hlinkClick r:id="rId10"/>
              </a:rPr>
              <a:t>http://cs.wikipedia.org/wiki/Soubor:Tower_Bridge_London_Feb_2006.jpg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[12] - </a:t>
            </a:r>
            <a:r>
              <a:rPr lang="en-US" sz="1000" b="1" dirty="0" smtClean="0">
                <a:solidFill>
                  <a:srgbClr val="FFDAA3"/>
                </a:solidFill>
                <a:hlinkClick r:id="rId11"/>
              </a:rPr>
              <a:t>http://www.ck-tilia.cz/clanek/Po-stopach-Agathy-Christie-a-Sherlocka-Holmese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[13],[14],[15] - z </a:t>
            </a:r>
            <a:r>
              <a:rPr lang="en-US" sz="1000" b="1" dirty="0" err="1" smtClean="0">
                <a:solidFill>
                  <a:srgbClr val="FFDAA3"/>
                </a:solidFill>
              </a:rPr>
              <a:t>vlastn</a:t>
            </a:r>
            <a:r>
              <a:rPr lang="cs-CZ" sz="1000" b="1" dirty="0" err="1" smtClean="0">
                <a:solidFill>
                  <a:srgbClr val="FFDAA3"/>
                </a:solidFill>
              </a:rPr>
              <a:t>ích</a:t>
            </a:r>
            <a:r>
              <a:rPr lang="cs-CZ" sz="1000" b="1" dirty="0" smtClean="0">
                <a:solidFill>
                  <a:srgbClr val="FFDAA3"/>
                </a:solidFill>
              </a:rPr>
              <a:t> zdrojů autora</a:t>
            </a:r>
          </a:p>
          <a:p>
            <a:r>
              <a:rPr lang="en-US" sz="1000" b="1" dirty="0" smtClean="0">
                <a:solidFill>
                  <a:srgbClr val="FFDAA3"/>
                </a:solidFill>
              </a:rPr>
              <a:t>[16] - </a:t>
            </a:r>
            <a:r>
              <a:rPr lang="en-US" sz="1000" b="1" dirty="0" smtClean="0">
                <a:solidFill>
                  <a:srgbClr val="FFDAA3"/>
                </a:solidFill>
                <a:hlinkClick r:id="rId12"/>
              </a:rPr>
              <a:t>http://blog.londonconnection.com/2011/02/09/the-tower-of-london-the-state-crowns-of-king-george-iv-and-queen-victoria/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[17] – </a:t>
            </a:r>
            <a:r>
              <a:rPr lang="en-US" sz="1000" b="1" dirty="0" smtClean="0">
                <a:solidFill>
                  <a:srgbClr val="FFDAA3"/>
                </a:solidFill>
                <a:hlinkClick r:id="rId13"/>
              </a:rPr>
              <a:t>http://www.talismancoins.com/catalog/CJ_QEII_Jewels.jpg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[18] - </a:t>
            </a:r>
            <a:r>
              <a:rPr lang="en-US" sz="1000" b="1" dirty="0" smtClean="0">
                <a:solidFill>
                  <a:srgbClr val="FFDAA3"/>
                </a:solidFill>
                <a:hlinkClick r:id="rId14"/>
              </a:rPr>
              <a:t>http://kimdy.gri.re.kr/travel/_2006/20060528_berlinlondon/pics/5188_Westminster%20Abby.JPG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[19] - </a:t>
            </a:r>
            <a:r>
              <a:rPr lang="en-US" sz="1000" b="1" dirty="0" smtClean="0">
                <a:solidFill>
                  <a:srgbClr val="FFDAA3"/>
                </a:solidFill>
                <a:hlinkClick r:id="rId15"/>
              </a:rPr>
              <a:t>http://commons.wikimedia.org/wiki/File:St_pauls_altar.jpg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[20] - </a:t>
            </a:r>
            <a:r>
              <a:rPr lang="en-US" sz="1000" b="1" dirty="0" smtClean="0">
                <a:solidFill>
                  <a:srgbClr val="FFDAA3"/>
                </a:solidFill>
                <a:hlinkClick r:id="rId16"/>
              </a:rPr>
              <a:t>http://2.bp.blogspot.com/-uawZye7os1Q/UGl_-dc7E7I/AAAAAAAACFE/EehCPpAlmSw/s1600/tumblr_ll18txb7bt1qfxsmi.jpg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[21] - </a:t>
            </a:r>
            <a:r>
              <a:rPr lang="en-US" sz="1000" b="1" dirty="0" smtClean="0">
                <a:solidFill>
                  <a:srgbClr val="FFDAA3"/>
                </a:solidFill>
                <a:hlinkClick r:id="rId17"/>
              </a:rPr>
              <a:t>http://commons.wikimedia.org/wiki/File:StPaulsClockTower.jpg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[22] – z </a:t>
            </a:r>
            <a:r>
              <a:rPr lang="en-US" sz="1000" b="1" dirty="0" err="1" smtClean="0">
                <a:solidFill>
                  <a:srgbClr val="FFDAA3"/>
                </a:solidFill>
              </a:rPr>
              <a:t>vlastn</a:t>
            </a:r>
            <a:r>
              <a:rPr lang="cs-CZ" sz="1000" b="1" dirty="0" err="1" smtClean="0">
                <a:solidFill>
                  <a:srgbClr val="FFDAA3"/>
                </a:solidFill>
              </a:rPr>
              <a:t>ích</a:t>
            </a:r>
            <a:r>
              <a:rPr lang="cs-CZ" sz="1000" b="1" dirty="0" smtClean="0">
                <a:solidFill>
                  <a:srgbClr val="FFDAA3"/>
                </a:solidFill>
              </a:rPr>
              <a:t> zdrojů autora</a:t>
            </a:r>
          </a:p>
          <a:p>
            <a:r>
              <a:rPr lang="en-US" sz="1000" b="1" dirty="0" smtClean="0">
                <a:solidFill>
                  <a:srgbClr val="FFDAA3"/>
                </a:solidFill>
              </a:rPr>
              <a:t>[23] - </a:t>
            </a:r>
            <a:r>
              <a:rPr lang="en-US" sz="1000" b="1" dirty="0" smtClean="0">
                <a:solidFill>
                  <a:srgbClr val="FFDAA3"/>
                </a:solidFill>
                <a:hlinkClick r:id="rId18"/>
              </a:rPr>
              <a:t>http://www.infoglobe.cz/cestovatelsky-pruvodce/westminster-a-whitehall/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[24] - </a:t>
            </a:r>
            <a:r>
              <a:rPr lang="en-US" sz="1000" b="1" dirty="0" smtClean="0">
                <a:solidFill>
                  <a:srgbClr val="FFDAA3"/>
                </a:solidFill>
                <a:hlinkClick r:id="rId19"/>
              </a:rPr>
              <a:t>http://nd04.jxs.cz/707/054/dea4c04e6f_75787186_o2.jpg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[25] - </a:t>
            </a:r>
            <a:r>
              <a:rPr lang="en-US" sz="1000" b="1" dirty="0" smtClean="0">
                <a:solidFill>
                  <a:srgbClr val="FFDAA3"/>
                </a:solidFill>
                <a:hlinkClick r:id="rId20"/>
              </a:rPr>
              <a:t>http://www.randolphcaldecott.org.uk/imggilp/StMLeB.jpg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[26] - </a:t>
            </a:r>
            <a:r>
              <a:rPr lang="en-US" sz="1000" b="1" dirty="0" smtClean="0">
                <a:solidFill>
                  <a:srgbClr val="FFDAA3"/>
                </a:solidFill>
                <a:hlinkClick r:id="rId21"/>
              </a:rPr>
              <a:t>http://news.bbc.co.uk/2/hi/uk_news/england/london/4898960.stm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[27] - z </a:t>
            </a:r>
            <a:r>
              <a:rPr lang="en-US" sz="1000" b="1" dirty="0" err="1" smtClean="0">
                <a:solidFill>
                  <a:srgbClr val="FFDAA3"/>
                </a:solidFill>
              </a:rPr>
              <a:t>vlastn</a:t>
            </a:r>
            <a:r>
              <a:rPr lang="cs-CZ" sz="1000" b="1" dirty="0" err="1" smtClean="0">
                <a:solidFill>
                  <a:srgbClr val="FFDAA3"/>
                </a:solidFill>
              </a:rPr>
              <a:t>ích</a:t>
            </a:r>
            <a:r>
              <a:rPr lang="cs-CZ" sz="1000" b="1" dirty="0" smtClean="0">
                <a:solidFill>
                  <a:srgbClr val="FFDAA3"/>
                </a:solidFill>
              </a:rPr>
              <a:t> zdrojů autora</a:t>
            </a:r>
          </a:p>
          <a:p>
            <a:r>
              <a:rPr lang="en-US" sz="1000" b="1" dirty="0" smtClean="0">
                <a:solidFill>
                  <a:srgbClr val="FFDAA3"/>
                </a:solidFill>
              </a:rPr>
              <a:t>[28] - </a:t>
            </a:r>
            <a:r>
              <a:rPr lang="en-US" sz="1000" b="1" dirty="0" smtClean="0">
                <a:solidFill>
                  <a:srgbClr val="FFDAA3"/>
                </a:solidFill>
                <a:hlinkClick r:id="rId22"/>
              </a:rPr>
              <a:t>http://www.europepics.org/harrods-london.html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[29] - </a:t>
            </a:r>
            <a:r>
              <a:rPr lang="en-US" sz="1000" b="1" dirty="0" smtClean="0">
                <a:solidFill>
                  <a:srgbClr val="FFDAA3"/>
                </a:solidFill>
                <a:hlinkClick r:id="rId23"/>
              </a:rPr>
              <a:t>http://camus-dieppe-col.spip.ac-rouen.fr/IMG/oxford_street.jpg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[30] - </a:t>
            </a:r>
            <a:r>
              <a:rPr lang="en-US" sz="1000" b="1" dirty="0" smtClean="0">
                <a:solidFill>
                  <a:srgbClr val="FFDAA3"/>
                </a:solidFill>
                <a:hlinkClick r:id="rId24"/>
              </a:rPr>
              <a:t>http://www.adorolondres.com/images/covent-garden.jpg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endParaRPr lang="en-US" sz="1000" b="1" dirty="0" smtClean="0">
              <a:solidFill>
                <a:srgbClr val="FFDAA3"/>
              </a:solidFill>
            </a:endParaRPr>
          </a:p>
          <a:p>
            <a:endParaRPr lang="en-US" sz="1200" b="1" dirty="0" smtClean="0"/>
          </a:p>
          <a:p>
            <a:endParaRPr lang="en-US" sz="1200" b="1" dirty="0" smtClean="0"/>
          </a:p>
        </p:txBody>
      </p:sp>
    </p:spTree>
    <p:extLst>
      <p:ext uri="{BB962C8B-B14F-4D97-AF65-F5344CB8AC3E}">
        <p14:creationId xmlns:p14="http://schemas.microsoft.com/office/powerpoint/2010/main" val="3939100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01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sz="2400" dirty="0" err="1" smtClean="0">
                <a:solidFill>
                  <a:srgbClr val="FFDAA3"/>
                </a:solidFill>
              </a:rPr>
              <a:t>Pou</a:t>
            </a:r>
            <a:r>
              <a:rPr lang="cs-CZ" sz="2400" dirty="0" smtClean="0">
                <a:solidFill>
                  <a:srgbClr val="FFDAA3"/>
                </a:solidFill>
              </a:rPr>
              <a:t>žité obrazové zdroje:</a:t>
            </a:r>
            <a:endParaRPr lang="cs-CZ" sz="2400" dirty="0">
              <a:solidFill>
                <a:srgbClr val="FFDAA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688632"/>
          </a:xfrm>
        </p:spPr>
        <p:txBody>
          <a:bodyPr/>
          <a:lstStyle/>
          <a:p>
            <a:endParaRPr lang="en-US" sz="12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[31] - </a:t>
            </a:r>
            <a:r>
              <a:rPr lang="en-US" sz="1000" b="1" dirty="0" smtClean="0">
                <a:solidFill>
                  <a:srgbClr val="FFDAA3"/>
                </a:solidFill>
                <a:hlinkClick r:id="rId2"/>
              </a:rPr>
              <a:t>http://commons.wikimedia.org/wiki/File:City_of_London.jpg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[32] - </a:t>
            </a:r>
            <a:r>
              <a:rPr lang="en-US" sz="1000" b="1" dirty="0" smtClean="0">
                <a:solidFill>
                  <a:srgbClr val="FFDAA3"/>
                </a:solidFill>
                <a:hlinkClick r:id="rId3"/>
              </a:rPr>
              <a:t>http://legalmattersmag.files.wordpress.com/2011/11/london-bankofengland.jpg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[33] - </a:t>
            </a:r>
            <a:r>
              <a:rPr lang="en-US" sz="1000" b="1" dirty="0" smtClean="0">
                <a:solidFill>
                  <a:srgbClr val="FFDAA3"/>
                </a:solidFill>
                <a:hlinkClick r:id="rId4"/>
              </a:rPr>
              <a:t>http://commons.wikimedia.org/wiki/File:Newton-WilliamBlake.jpg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[34] - </a:t>
            </a:r>
            <a:r>
              <a:rPr lang="en-US" sz="1000" b="1" dirty="0" smtClean="0">
                <a:solidFill>
                  <a:srgbClr val="FFDAA3"/>
                </a:solidFill>
                <a:hlinkClick r:id="rId5"/>
              </a:rPr>
              <a:t>http://earthtravelers.files.wordpress.com/2010/03/british-museum-1024x768.jpg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[35] - </a:t>
            </a:r>
            <a:r>
              <a:rPr lang="en-US" sz="1000" b="1" dirty="0" smtClean="0">
                <a:solidFill>
                  <a:srgbClr val="FFDAA3"/>
                </a:solidFill>
                <a:hlinkClick r:id="rId6"/>
              </a:rPr>
              <a:t>http://warwickshireleisurestudies.org/wp-content/uploads/2010/05/tra-square.jpg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[36] - </a:t>
            </a:r>
            <a:r>
              <a:rPr lang="en-US" sz="1000" b="1" dirty="0" smtClean="0">
                <a:solidFill>
                  <a:srgbClr val="FFDAA3"/>
                </a:solidFill>
                <a:hlinkClick r:id="rId7"/>
              </a:rPr>
              <a:t>http://www.artble.com/imgs/e/c/c/315316/william_railton.jpg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[37] - </a:t>
            </a:r>
            <a:r>
              <a:rPr lang="en-US" sz="1000" b="1" dirty="0" smtClean="0">
                <a:solidFill>
                  <a:srgbClr val="FFDAA3"/>
                </a:solidFill>
                <a:hlinkClick r:id="rId8"/>
              </a:rPr>
              <a:t>http://cs.wikipedia.org/wiki/Soubor:Nelson%27s_Column_Looking_Towards_Westminster_-_Trafalgar_Square_-_London_-_240404.jpg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[38] - </a:t>
            </a:r>
            <a:r>
              <a:rPr lang="en-US" sz="1000" b="1" dirty="0" smtClean="0">
                <a:solidFill>
                  <a:srgbClr val="FFDAA3"/>
                </a:solidFill>
                <a:hlinkClick r:id="rId9"/>
              </a:rPr>
              <a:t>http://bahamaderek.files.wordpress.com/2008/11/masters_rah_big.jpg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[39] - </a:t>
            </a:r>
            <a:r>
              <a:rPr lang="en-US" sz="1000" b="1" dirty="0" smtClean="0">
                <a:solidFill>
                  <a:srgbClr val="FFDAA3"/>
                </a:solidFill>
                <a:hlinkClick r:id="rId10"/>
              </a:rPr>
              <a:t>http://www.interlinear.info/notmarble.htm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[40] - </a:t>
            </a:r>
            <a:r>
              <a:rPr lang="en-US" sz="1000" b="1" dirty="0" smtClean="0">
                <a:solidFill>
                  <a:srgbClr val="FFDAA3"/>
                </a:solidFill>
                <a:hlinkClick r:id="rId11"/>
              </a:rPr>
              <a:t>http://www.ordinarynothing.org/Images/Theatres/royal-opera-house.jpg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[41] - </a:t>
            </a:r>
            <a:r>
              <a:rPr lang="en-US" sz="1000" b="1" dirty="0" smtClean="0">
                <a:solidFill>
                  <a:srgbClr val="FFDAA3"/>
                </a:solidFill>
                <a:hlinkClick r:id="rId12"/>
              </a:rPr>
              <a:t>http://cs.wikipedia.org/wiki/Soubor:Madame_Tussauds_London.jpg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[42] - </a:t>
            </a:r>
            <a:r>
              <a:rPr lang="en-US" sz="1000" b="1" dirty="0" smtClean="0">
                <a:solidFill>
                  <a:srgbClr val="FFDAA3"/>
                </a:solidFill>
                <a:hlinkClick r:id="rId13"/>
              </a:rPr>
              <a:t>http://gmaskew.com/pictures/0162_lrg.JPG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[43] - </a:t>
            </a:r>
            <a:r>
              <a:rPr lang="en-US" sz="1000" b="1" dirty="0" smtClean="0">
                <a:solidFill>
                  <a:srgbClr val="FFDAA3"/>
                </a:solidFill>
                <a:hlinkClick r:id="rId14"/>
              </a:rPr>
              <a:t>http://charliechaplin.files.wordpress.com/2008/02/wxwrkchaplin.jpg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[44] - </a:t>
            </a:r>
            <a:r>
              <a:rPr lang="en-US" sz="1000" b="1" dirty="0" smtClean="0">
                <a:solidFill>
                  <a:srgbClr val="FFDAA3"/>
                </a:solidFill>
                <a:hlinkClick r:id="rId15"/>
              </a:rPr>
              <a:t>http://promotetelugu.files.wordpress.com/2010/07/shakespeare.jpg?w=430&amp;h=599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[45] - </a:t>
            </a:r>
            <a:r>
              <a:rPr lang="en-US" sz="1000" b="1" dirty="0" smtClean="0">
                <a:solidFill>
                  <a:srgbClr val="FFDAA3"/>
                </a:solidFill>
                <a:hlinkClick r:id="rId16"/>
              </a:rPr>
              <a:t>http://www.fond-ecran-image.com/voir.php?photo=photo-londres/photo-piccadily-circus/01.jpg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[46] - </a:t>
            </a:r>
            <a:r>
              <a:rPr lang="en-US" sz="1000" b="1" dirty="0" smtClean="0">
                <a:solidFill>
                  <a:srgbClr val="FFDAA3"/>
                </a:solidFill>
                <a:hlinkClick r:id="rId17"/>
              </a:rPr>
              <a:t>http://img.dooyoo.de/DE_DE/orig/0/3/5/9/7/359796.jpg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[47] - z </a:t>
            </a:r>
            <a:r>
              <a:rPr lang="en-US" sz="1000" b="1" dirty="0" err="1" smtClean="0">
                <a:solidFill>
                  <a:srgbClr val="FFDAA3"/>
                </a:solidFill>
              </a:rPr>
              <a:t>vlastn</a:t>
            </a:r>
            <a:r>
              <a:rPr lang="cs-CZ" sz="1000" b="1" dirty="0" err="1" smtClean="0">
                <a:solidFill>
                  <a:srgbClr val="FFDAA3"/>
                </a:solidFill>
              </a:rPr>
              <a:t>ích</a:t>
            </a:r>
            <a:r>
              <a:rPr lang="cs-CZ" sz="1000" b="1" dirty="0" smtClean="0">
                <a:solidFill>
                  <a:srgbClr val="FFDAA3"/>
                </a:solidFill>
              </a:rPr>
              <a:t> zdrojů autora</a:t>
            </a:r>
          </a:p>
          <a:p>
            <a:r>
              <a:rPr lang="en-US" sz="1000" b="1" dirty="0" smtClean="0">
                <a:solidFill>
                  <a:srgbClr val="FFDAA3"/>
                </a:solidFill>
              </a:rPr>
              <a:t>[48] - </a:t>
            </a:r>
            <a:r>
              <a:rPr lang="en-US" sz="1000" b="1" dirty="0" smtClean="0">
                <a:solidFill>
                  <a:srgbClr val="FFDAA3"/>
                </a:solidFill>
                <a:hlinkClick r:id="rId18"/>
              </a:rPr>
              <a:t>http://www.arqhys.com/articulos/fotos/articulos/Hyde-Park-Londres.jpg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[49] - </a:t>
            </a:r>
            <a:r>
              <a:rPr lang="en-US" sz="1000" b="1" dirty="0" smtClean="0">
                <a:solidFill>
                  <a:srgbClr val="FFDAA3"/>
                </a:solidFill>
                <a:hlinkClick r:id="rId19"/>
              </a:rPr>
              <a:t>http://www.london-architecture.info/IMAGES/Hyde%285%29.jpg</a:t>
            </a:r>
            <a:endParaRPr lang="cs-CZ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[50] - </a:t>
            </a:r>
            <a:r>
              <a:rPr lang="en-US" sz="1000" b="1" dirty="0" smtClean="0">
                <a:solidFill>
                  <a:srgbClr val="FFDAA3"/>
                </a:solidFill>
                <a:hlinkClick r:id="rId20"/>
              </a:rPr>
              <a:t>http://images.bokahotell.se/hotels/1000000/530000/527500/527453/527453_56_b.jpg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[51] - z </a:t>
            </a:r>
            <a:r>
              <a:rPr lang="en-US" sz="1000" b="1" dirty="0" err="1" smtClean="0">
                <a:solidFill>
                  <a:srgbClr val="FFDAA3"/>
                </a:solidFill>
              </a:rPr>
              <a:t>vlastn</a:t>
            </a:r>
            <a:r>
              <a:rPr lang="cs-CZ" sz="1000" b="1" dirty="0" err="1" smtClean="0">
                <a:solidFill>
                  <a:srgbClr val="FFDAA3"/>
                </a:solidFill>
              </a:rPr>
              <a:t>ích</a:t>
            </a:r>
            <a:r>
              <a:rPr lang="cs-CZ" sz="1000" b="1" dirty="0" smtClean="0">
                <a:solidFill>
                  <a:srgbClr val="FFDAA3"/>
                </a:solidFill>
              </a:rPr>
              <a:t> zdrojů autora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[52] - </a:t>
            </a:r>
            <a:r>
              <a:rPr lang="en-US" sz="1000" b="1" dirty="0" smtClean="0">
                <a:solidFill>
                  <a:srgbClr val="FFDAA3"/>
                </a:solidFill>
                <a:hlinkClick r:id="rId21"/>
              </a:rPr>
              <a:t>http://commons.wikimedia.org/wiki/File:Regent%27s_Park_bandstand.jpg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[53] - </a:t>
            </a:r>
            <a:r>
              <a:rPr lang="en-US" sz="1000" b="1" dirty="0" smtClean="0">
                <a:solidFill>
                  <a:srgbClr val="FFDAA3"/>
                </a:solidFill>
                <a:hlinkClick r:id="rId22"/>
              </a:rPr>
              <a:t>http://5.pic.lvren.cn/scenic/500_310/1996430e/3f671c257c6a5f57e84abf09cfecef3c.jpg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[54]-[65] -  </a:t>
            </a:r>
            <a:r>
              <a:rPr lang="en-US" sz="1000" b="1" dirty="0" smtClean="0">
                <a:solidFill>
                  <a:srgbClr val="FFDAA3"/>
                </a:solidFill>
                <a:hlinkClick r:id="rId23"/>
              </a:rPr>
              <a:t>http://www.barlaeus.nl/images/onderwijs/kunstgeschiedenis/map-london.jpg</a:t>
            </a:r>
            <a:endParaRPr lang="en-US" sz="1000" b="1" dirty="0" smtClean="0">
              <a:solidFill>
                <a:srgbClr val="FFDAA3"/>
              </a:solidFill>
            </a:endParaRPr>
          </a:p>
          <a:p>
            <a:r>
              <a:rPr lang="en-US" sz="1000" b="1" dirty="0" smtClean="0">
                <a:solidFill>
                  <a:srgbClr val="FFDAA3"/>
                </a:solidFill>
              </a:rPr>
              <a:t>[66] - </a:t>
            </a:r>
            <a:r>
              <a:rPr lang="en-US" sz="1000" b="1" dirty="0" smtClean="0">
                <a:solidFill>
                  <a:srgbClr val="FFDAA3"/>
                </a:solidFill>
                <a:hlinkClick r:id="rId24"/>
              </a:rPr>
              <a:t>http://en.wikipedia.org/wiki/File:PalaceOfWestminsterAtNight.jpg</a:t>
            </a:r>
            <a:endParaRPr lang="cs-CZ" sz="1000" b="1" dirty="0" smtClean="0">
              <a:solidFill>
                <a:srgbClr val="FFDAA3"/>
              </a:solidFill>
            </a:endParaRPr>
          </a:p>
          <a:p>
            <a:endParaRPr lang="en-US" sz="1000" b="1" dirty="0" smtClean="0">
              <a:solidFill>
                <a:srgbClr val="FFDAA3"/>
              </a:solidFill>
            </a:endParaRPr>
          </a:p>
          <a:p>
            <a:endParaRPr lang="en-US" sz="1000" b="1" dirty="0" smtClean="0">
              <a:solidFill>
                <a:srgbClr val="FFDAA3"/>
              </a:solidFill>
            </a:endParaRPr>
          </a:p>
          <a:p>
            <a:endParaRPr lang="en-US" sz="1000" b="1" dirty="0" smtClean="0">
              <a:solidFill>
                <a:srgbClr val="FFDAA3"/>
              </a:solidFill>
            </a:endParaRPr>
          </a:p>
          <a:p>
            <a:endParaRPr lang="en-US" sz="1200" b="1" dirty="0" smtClean="0"/>
          </a:p>
          <a:p>
            <a:endParaRPr lang="en-US" sz="1200" b="1" dirty="0" smtClean="0"/>
          </a:p>
        </p:txBody>
      </p:sp>
    </p:spTree>
    <p:extLst>
      <p:ext uri="{BB962C8B-B14F-4D97-AF65-F5344CB8AC3E}">
        <p14:creationId xmlns:p14="http://schemas.microsoft.com/office/powerpoint/2010/main" val="359691426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1549</TotalTime>
  <Words>1504</Words>
  <Application>Microsoft Office PowerPoint</Application>
  <PresentationFormat>Předvádění na obrazovce (4:3)</PresentationFormat>
  <Paragraphs>203</Paragraphs>
  <Slides>54</Slides>
  <Notes>0</Notes>
  <HiddenSlides>0</HiddenSlides>
  <MMClips>5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54</vt:i4>
      </vt:variant>
    </vt:vector>
  </HeadingPairs>
  <TitlesOfParts>
    <vt:vector size="56" baseType="lpstr">
      <vt:lpstr>Výchozí návrh</vt:lpstr>
      <vt:lpstr>Motiv systému Office</vt:lpstr>
      <vt:lpstr>Název: Welcome to London Autor:  Mgr. Jana Petrová</vt:lpstr>
      <vt:lpstr>Anotace </vt:lpstr>
      <vt:lpstr>Welcome To London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London’s churches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Shops</vt:lpstr>
      <vt:lpstr>Prezentace aplikace PowerPoint</vt:lpstr>
      <vt:lpstr>Prezentace aplikace PowerPoint</vt:lpstr>
      <vt:lpstr>Prezentace aplikace PowerPoint</vt:lpstr>
      <vt:lpstr>Prezentace aplikace PowerPoint</vt:lpstr>
      <vt:lpstr>The City</vt:lpstr>
      <vt:lpstr>Prezentace aplikace PowerPoint</vt:lpstr>
      <vt:lpstr>Prezentace aplikace PowerPoint</vt:lpstr>
      <vt:lpstr>Museums, galleries and concert halls</vt:lpstr>
      <vt:lpstr>Prezentace aplikace PowerPoint</vt:lpstr>
      <vt:lpstr>Prezentace aplikace PowerPoint</vt:lpstr>
      <vt:lpstr>Trafalgar Square with Nelson‘s Column</vt:lpstr>
      <vt:lpstr>Royal Albert Hall</vt:lpstr>
      <vt:lpstr>The Albert Memorial is in Kensington Gardens directly to the north of the Royal Albert Hall</vt:lpstr>
      <vt:lpstr>Royal Opera House</vt:lpstr>
      <vt:lpstr>Prezentace aplikace PowerPoint</vt:lpstr>
      <vt:lpstr>Prezentace aplikace PowerPoint</vt:lpstr>
      <vt:lpstr>Prezentace aplikace PowerPoint</vt:lpstr>
      <vt:lpstr>“WEST END”</vt:lpstr>
      <vt:lpstr>Prezentace aplikace PowerPoint</vt:lpstr>
      <vt:lpstr>Prezentace aplikace PowerPoint</vt:lpstr>
      <vt:lpstr>London’s parks</vt:lpstr>
      <vt:lpstr>Prezentace aplikace PowerPoint</vt:lpstr>
      <vt:lpstr>Diana, Princess of Wales Memorial    Fountain (Hyde Park)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obrazové zdroje:</vt:lpstr>
      <vt:lpstr>Použité obrazové zdroje:</vt:lpstr>
    </vt:vector>
  </TitlesOfParts>
  <Company>VOŠ, SPŠ automobilní a technická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London</dc:title>
  <dc:creator>Učitel</dc:creator>
  <cp:lastModifiedBy>Petrová</cp:lastModifiedBy>
  <cp:revision>85</cp:revision>
  <dcterms:created xsi:type="dcterms:W3CDTF">2006-12-03T18:26:46Z</dcterms:created>
  <dcterms:modified xsi:type="dcterms:W3CDTF">2013-03-25T19:09:00Z</dcterms:modified>
</cp:coreProperties>
</file>