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5" d="100"/>
          <a:sy n="55" d="100"/>
        </p:scale>
        <p:origin x="-946" y="-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E98F10A-26A8-4141-9541-FC3821C62DFC}"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1765079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E98F10A-26A8-4141-9541-FC3821C62DFC}"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1962793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E98F10A-26A8-4141-9541-FC3821C62DFC}"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3437405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E98F10A-26A8-4141-9541-FC3821C62DFC}" type="datetimeFigureOut">
              <a:rPr lang="cs-CZ" smtClean="0"/>
              <a:pPr/>
              <a:t>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336042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E98F10A-26A8-4141-9541-FC3821C62DFC}" type="datetimeFigureOut">
              <a:rPr lang="cs-CZ" smtClean="0"/>
              <a:pPr/>
              <a:t>4.4.2013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2077879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E98F10A-26A8-4141-9541-FC3821C62DFC}" type="datetimeFigureOut">
              <a:rPr lang="cs-CZ" smtClean="0"/>
              <a:pPr/>
              <a:t>4.4.2013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4771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E98F10A-26A8-4141-9541-FC3821C62DFC}" type="datetimeFigureOut">
              <a:rPr lang="cs-CZ" smtClean="0"/>
              <a:pPr/>
              <a:t>4.4.2013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1191848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E98F10A-26A8-4141-9541-FC3821C62DFC}" type="datetimeFigureOut">
              <a:rPr lang="cs-CZ" smtClean="0"/>
              <a:pPr/>
              <a:t>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442292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E98F10A-26A8-4141-9541-FC3821C62DFC}" type="datetimeFigureOut">
              <a:rPr lang="cs-CZ" smtClean="0"/>
              <a:pPr/>
              <a:t>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3628237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E98F10A-26A8-4141-9541-FC3821C62DFC}"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3630342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E98F10A-26A8-4141-9541-FC3821C62DFC}"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D7EFB8-7D83-4B89-9F0D-AFA1BBB8E8F8}" type="slidenum">
              <a:rPr lang="cs-CZ" smtClean="0"/>
              <a:pPr/>
              <a:t>‹#›</a:t>
            </a:fld>
            <a:endParaRPr lang="cs-CZ"/>
          </a:p>
        </p:txBody>
      </p:sp>
    </p:spTree>
    <p:extLst>
      <p:ext uri="{BB962C8B-B14F-4D97-AF65-F5344CB8AC3E}">
        <p14:creationId xmlns:p14="http://schemas.microsoft.com/office/powerpoint/2010/main" val="1410693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98F10A-26A8-4141-9541-FC3821C62DFC}" type="datetimeFigureOut">
              <a:rPr lang="cs-CZ" smtClean="0"/>
              <a:pPr/>
              <a:t>4.4.2013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D7EFB8-7D83-4B89-9F0D-AFA1BBB8E8F8}" type="slidenum">
              <a:rPr lang="cs-CZ" smtClean="0"/>
              <a:pPr/>
              <a:t>‹#›</a:t>
            </a:fld>
            <a:endParaRPr lang="cs-CZ"/>
          </a:p>
        </p:txBody>
      </p:sp>
    </p:spTree>
    <p:extLst>
      <p:ext uri="{BB962C8B-B14F-4D97-AF65-F5344CB8AC3E}">
        <p14:creationId xmlns:p14="http://schemas.microsoft.com/office/powerpoint/2010/main" val="1251969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nvGraphicFramePr>
        <p:xfrm>
          <a:off x="899592" y="1412776"/>
          <a:ext cx="7489825" cy="4152903"/>
        </p:xfrm>
        <a:graphic>
          <a:graphicData uri="http://schemas.openxmlformats.org/drawingml/2006/table">
            <a:tbl>
              <a:tblPr/>
              <a:tblGrid>
                <a:gridCol w="2024062"/>
                <a:gridCol w="5465763"/>
              </a:tblGrid>
              <a:tr h="500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Číslo projektu</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outerShdw blurRad="38100" dist="38100" dir="2700000" algn="tl">
                              <a:srgbClr val="000000"/>
                            </a:outerShdw>
                          </a:effectLst>
                          <a:latin typeface="Tahoma" pitchFamily="34" charset="0"/>
                          <a:cs typeface="Arial" charset="0"/>
                        </a:rPr>
                        <a:t>CZ.1.07/1.5.00/34.0124</a:t>
                      </a:r>
                      <a:endParaRPr kumimoji="0" lang="cs-CZ" sz="1400" b="0" i="0" u="none" strike="noStrike" cap="none" normalizeH="0" baseline="0" smtClean="0">
                        <a:ln>
                          <a:noFill/>
                        </a:ln>
                        <a:solidFill>
                          <a:schemeClr val="tx1"/>
                        </a:solidFill>
                        <a:effectLst>
                          <a:outerShdw blurRad="38100" dist="38100" dir="2700000" algn="tl">
                            <a:srgbClr val="000000"/>
                          </a:outerShdw>
                        </a:effectLst>
                        <a:latin typeface="Century Gothic" pitchFamily="34" charset="0"/>
                        <a:cs typeface="Arial" charset="0"/>
                      </a:endParaRP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Název projektu</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DUM</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Tahoma" pitchFamily="34" charset="0"/>
                          <a:cs typeface="Arial" charset="0"/>
                        </a:rPr>
                        <a:t>Škola budoucnosti s využitím IT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Tahoma" pitchFamily="34" charset="0"/>
                          <a:cs typeface="Arial" charset="0"/>
                        </a:rPr>
                        <a:t>VY_3_INOVACE_ANJ1</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03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Název školy</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SPŠ a SOŠGS Most</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8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Předmět </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ANJ</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03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Tematický okruh</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Hl. m. Praha</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03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Téma</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Hl. m. Praha</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8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Ročník</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3, 4 - gastronomie</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603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Jméno autora</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Pavel Němec</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8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Datum tvorby</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17.12.2012</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97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outerShdw blurRad="38100" dist="38100" dir="2700000" algn="tl">
                              <a:srgbClr val="000000"/>
                            </a:outerShdw>
                          </a:effectLst>
                          <a:latin typeface="Century Gothic" pitchFamily="34" charset="0"/>
                          <a:cs typeface="Arial" charset="0"/>
                        </a:rPr>
                        <a:t>Anotace</a:t>
                      </a:r>
                    </a:p>
                  </a:txBody>
                  <a:tcPr marL="91452" marR="91452" marT="45730" marB="4573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outerShdw blurRad="38100" dist="38100" dir="2700000" algn="tl">
                              <a:srgbClr val="000000"/>
                            </a:outerShdw>
                          </a:effectLst>
                          <a:latin typeface="Century Gothic" pitchFamily="34" charset="0"/>
                          <a:cs typeface="Arial" charset="0"/>
                        </a:rPr>
                        <a:t>Prezentace slouží  k výkladu tématu Praha, zároveň  lze tuto prezentaci využít jako materiálu pro opakování  a  prověřování  znalostí  žáků.</a:t>
                      </a:r>
                    </a:p>
                  </a:txBody>
                  <a:tcPr marL="91452" marR="91452" marT="45730" marB="4573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3" name="TextovéPole 2"/>
          <p:cNvSpPr txBox="1"/>
          <p:nvPr/>
        </p:nvSpPr>
        <p:spPr>
          <a:xfrm>
            <a:off x="1835696" y="260648"/>
            <a:ext cx="5760640" cy="584775"/>
          </a:xfrm>
          <a:prstGeom prst="rect">
            <a:avLst/>
          </a:prstGeom>
          <a:noFill/>
        </p:spPr>
        <p:txBody>
          <a:bodyPr wrap="square" rtlCol="0">
            <a:spAutoFit/>
          </a:bodyPr>
          <a:lstStyle/>
          <a:p>
            <a:pPr algn="ctr"/>
            <a:r>
              <a:rPr lang="cs-CZ" sz="3200" dirty="0" smtClean="0"/>
              <a:t>DIGITÁLNÍ</a:t>
            </a:r>
            <a:r>
              <a:rPr lang="cs-CZ" dirty="0" smtClean="0"/>
              <a:t> </a:t>
            </a:r>
            <a:r>
              <a:rPr lang="cs-CZ" sz="3200" dirty="0" smtClean="0"/>
              <a:t>UČEBNÍ MATERIÁL</a:t>
            </a:r>
            <a:endParaRPr lang="cs-CZ" dirty="0"/>
          </a:p>
        </p:txBody>
      </p:sp>
      <p:pic>
        <p:nvPicPr>
          <p:cNvPr id="5" name="obrázek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691680" y="5589240"/>
            <a:ext cx="5761037" cy="1152525"/>
          </a:xfrm>
          <a:prstGeom prst="rect">
            <a:avLst/>
          </a:prstGeom>
          <a:noFill/>
          <a:ln w="9525">
            <a:noFill/>
            <a:miter lim="800000"/>
            <a:headEnd/>
            <a:tailEnd/>
          </a:ln>
        </p:spPr>
      </p:pic>
    </p:spTree>
    <p:extLst>
      <p:ext uri="{BB962C8B-B14F-4D97-AF65-F5344CB8AC3E}">
        <p14:creationId xmlns:p14="http://schemas.microsoft.com/office/powerpoint/2010/main" val="22937586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err="1" smtClean="0">
                <a:solidFill>
                  <a:schemeClr val="tx2">
                    <a:lumMod val="75000"/>
                  </a:schemeClr>
                </a:solidFill>
              </a:rPr>
              <a:t>Prague</a:t>
            </a:r>
            <a:endParaRPr lang="cs-CZ" b="1" dirty="0">
              <a:solidFill>
                <a:schemeClr val="tx2">
                  <a:lumMod val="75000"/>
                </a:schemeClr>
              </a:solidFill>
            </a:endParaRPr>
          </a:p>
        </p:txBody>
      </p:sp>
      <p:sp>
        <p:nvSpPr>
          <p:cNvPr id="3" name="Zástupný symbol pro obsah 2"/>
          <p:cNvSpPr>
            <a:spLocks noGrp="1"/>
          </p:cNvSpPr>
          <p:nvPr>
            <p:ph idx="1"/>
          </p:nvPr>
        </p:nvSpPr>
        <p:spPr>
          <a:xfrm>
            <a:off x="457200" y="1600200"/>
            <a:ext cx="8507288" cy="4925144"/>
          </a:xfrm>
        </p:spPr>
        <p:txBody>
          <a:bodyPr>
            <a:noAutofit/>
          </a:bodyPr>
          <a:lstStyle/>
          <a:p>
            <a:r>
              <a:rPr lang="de-DE" sz="2400" dirty="0" smtClean="0"/>
              <a:t>Prag</a:t>
            </a:r>
            <a:r>
              <a:rPr lang="cs-CZ" sz="2400" dirty="0" err="1" smtClean="0"/>
              <a:t>ue</a:t>
            </a:r>
            <a:r>
              <a:rPr lang="cs-CZ" sz="2400" dirty="0" smtClean="0"/>
              <a:t> </a:t>
            </a:r>
            <a:r>
              <a:rPr lang="cs-CZ" sz="2400" dirty="0" err="1" smtClean="0"/>
              <a:t>is</a:t>
            </a:r>
            <a:r>
              <a:rPr lang="cs-CZ" sz="2400" dirty="0" smtClean="0"/>
              <a:t> </a:t>
            </a:r>
            <a:r>
              <a:rPr lang="cs-CZ" sz="2400" dirty="0" err="1" smtClean="0"/>
              <a:t>the</a:t>
            </a:r>
            <a:r>
              <a:rPr lang="cs-CZ" sz="2400" dirty="0" smtClean="0"/>
              <a:t> </a:t>
            </a:r>
            <a:r>
              <a:rPr lang="cs-CZ" sz="2400" dirty="0" err="1" smtClean="0"/>
              <a:t>capital</a:t>
            </a:r>
            <a:r>
              <a:rPr lang="cs-CZ" sz="2400" dirty="0" smtClean="0"/>
              <a:t> city </a:t>
            </a:r>
            <a:r>
              <a:rPr lang="cs-CZ" sz="2400" dirty="0" err="1" smtClean="0"/>
              <a:t>of</a:t>
            </a:r>
            <a:r>
              <a:rPr lang="cs-CZ" sz="2400" dirty="0" smtClean="0"/>
              <a:t> </a:t>
            </a:r>
            <a:r>
              <a:rPr lang="cs-CZ" sz="2400" dirty="0" err="1" smtClean="0"/>
              <a:t>the</a:t>
            </a:r>
            <a:r>
              <a:rPr lang="cs-CZ" sz="2400" dirty="0" smtClean="0"/>
              <a:t> </a:t>
            </a:r>
            <a:r>
              <a:rPr lang="cs-CZ" sz="2400" dirty="0" err="1" smtClean="0"/>
              <a:t>Czech</a:t>
            </a:r>
            <a:r>
              <a:rPr lang="cs-CZ" sz="2400" dirty="0" smtClean="0"/>
              <a:t> </a:t>
            </a:r>
            <a:r>
              <a:rPr lang="cs-CZ" sz="2400" dirty="0" err="1" smtClean="0"/>
              <a:t>Republic</a:t>
            </a:r>
            <a:r>
              <a:rPr lang="cs-CZ" sz="2400" dirty="0" smtClean="0"/>
              <a:t>.</a:t>
            </a:r>
          </a:p>
          <a:p>
            <a:r>
              <a:rPr lang="cs-CZ" sz="2400" dirty="0" err="1" smtClean="0"/>
              <a:t>It</a:t>
            </a:r>
            <a:r>
              <a:rPr lang="cs-CZ" sz="2400" dirty="0" smtClean="0"/>
              <a:t> </a:t>
            </a:r>
            <a:r>
              <a:rPr lang="cs-CZ" sz="2400" dirty="0" err="1" smtClean="0"/>
              <a:t>is</a:t>
            </a:r>
            <a:r>
              <a:rPr lang="cs-CZ" sz="2400" dirty="0" smtClean="0"/>
              <a:t> </a:t>
            </a:r>
            <a:r>
              <a:rPr lang="cs-CZ" sz="2400" dirty="0" err="1" smtClean="0"/>
              <a:t>also</a:t>
            </a:r>
            <a:r>
              <a:rPr lang="cs-CZ" sz="2400" dirty="0" smtClean="0"/>
              <a:t> </a:t>
            </a:r>
            <a:r>
              <a:rPr lang="cs-CZ" sz="2400" dirty="0" err="1" smtClean="0"/>
              <a:t>the</a:t>
            </a:r>
            <a:r>
              <a:rPr lang="cs-CZ" sz="2400" dirty="0" smtClean="0"/>
              <a:t> </a:t>
            </a:r>
            <a:r>
              <a:rPr lang="cs-CZ" sz="2400" dirty="0" err="1" smtClean="0"/>
              <a:t>largest</a:t>
            </a:r>
            <a:r>
              <a:rPr lang="cs-CZ" sz="2400" dirty="0" smtClean="0"/>
              <a:t> Czech city.</a:t>
            </a:r>
          </a:p>
          <a:p>
            <a:r>
              <a:rPr lang="de-DE" sz="2400" dirty="0" smtClean="0"/>
              <a:t>Prag</a:t>
            </a:r>
            <a:r>
              <a:rPr lang="cs-CZ" sz="2400" dirty="0" err="1" smtClean="0"/>
              <a:t>ue</a:t>
            </a:r>
            <a:r>
              <a:rPr lang="cs-CZ" sz="2400" dirty="0" smtClean="0"/>
              <a:t> </a:t>
            </a:r>
            <a:r>
              <a:rPr lang="cs-CZ" sz="2400" dirty="0" err="1" smtClean="0"/>
              <a:t>is</a:t>
            </a:r>
            <a:r>
              <a:rPr lang="cs-CZ" sz="2400" dirty="0" smtClean="0"/>
              <a:t> in </a:t>
            </a:r>
            <a:r>
              <a:rPr lang="cs-CZ" sz="2400" dirty="0" err="1" smtClean="0"/>
              <a:t>the</a:t>
            </a:r>
            <a:r>
              <a:rPr lang="cs-CZ" sz="2400" dirty="0" smtClean="0"/>
              <a:t> centre </a:t>
            </a:r>
            <a:r>
              <a:rPr lang="cs-CZ" sz="2400" dirty="0" err="1" smtClean="0"/>
              <a:t>of</a:t>
            </a:r>
            <a:r>
              <a:rPr lang="cs-CZ" sz="2400" dirty="0" smtClean="0"/>
              <a:t> </a:t>
            </a:r>
            <a:r>
              <a:rPr lang="cs-CZ" sz="2400" dirty="0" err="1" smtClean="0"/>
              <a:t>the</a:t>
            </a:r>
            <a:r>
              <a:rPr lang="cs-CZ" sz="2400" dirty="0" smtClean="0"/>
              <a:t> western part </a:t>
            </a:r>
            <a:r>
              <a:rPr lang="cs-CZ" sz="2400" dirty="0" err="1" smtClean="0"/>
              <a:t>of</a:t>
            </a:r>
            <a:r>
              <a:rPr lang="cs-CZ" sz="2400" dirty="0" smtClean="0"/>
              <a:t> </a:t>
            </a:r>
            <a:r>
              <a:rPr lang="cs-CZ" sz="2400" dirty="0" err="1" smtClean="0"/>
              <a:t>the</a:t>
            </a:r>
            <a:r>
              <a:rPr lang="cs-CZ" sz="2400" dirty="0" smtClean="0"/>
              <a:t> Czech Republic on </a:t>
            </a:r>
            <a:r>
              <a:rPr lang="cs-CZ" sz="2400" dirty="0" err="1" smtClean="0"/>
              <a:t>the</a:t>
            </a:r>
            <a:r>
              <a:rPr lang="cs-CZ" sz="2400" dirty="0" smtClean="0"/>
              <a:t> </a:t>
            </a:r>
            <a:r>
              <a:rPr lang="cs-CZ" sz="2400" dirty="0" err="1" smtClean="0"/>
              <a:t>banks</a:t>
            </a:r>
            <a:r>
              <a:rPr lang="cs-CZ" sz="2400" dirty="0" smtClean="0"/>
              <a:t> </a:t>
            </a:r>
            <a:r>
              <a:rPr lang="cs-CZ" sz="2400" dirty="0" err="1" smtClean="0"/>
              <a:t>of</a:t>
            </a:r>
            <a:r>
              <a:rPr lang="cs-CZ" sz="2400" dirty="0" smtClean="0"/>
              <a:t> Vltava </a:t>
            </a:r>
            <a:r>
              <a:rPr lang="cs-CZ" sz="2400" dirty="0" err="1" smtClean="0"/>
              <a:t>river</a:t>
            </a:r>
            <a:r>
              <a:rPr lang="cs-CZ" sz="2400" dirty="0" smtClean="0"/>
              <a:t>.</a:t>
            </a:r>
          </a:p>
          <a:p>
            <a:r>
              <a:rPr lang="cs-CZ" sz="2400" dirty="0" smtClean="0"/>
              <a:t>Prague has more </a:t>
            </a:r>
            <a:r>
              <a:rPr lang="cs-CZ" sz="2400" dirty="0" err="1" smtClean="0"/>
              <a:t>than</a:t>
            </a:r>
            <a:r>
              <a:rPr lang="cs-CZ" sz="2400" dirty="0" smtClean="0"/>
              <a:t> 1 </a:t>
            </a:r>
            <a:r>
              <a:rPr lang="cs-CZ" sz="2400" dirty="0" err="1" smtClean="0"/>
              <a:t>mil.inhabitants</a:t>
            </a:r>
            <a:r>
              <a:rPr lang="cs-CZ" sz="2400" dirty="0" smtClean="0"/>
              <a:t> .Prague </a:t>
            </a:r>
            <a:r>
              <a:rPr lang="cs-CZ" sz="2400" dirty="0" err="1" smtClean="0"/>
              <a:t>is</a:t>
            </a:r>
            <a:r>
              <a:rPr lang="cs-CZ" sz="2400" dirty="0" smtClean="0"/>
              <a:t> </a:t>
            </a:r>
            <a:r>
              <a:rPr lang="cs-CZ" sz="2400" dirty="0" err="1" smtClean="0"/>
              <a:t>one</a:t>
            </a:r>
            <a:r>
              <a:rPr lang="cs-CZ" sz="2400" dirty="0" smtClean="0"/>
              <a:t> big </a:t>
            </a:r>
            <a:r>
              <a:rPr lang="cs-CZ" sz="2400" dirty="0" smtClean="0"/>
              <a:t>transport  point </a:t>
            </a:r>
            <a:r>
              <a:rPr lang="cs-CZ" sz="2400" dirty="0" smtClean="0"/>
              <a:t>-</a:t>
            </a:r>
            <a:r>
              <a:rPr lang="cs-CZ" sz="2400" dirty="0" err="1" smtClean="0"/>
              <a:t>railways</a:t>
            </a:r>
            <a:r>
              <a:rPr lang="cs-CZ" sz="2400" dirty="0" smtClean="0"/>
              <a:t>, </a:t>
            </a:r>
            <a:r>
              <a:rPr lang="cs-CZ" sz="2400" dirty="0" err="1" smtClean="0"/>
              <a:t>international</a:t>
            </a:r>
            <a:r>
              <a:rPr lang="cs-CZ" sz="2400" dirty="0" smtClean="0"/>
              <a:t> </a:t>
            </a:r>
            <a:r>
              <a:rPr lang="cs-CZ" sz="2400" dirty="0" err="1" smtClean="0"/>
              <a:t>airport</a:t>
            </a:r>
            <a:r>
              <a:rPr lang="cs-CZ" sz="2400" dirty="0" smtClean="0"/>
              <a:t>, </a:t>
            </a:r>
            <a:r>
              <a:rPr lang="cs-CZ" sz="2400" dirty="0" err="1" smtClean="0"/>
              <a:t>river</a:t>
            </a:r>
            <a:r>
              <a:rPr lang="cs-CZ" sz="2400" dirty="0" smtClean="0"/>
              <a:t> port </a:t>
            </a:r>
            <a:r>
              <a:rPr lang="cs-CZ" sz="2400" dirty="0" err="1" smtClean="0"/>
              <a:t>etc</a:t>
            </a:r>
            <a:r>
              <a:rPr lang="cs-CZ" sz="2400" dirty="0" smtClean="0"/>
              <a:t>.</a:t>
            </a:r>
          </a:p>
          <a:p>
            <a:r>
              <a:rPr lang="cs-CZ" sz="2400" dirty="0" err="1" smtClean="0"/>
              <a:t>The</a:t>
            </a:r>
            <a:r>
              <a:rPr lang="cs-CZ" sz="2400" dirty="0" smtClean="0"/>
              <a:t> most </a:t>
            </a:r>
            <a:r>
              <a:rPr lang="cs-CZ" sz="2400" dirty="0" err="1" smtClean="0"/>
              <a:t>popular</a:t>
            </a:r>
            <a:r>
              <a:rPr lang="cs-CZ" sz="2400" dirty="0" smtClean="0"/>
              <a:t> </a:t>
            </a:r>
            <a:r>
              <a:rPr lang="cs-CZ" sz="2400" dirty="0" err="1" smtClean="0"/>
              <a:t>sights</a:t>
            </a:r>
            <a:r>
              <a:rPr lang="cs-CZ" sz="2400" dirty="0" smtClean="0"/>
              <a:t> </a:t>
            </a:r>
            <a:r>
              <a:rPr lang="cs-CZ" sz="2400" dirty="0" err="1" smtClean="0"/>
              <a:t>of</a:t>
            </a:r>
            <a:r>
              <a:rPr lang="cs-CZ" sz="2400" dirty="0" smtClean="0"/>
              <a:t> </a:t>
            </a:r>
            <a:r>
              <a:rPr lang="cs-CZ" sz="2400" dirty="0" err="1" smtClean="0"/>
              <a:t>Prague</a:t>
            </a:r>
            <a:r>
              <a:rPr lang="cs-CZ" sz="2400" dirty="0" smtClean="0"/>
              <a:t> are </a:t>
            </a:r>
            <a:r>
              <a:rPr lang="cs-CZ" sz="2400" dirty="0" err="1" smtClean="0"/>
              <a:t>for</a:t>
            </a:r>
            <a:r>
              <a:rPr lang="cs-CZ" sz="2400" dirty="0" smtClean="0"/>
              <a:t> </a:t>
            </a:r>
            <a:r>
              <a:rPr lang="cs-CZ" sz="2400" dirty="0" err="1" smtClean="0"/>
              <a:t>example</a:t>
            </a:r>
            <a:r>
              <a:rPr lang="cs-CZ" sz="2400" dirty="0" smtClean="0"/>
              <a:t> </a:t>
            </a:r>
            <a:r>
              <a:rPr lang="cs-CZ" sz="2400" dirty="0" err="1" smtClean="0"/>
              <a:t>the</a:t>
            </a:r>
            <a:r>
              <a:rPr lang="cs-CZ" sz="2400" dirty="0" smtClean="0"/>
              <a:t> </a:t>
            </a:r>
            <a:r>
              <a:rPr lang="cs-CZ" sz="2400" dirty="0" err="1" smtClean="0"/>
              <a:t>Old</a:t>
            </a:r>
            <a:r>
              <a:rPr lang="cs-CZ" sz="2400" dirty="0" smtClean="0"/>
              <a:t> </a:t>
            </a:r>
            <a:r>
              <a:rPr lang="cs-CZ" sz="2400" dirty="0" err="1" smtClean="0"/>
              <a:t>town</a:t>
            </a:r>
            <a:r>
              <a:rPr lang="cs-CZ" sz="2400" dirty="0" smtClean="0"/>
              <a:t> </a:t>
            </a:r>
            <a:r>
              <a:rPr lang="cs-CZ" sz="2400" dirty="0" err="1" smtClean="0"/>
              <a:t>with</a:t>
            </a:r>
            <a:r>
              <a:rPr lang="cs-CZ" sz="2400" dirty="0" smtClean="0"/>
              <a:t> </a:t>
            </a:r>
            <a:r>
              <a:rPr lang="cs-CZ" sz="2400" dirty="0" err="1" smtClean="0"/>
              <a:t>Old</a:t>
            </a:r>
            <a:r>
              <a:rPr lang="cs-CZ" sz="2400" dirty="0" smtClean="0"/>
              <a:t> </a:t>
            </a:r>
            <a:r>
              <a:rPr lang="cs-CZ" sz="2400" dirty="0" err="1" smtClean="0"/>
              <a:t>town</a:t>
            </a:r>
            <a:r>
              <a:rPr lang="cs-CZ" sz="2400" dirty="0" smtClean="0"/>
              <a:t> square, </a:t>
            </a:r>
            <a:r>
              <a:rPr lang="cs-CZ" sz="2400" dirty="0" err="1" smtClean="0"/>
              <a:t>Nicolas</a:t>
            </a:r>
            <a:r>
              <a:rPr lang="cs-CZ" sz="2400" dirty="0" smtClean="0"/>
              <a:t> </a:t>
            </a:r>
            <a:r>
              <a:rPr lang="cs-CZ" sz="2400" dirty="0" err="1" smtClean="0"/>
              <a:t>church</a:t>
            </a:r>
            <a:r>
              <a:rPr lang="cs-CZ" sz="2400" dirty="0" smtClean="0"/>
              <a:t>, statue </a:t>
            </a:r>
            <a:r>
              <a:rPr lang="cs-CZ" sz="2400" dirty="0" err="1" smtClean="0"/>
              <a:t>of</a:t>
            </a:r>
            <a:r>
              <a:rPr lang="cs-CZ" sz="2400" dirty="0" smtClean="0"/>
              <a:t> Jan Hus, </a:t>
            </a:r>
            <a:r>
              <a:rPr lang="cs-CZ" sz="2400" dirty="0" err="1" smtClean="0"/>
              <a:t>astronomical</a:t>
            </a:r>
            <a:r>
              <a:rPr lang="cs-CZ" sz="2400" dirty="0" smtClean="0"/>
              <a:t> </a:t>
            </a:r>
            <a:r>
              <a:rPr lang="cs-CZ" sz="2400" dirty="0" err="1" smtClean="0"/>
              <a:t>clock</a:t>
            </a:r>
            <a:r>
              <a:rPr lang="cs-CZ" sz="2400" dirty="0" smtClean="0"/>
              <a:t>, Charles </a:t>
            </a:r>
            <a:r>
              <a:rPr lang="cs-CZ" sz="2400" dirty="0" err="1" smtClean="0"/>
              <a:t>bridge</a:t>
            </a:r>
            <a:r>
              <a:rPr lang="cs-CZ" sz="2400" dirty="0" smtClean="0"/>
              <a:t> </a:t>
            </a:r>
            <a:r>
              <a:rPr lang="cs-CZ" sz="2400" dirty="0" err="1" smtClean="0"/>
              <a:t>or</a:t>
            </a:r>
            <a:r>
              <a:rPr lang="cs-CZ" sz="2400" dirty="0" smtClean="0"/>
              <a:t> </a:t>
            </a:r>
            <a:r>
              <a:rPr lang="cs-CZ" sz="2400" dirty="0" err="1" smtClean="0"/>
              <a:t>Prague</a:t>
            </a:r>
            <a:r>
              <a:rPr lang="cs-CZ" sz="2400" dirty="0" smtClean="0"/>
              <a:t> </a:t>
            </a:r>
            <a:r>
              <a:rPr lang="cs-CZ" sz="2400" dirty="0" err="1" smtClean="0"/>
              <a:t>Castle</a:t>
            </a:r>
            <a:r>
              <a:rPr lang="cs-CZ" sz="2400" dirty="0" smtClean="0"/>
              <a:t>.</a:t>
            </a:r>
          </a:p>
        </p:txBody>
      </p:sp>
    </p:spTree>
    <p:extLst>
      <p:ext uri="{BB962C8B-B14F-4D97-AF65-F5344CB8AC3E}">
        <p14:creationId xmlns:p14="http://schemas.microsoft.com/office/powerpoint/2010/main" val="29993782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tx2">
                    <a:lumMod val="75000"/>
                  </a:schemeClr>
                </a:solidFill>
              </a:rPr>
              <a:t>Prague</a:t>
            </a:r>
            <a:endParaRPr lang="cs-CZ" dirty="0"/>
          </a:p>
        </p:txBody>
      </p:sp>
      <p:sp>
        <p:nvSpPr>
          <p:cNvPr id="3" name="Zástupný symbol pro obsah 2"/>
          <p:cNvSpPr>
            <a:spLocks noGrp="1"/>
          </p:cNvSpPr>
          <p:nvPr>
            <p:ph idx="1"/>
          </p:nvPr>
        </p:nvSpPr>
        <p:spPr>
          <a:xfrm>
            <a:off x="251520" y="1600200"/>
            <a:ext cx="8568952" cy="4709120"/>
          </a:xfrm>
        </p:spPr>
        <p:txBody>
          <a:bodyPr>
            <a:normAutofit/>
          </a:bodyPr>
          <a:lstStyle/>
          <a:p>
            <a:endParaRPr lang="cs-CZ" sz="2400" dirty="0" smtClean="0"/>
          </a:p>
          <a:p>
            <a:endParaRPr lang="cs-CZ" sz="2400" dirty="0" smtClean="0"/>
          </a:p>
          <a:p>
            <a:r>
              <a:rPr lang="en-US" sz="2400" dirty="0" smtClean="0"/>
              <a:t>Prague was not only the capital of the Czech state, but also the seat of two Holy Roman Emperors and thus also the capital of the Holy Roman Empire. It was an important city to the Habsburg Monarchy and its Austro-Hungarian Empire</a:t>
            </a:r>
            <a:r>
              <a:rPr lang="cs-CZ" sz="2400" dirty="0" smtClean="0"/>
              <a:t>. </a:t>
            </a:r>
          </a:p>
          <a:p>
            <a:endParaRPr lang="cs-CZ" sz="2400" dirty="0" smtClean="0"/>
          </a:p>
          <a:p>
            <a:r>
              <a:rPr lang="cs-CZ" sz="2400" dirty="0" err="1" smtClean="0"/>
              <a:t>Today</a:t>
            </a:r>
            <a:r>
              <a:rPr lang="cs-CZ" sz="2400" dirty="0" smtClean="0"/>
              <a:t>‘s center </a:t>
            </a:r>
            <a:r>
              <a:rPr lang="cs-CZ" sz="2400" dirty="0" err="1" smtClean="0"/>
              <a:t>of</a:t>
            </a:r>
            <a:r>
              <a:rPr lang="cs-CZ" sz="2400" dirty="0" smtClean="0"/>
              <a:t> </a:t>
            </a:r>
            <a:r>
              <a:rPr lang="cs-CZ" sz="2400" dirty="0" err="1" smtClean="0"/>
              <a:t>Prague</a:t>
            </a:r>
            <a:r>
              <a:rPr lang="cs-CZ" sz="2400" dirty="0" smtClean="0"/>
              <a:t> </a:t>
            </a:r>
            <a:r>
              <a:rPr lang="cs-CZ" sz="2400" dirty="0" err="1" smtClean="0"/>
              <a:t>is</a:t>
            </a:r>
            <a:r>
              <a:rPr lang="cs-CZ" sz="2400" dirty="0" smtClean="0"/>
              <a:t> </a:t>
            </a:r>
            <a:r>
              <a:rPr lang="cs-CZ" sz="2400" dirty="0" err="1" smtClean="0"/>
              <a:t>the</a:t>
            </a:r>
            <a:r>
              <a:rPr lang="cs-CZ" sz="2400" dirty="0" smtClean="0"/>
              <a:t> </a:t>
            </a:r>
            <a:r>
              <a:rPr lang="cs-CZ" sz="2400" dirty="0" err="1" smtClean="0"/>
              <a:t>Wenzel</a:t>
            </a:r>
            <a:r>
              <a:rPr lang="cs-CZ" sz="2400" dirty="0" smtClean="0"/>
              <a:t>‘s Square </a:t>
            </a:r>
            <a:r>
              <a:rPr lang="cs-CZ" sz="2400" dirty="0" err="1" smtClean="0"/>
              <a:t>with</a:t>
            </a:r>
            <a:r>
              <a:rPr lang="cs-CZ" sz="2400" dirty="0" smtClean="0"/>
              <a:t> </a:t>
            </a:r>
            <a:r>
              <a:rPr lang="cs-CZ" sz="2400" dirty="0" err="1" smtClean="0"/>
              <a:t>the</a:t>
            </a:r>
            <a:r>
              <a:rPr lang="cs-CZ" sz="2400" dirty="0" smtClean="0"/>
              <a:t> statue </a:t>
            </a:r>
            <a:r>
              <a:rPr lang="cs-CZ" sz="2400" dirty="0" err="1" smtClean="0"/>
              <a:t>of</a:t>
            </a:r>
            <a:r>
              <a:rPr lang="cs-CZ" sz="2400" dirty="0" smtClean="0"/>
              <a:t> St. </a:t>
            </a:r>
            <a:r>
              <a:rPr lang="cs-CZ" sz="2400" dirty="0" err="1" smtClean="0"/>
              <a:t>Wenzel</a:t>
            </a:r>
            <a:r>
              <a:rPr lang="cs-CZ" sz="2400" dirty="0" smtClean="0"/>
              <a:t> </a:t>
            </a:r>
            <a:r>
              <a:rPr lang="cs-CZ" sz="2400" dirty="0" err="1" smtClean="0"/>
              <a:t>and</a:t>
            </a:r>
            <a:r>
              <a:rPr lang="cs-CZ" sz="2400" dirty="0" smtClean="0"/>
              <a:t> many </a:t>
            </a:r>
            <a:r>
              <a:rPr lang="cs-CZ" sz="2400" dirty="0" err="1" smtClean="0"/>
              <a:t>shops</a:t>
            </a:r>
            <a:r>
              <a:rPr lang="cs-CZ" sz="2400" dirty="0" smtClean="0"/>
              <a:t>, </a:t>
            </a:r>
            <a:r>
              <a:rPr lang="cs-CZ" sz="2400" dirty="0" err="1" smtClean="0"/>
              <a:t>cinemas</a:t>
            </a:r>
            <a:r>
              <a:rPr lang="cs-CZ" sz="2400" dirty="0" smtClean="0"/>
              <a:t> </a:t>
            </a:r>
            <a:r>
              <a:rPr lang="cs-CZ" sz="2400" dirty="0" err="1" smtClean="0"/>
              <a:t>etc</a:t>
            </a:r>
            <a:r>
              <a:rPr lang="cs-CZ" sz="2400" dirty="0" smtClean="0"/>
              <a:t>.</a:t>
            </a:r>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38211421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err="1" smtClean="0">
                <a:solidFill>
                  <a:schemeClr val="tx2">
                    <a:lumMod val="75000"/>
                  </a:schemeClr>
                </a:solidFill>
              </a:rPr>
              <a:t>Prague</a:t>
            </a:r>
            <a:endParaRPr lang="cs-CZ" dirty="0"/>
          </a:p>
        </p:txBody>
      </p:sp>
      <p:pic>
        <p:nvPicPr>
          <p:cNvPr id="3" name="Picture 2" descr="File:Hradschin Prag.jpg"/>
          <p:cNvPicPr>
            <a:picLocks noChangeAspect="1" noChangeArrowheads="1"/>
          </p:cNvPicPr>
          <p:nvPr/>
        </p:nvPicPr>
        <p:blipFill>
          <a:blip r:embed="rId2" cstate="print"/>
          <a:srcRect/>
          <a:stretch>
            <a:fillRect/>
          </a:stretch>
        </p:blipFill>
        <p:spPr bwMode="auto">
          <a:xfrm>
            <a:off x="1187624" y="1340768"/>
            <a:ext cx="6768752" cy="4416611"/>
          </a:xfrm>
          <a:prstGeom prst="rect">
            <a:avLst/>
          </a:prstGeom>
          <a:noFill/>
        </p:spPr>
      </p:pic>
      <p:sp>
        <p:nvSpPr>
          <p:cNvPr id="5" name="TextovéPole 4"/>
          <p:cNvSpPr txBox="1"/>
          <p:nvPr/>
        </p:nvSpPr>
        <p:spPr>
          <a:xfrm>
            <a:off x="3131840" y="6093296"/>
            <a:ext cx="3240360" cy="369332"/>
          </a:xfrm>
          <a:prstGeom prst="rect">
            <a:avLst/>
          </a:prstGeom>
          <a:noFill/>
        </p:spPr>
        <p:txBody>
          <a:bodyPr wrap="square" rtlCol="0">
            <a:spAutoFit/>
          </a:bodyPr>
          <a:lstStyle/>
          <a:p>
            <a:pPr algn="ctr"/>
            <a:r>
              <a:rPr lang="cs-CZ" dirty="0" err="1" smtClean="0"/>
              <a:t>Prague</a:t>
            </a:r>
            <a:r>
              <a:rPr lang="cs-CZ" dirty="0" smtClean="0"/>
              <a:t> </a:t>
            </a:r>
            <a:r>
              <a:rPr lang="cs-CZ" dirty="0" err="1" smtClean="0"/>
              <a:t>Castle</a:t>
            </a:r>
            <a:endParaRPr lang="cs-CZ" dirty="0"/>
          </a:p>
        </p:txBody>
      </p:sp>
    </p:spTree>
    <p:extLst>
      <p:ext uri="{BB962C8B-B14F-4D97-AF65-F5344CB8AC3E}">
        <p14:creationId xmlns:p14="http://schemas.microsoft.com/office/powerpoint/2010/main" val="25754522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solidFill>
                  <a:schemeClr val="tx2"/>
                </a:solidFill>
              </a:rPr>
              <a:t>Prague</a:t>
            </a:r>
            <a:endParaRPr lang="cs-CZ" b="1" dirty="0">
              <a:solidFill>
                <a:schemeClr val="tx2"/>
              </a:solidFill>
            </a:endParaRPr>
          </a:p>
        </p:txBody>
      </p:sp>
      <p:sp>
        <p:nvSpPr>
          <p:cNvPr id="3" name="Zástupný symbol pro obsah 2"/>
          <p:cNvSpPr>
            <a:spLocks noGrp="1"/>
          </p:cNvSpPr>
          <p:nvPr>
            <p:ph idx="1"/>
          </p:nvPr>
        </p:nvSpPr>
        <p:spPr>
          <a:xfrm>
            <a:off x="2051720" y="6093296"/>
            <a:ext cx="5328592" cy="421507"/>
          </a:xfrm>
        </p:spPr>
        <p:txBody>
          <a:bodyPr>
            <a:noAutofit/>
          </a:bodyPr>
          <a:lstStyle/>
          <a:p>
            <a:pPr algn="ctr">
              <a:buNone/>
            </a:pPr>
            <a:r>
              <a:rPr lang="cs-CZ" sz="2000" dirty="0" smtClean="0"/>
              <a:t>Charles‘ </a:t>
            </a:r>
            <a:r>
              <a:rPr lang="cs-CZ" sz="2000" dirty="0" err="1" smtClean="0"/>
              <a:t>bridge</a:t>
            </a:r>
            <a:endParaRPr lang="cs-CZ" sz="2000" dirty="0"/>
          </a:p>
        </p:txBody>
      </p:sp>
      <p:pic>
        <p:nvPicPr>
          <p:cNvPr id="18434" name="Picture 2" descr="File:František Xaver Sandmann (Franz Xaver Sandmann), Karlův Most, památná lípa.jpg"/>
          <p:cNvPicPr>
            <a:picLocks noChangeAspect="1" noChangeArrowheads="1"/>
          </p:cNvPicPr>
          <p:nvPr/>
        </p:nvPicPr>
        <p:blipFill>
          <a:blip r:embed="rId2" cstate="print"/>
          <a:srcRect/>
          <a:stretch>
            <a:fillRect/>
          </a:stretch>
        </p:blipFill>
        <p:spPr bwMode="auto">
          <a:xfrm>
            <a:off x="1691680" y="1484784"/>
            <a:ext cx="5747792" cy="4203074"/>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solidFill>
                  <a:schemeClr val="tx2"/>
                </a:solidFill>
              </a:rPr>
              <a:t>Prague</a:t>
            </a:r>
            <a:endParaRPr lang="cs-CZ" dirty="0"/>
          </a:p>
        </p:txBody>
      </p:sp>
      <p:sp>
        <p:nvSpPr>
          <p:cNvPr id="3" name="Zástupný symbol pro obsah 2"/>
          <p:cNvSpPr>
            <a:spLocks noGrp="1"/>
          </p:cNvSpPr>
          <p:nvPr>
            <p:ph idx="1"/>
          </p:nvPr>
        </p:nvSpPr>
        <p:spPr>
          <a:xfrm>
            <a:off x="2411760" y="6021288"/>
            <a:ext cx="4186808" cy="464915"/>
          </a:xfrm>
        </p:spPr>
        <p:txBody>
          <a:bodyPr>
            <a:noAutofit/>
          </a:bodyPr>
          <a:lstStyle/>
          <a:p>
            <a:pPr algn="ctr">
              <a:buNone/>
            </a:pPr>
            <a:r>
              <a:rPr lang="cs-CZ" sz="2000" dirty="0" err="1" smtClean="0"/>
              <a:t>Weznel</a:t>
            </a:r>
            <a:r>
              <a:rPr lang="cs-CZ" sz="2000" dirty="0" smtClean="0"/>
              <a:t>‘s Square</a:t>
            </a:r>
            <a:endParaRPr lang="cs-CZ" sz="2000" dirty="0"/>
          </a:p>
        </p:txBody>
      </p:sp>
      <p:pic>
        <p:nvPicPr>
          <p:cNvPr id="19458" name="Picture 2" descr="File:Peter Stehlik 2011.07.29 A.jpg"/>
          <p:cNvPicPr>
            <a:picLocks noChangeAspect="1" noChangeArrowheads="1"/>
          </p:cNvPicPr>
          <p:nvPr/>
        </p:nvPicPr>
        <p:blipFill>
          <a:blip r:embed="rId2" cstate="print"/>
          <a:srcRect/>
          <a:stretch>
            <a:fillRect/>
          </a:stretch>
        </p:blipFill>
        <p:spPr bwMode="auto">
          <a:xfrm>
            <a:off x="1259632" y="1340768"/>
            <a:ext cx="6467872" cy="430922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smtClean="0"/>
              <a:t>http://upload.wikimedia.org/wikipedia/commons/thumb/d/d4/Hradschin_Prag.jpg/800px-Hradschin_Prag.jpg</a:t>
            </a:r>
          </a:p>
          <a:p>
            <a:r>
              <a:rPr lang="cs-CZ" dirty="0" smtClean="0"/>
              <a:t>http://upload.wikimedia.org/wikipedia/commons/thumb/1/13/Franti%C5%A1ek_Xaver_Sandmann_%28Franz_Xaver_Sandmann%29%2C_Karl%C5%AFv_Most%2C_pam%C3%A1tn%C3%A1_l%C3%ADpa.jpg/800px-Franti%C5%A1ek_Xaver_Sandmann_%28Franz_Xaver_Sandmann%29%2C_Karl%C5%AFv_Most%2C_pam%C3%A1tn%C3%A1_l%C3%ADpa.jpg</a:t>
            </a:r>
          </a:p>
          <a:p>
            <a:r>
              <a:rPr lang="cs-CZ" dirty="0" smtClean="0"/>
              <a:t>http://upload.wikimedia.org/wikipedia/commons/thumb/2/21/Peter_Stehlik_2011.07.29_A.jpg/800px-Peter_Stehlik_2011.07.29_A.jpg</a:t>
            </a:r>
          </a:p>
          <a:p>
            <a:endParaRPr lang="cs-CZ" dirty="0" smtClean="0"/>
          </a:p>
          <a:p>
            <a:endParaRPr lang="cs-CZ" dirty="0"/>
          </a:p>
        </p:txBody>
      </p:sp>
    </p:spTree>
    <p:extLst>
      <p:ext uri="{BB962C8B-B14F-4D97-AF65-F5344CB8AC3E}">
        <p14:creationId xmlns:p14="http://schemas.microsoft.com/office/powerpoint/2010/main" val="393118155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193</TotalTime>
  <Words>211</Words>
  <Application>Microsoft Office PowerPoint</Application>
  <PresentationFormat>Předvádění na obrazovce (4:3)</PresentationFormat>
  <Paragraphs>47</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Prague</vt:lpstr>
      <vt:lpstr>Prague</vt:lpstr>
      <vt:lpstr>Prague</vt:lpstr>
      <vt:lpstr>Prague</vt:lpstr>
      <vt:lpstr>Prague</vt:lpstr>
      <vt:lpstr>Zdroje</vt:lpstr>
    </vt:vector>
  </TitlesOfParts>
  <Company>SŠGaS Most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u217ucitel</dc:creator>
  <cp:lastModifiedBy>u310</cp:lastModifiedBy>
  <cp:revision>34</cp:revision>
  <dcterms:created xsi:type="dcterms:W3CDTF">2012-10-29T06:53:22Z</dcterms:created>
  <dcterms:modified xsi:type="dcterms:W3CDTF">2013-04-04T08:10:02Z</dcterms:modified>
</cp:coreProperties>
</file>