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ms-office.activeX"/>
  <Override PartName="/ppt/activeX/activeX4.xml" ContentType="application/vnd.ms-office.activeX+xml"/>
  <Override PartName="/ppt/activeX/activeX5.xml" ContentType="application/vnd.ms-office.activeX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activeX/activeX7.xml" ContentType="application/vnd.ms-office.activeX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C5C5"/>
    <a:srgbClr val="FFFFCC"/>
    <a:srgbClr val="FFFF99"/>
    <a:srgbClr val="FFCC99"/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06/relationships/vbaProject" Target="vbaProject.bin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Rosino\Desktop\dumy\pohori_vrchol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dLbls>
            <c:txPr>
              <a:bodyPr/>
              <a:lstStyle/>
              <a:p>
                <a:pPr>
                  <a:defRPr sz="1600"/>
                </a:pPr>
                <a:endParaRPr lang="cs-CZ"/>
              </a:p>
            </c:txPr>
            <c:showVal val="1"/>
          </c:dLbls>
          <c:cat>
            <c:strRef>
              <c:f>List1!$G$2:$G$8</c:f>
              <c:strCache>
                <c:ptCount val="7"/>
                <c:pt idx="0">
                  <c:v>Smrk </c:v>
                </c:pt>
                <c:pt idx="1">
                  <c:v>Kamenec </c:v>
                </c:pt>
                <c:pt idx="2">
                  <c:v>Ještěd</c:v>
                </c:pt>
                <c:pt idx="3">
                  <c:v>Tok </c:v>
                </c:pt>
                <c:pt idx="4">
                  <c:v>Háj </c:v>
                </c:pt>
                <c:pt idx="5">
                  <c:v>Skalky</c:v>
                </c:pt>
                <c:pt idx="6">
                  <c:v>Děvín </c:v>
                </c:pt>
              </c:strCache>
            </c:strRef>
          </c:cat>
          <c:val>
            <c:numRef>
              <c:f>List1!$H$2:$H$8</c:f>
              <c:numCache>
                <c:formatCode>General</c:formatCode>
                <c:ptCount val="7"/>
                <c:pt idx="0">
                  <c:v>1126</c:v>
                </c:pt>
                <c:pt idx="1">
                  <c:v>1072</c:v>
                </c:pt>
                <c:pt idx="2">
                  <c:v>1012</c:v>
                </c:pt>
                <c:pt idx="3">
                  <c:v>865</c:v>
                </c:pt>
                <c:pt idx="4">
                  <c:v>758</c:v>
                </c:pt>
                <c:pt idx="5">
                  <c:v>735</c:v>
                </c:pt>
                <c:pt idx="6">
                  <c:v>549</c:v>
                </c:pt>
              </c:numCache>
            </c:numRef>
          </c:val>
        </c:ser>
        <c:dLbls>
          <c:showVal val="1"/>
        </c:dLbls>
        <c:shape val="cone"/>
        <c:axId val="208416768"/>
        <c:axId val="208439168"/>
        <c:axId val="0"/>
      </c:bar3DChart>
      <c:catAx>
        <c:axId val="208416768"/>
        <c:scaling>
          <c:orientation val="minMax"/>
        </c:scaling>
        <c:axPos val="b"/>
        <c:numFmt formatCode="General" sourceLinked="1"/>
        <c:tickLblPos val="nextTo"/>
        <c:txPr>
          <a:bodyPr rot="-1560000" vert="horz" anchor="ctr" anchorCtr="1"/>
          <a:lstStyle/>
          <a:p>
            <a:pPr>
              <a:defRPr sz="1800"/>
            </a:pPr>
            <a:endParaRPr lang="cs-CZ"/>
          </a:p>
        </c:txPr>
        <c:crossAx val="208439168"/>
        <c:crosses val="autoZero"/>
        <c:auto val="1"/>
        <c:lblAlgn val="ctr"/>
        <c:lblOffset val="100"/>
      </c:catAx>
      <c:valAx>
        <c:axId val="208439168"/>
        <c:scaling>
          <c:orientation val="minMax"/>
        </c:scaling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m n.m.</a:t>
                </a:r>
              </a:p>
            </c:rich>
          </c:tx>
          <c:layout/>
        </c:title>
        <c:numFmt formatCode="General" sourceLinked="1"/>
        <c:tickLblPos val="nextTo"/>
        <c:crossAx val="208416768"/>
        <c:crosses val="autoZero"/>
        <c:crossBetween val="between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slide" Target="slide4.xml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hyperlink" Target="http://geoportal.alej.cz/_uploads/files/pohori.jpg" TargetMode="Externa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image" Target="../media/image5.png"/><Relationship Id="rId5" Type="http://schemas.openxmlformats.org/officeDocument/2006/relationships/control" Target="../activeX/activeX4.xml"/><Relationship Id="rId10" Type="http://schemas.openxmlformats.org/officeDocument/2006/relationships/notesSlide" Target="../notesSlides/notesSlide3.xml"/><Relationship Id="rId4" Type="http://schemas.openxmlformats.org/officeDocument/2006/relationships/control" Target="../activeX/activeX3.xml"/><Relationship Id="rId9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Významná pohoří České republiky 4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01. 03. 2013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722216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VY_32_INOVACE_ZE.16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Významná pohoří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– ČR 4;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Regionální geografie, fyzická geografie Evropy</a:t>
                      </a:r>
                      <a:r>
                        <a:rPr lang="cs-CZ" sz="1400" baseline="0" smtClean="0">
                          <a:latin typeface="+mn-lt"/>
                          <a:ea typeface="Calibri"/>
                          <a:cs typeface="Times New Roman"/>
                        </a:rPr>
                        <a:t> a ČR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Calibri"/>
                          <a:ea typeface="Calibri"/>
                          <a:cs typeface="Times New Roman"/>
                        </a:rPr>
                        <a:t>IV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+mn-lt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ČR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Po </a:t>
                      </a: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C5C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74" name="Picture 16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1" y="836712"/>
            <a:ext cx="9167469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4572000" cy="4462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/>
              <a:t>Významná pohoří České republiky 4</a:t>
            </a:r>
            <a:endParaRPr lang="cs-CZ" sz="2300" dirty="0"/>
          </a:p>
        </p:txBody>
      </p:sp>
      <p:sp>
        <p:nvSpPr>
          <p:cNvPr id="16" name="AutoShape 357">
            <a:hlinkClick r:id="rId12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4509120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Pomocná mapa</a:t>
            </a:r>
            <a:endParaRPr lang="cs-CZ" sz="1200" dirty="0"/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594798" y="0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04248" y="0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41" name="AutoShape 357">
            <a:hlinkClick r:id="rId13" action="ppaction://hlinksldjump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5157192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Nejvyšší body</a:t>
            </a:r>
            <a:endParaRPr lang="cs-CZ" sz="1200" dirty="0"/>
          </a:p>
        </p:txBody>
      </p:sp>
      <p:sp>
        <p:nvSpPr>
          <p:cNvPr id="32" name="Elipsa 31"/>
          <p:cNvSpPr/>
          <p:nvPr/>
        </p:nvSpPr>
        <p:spPr>
          <a:xfrm>
            <a:off x="3635896" y="1628800"/>
            <a:ext cx="342660" cy="180008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Čárový popisek 1 60"/>
          <p:cNvSpPr/>
          <p:nvPr/>
        </p:nvSpPr>
        <p:spPr>
          <a:xfrm>
            <a:off x="5868144" y="620688"/>
            <a:ext cx="2880320" cy="648072"/>
          </a:xfrm>
          <a:prstGeom prst="borderCallout1">
            <a:avLst>
              <a:gd name="adj1" fmla="val 97401"/>
              <a:gd name="adj2" fmla="val 43722"/>
              <a:gd name="adj3" fmla="val 290067"/>
              <a:gd name="adj4" fmla="val 19892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 rot="8646685" flipV="1">
            <a:off x="3131840" y="5589240"/>
            <a:ext cx="504056" cy="328490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 rot="18223091">
            <a:off x="6297361" y="2211617"/>
            <a:ext cx="219656" cy="48919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 rot="11373143">
            <a:off x="5956695" y="3742290"/>
            <a:ext cx="503499" cy="717230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 rot="2587296" flipV="1">
            <a:off x="181756" y="2749435"/>
            <a:ext cx="442416" cy="181380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 rot="17636950">
            <a:off x="5816268" y="5296391"/>
            <a:ext cx="208731" cy="33732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Čárový popisek 1 62"/>
          <p:cNvSpPr/>
          <p:nvPr/>
        </p:nvSpPr>
        <p:spPr>
          <a:xfrm>
            <a:off x="107504" y="5949280"/>
            <a:ext cx="2808312" cy="648072"/>
          </a:xfrm>
          <a:prstGeom prst="borderCallout1">
            <a:avLst>
              <a:gd name="adj1" fmla="val -1576"/>
              <a:gd name="adj2" fmla="val 57306"/>
              <a:gd name="adj3" fmla="val -306704"/>
              <a:gd name="adj4" fmla="val 84542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Čárový popisek 1 63"/>
          <p:cNvSpPr/>
          <p:nvPr/>
        </p:nvSpPr>
        <p:spPr>
          <a:xfrm>
            <a:off x="3203848" y="5877272"/>
            <a:ext cx="2808312" cy="648072"/>
          </a:xfrm>
          <a:prstGeom prst="borderCallout1">
            <a:avLst>
              <a:gd name="adj1" fmla="val 530"/>
              <a:gd name="adj2" fmla="val 48356"/>
              <a:gd name="adj3" fmla="val -21386"/>
              <a:gd name="adj4" fmla="val 3727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Čárový popisek 1 64"/>
          <p:cNvSpPr/>
          <p:nvPr/>
        </p:nvSpPr>
        <p:spPr>
          <a:xfrm>
            <a:off x="0" y="692696"/>
            <a:ext cx="2843808" cy="648072"/>
          </a:xfrm>
          <a:prstGeom prst="borderCallout1">
            <a:avLst>
              <a:gd name="adj1" fmla="val 97401"/>
              <a:gd name="adj2" fmla="val 39406"/>
              <a:gd name="adj3" fmla="val 339654"/>
              <a:gd name="adj4" fmla="val 14147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Čárový popisek 1 65"/>
          <p:cNvSpPr/>
          <p:nvPr/>
        </p:nvSpPr>
        <p:spPr>
          <a:xfrm>
            <a:off x="2987824" y="548680"/>
            <a:ext cx="2808312" cy="648072"/>
          </a:xfrm>
          <a:prstGeom prst="borderCallout1">
            <a:avLst>
              <a:gd name="adj1" fmla="val 98164"/>
              <a:gd name="adj2" fmla="val 36628"/>
              <a:gd name="adj3" fmla="val 187875"/>
              <a:gd name="adj4" fmla="val 28720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Čárový popisek 1 66"/>
          <p:cNvSpPr/>
          <p:nvPr/>
        </p:nvSpPr>
        <p:spPr>
          <a:xfrm>
            <a:off x="6300192" y="5949280"/>
            <a:ext cx="2843808" cy="648072"/>
          </a:xfrm>
          <a:prstGeom prst="borderCallout1">
            <a:avLst>
              <a:gd name="adj1" fmla="val 530"/>
              <a:gd name="adj2" fmla="val 48356"/>
              <a:gd name="adj3" fmla="val -78674"/>
              <a:gd name="adj4" fmla="val -15552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Čárový popisek 1 67"/>
          <p:cNvSpPr/>
          <p:nvPr/>
        </p:nvSpPr>
        <p:spPr>
          <a:xfrm>
            <a:off x="6084168" y="2924944"/>
            <a:ext cx="2843808" cy="648072"/>
          </a:xfrm>
          <a:prstGeom prst="borderCallout1">
            <a:avLst>
              <a:gd name="adj1" fmla="val 101614"/>
              <a:gd name="adj2" fmla="val 43743"/>
              <a:gd name="adj3" fmla="val 189906"/>
              <a:gd name="adj4" fmla="val 3927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 rot="13182063" flipV="1">
            <a:off x="2322910" y="3724909"/>
            <a:ext cx="318041" cy="57168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1" name="Skupina 80"/>
          <p:cNvGrpSpPr/>
          <p:nvPr/>
        </p:nvGrpSpPr>
        <p:grpSpPr>
          <a:xfrm>
            <a:off x="251520" y="1052736"/>
            <a:ext cx="8640960" cy="5697924"/>
            <a:chOff x="179512" y="945396"/>
            <a:chExt cx="8640960" cy="5697924"/>
          </a:xfrm>
        </p:grpSpPr>
        <p:grpSp>
          <p:nvGrpSpPr>
            <p:cNvPr id="77" name="Skupina 76"/>
            <p:cNvGrpSpPr/>
            <p:nvPr/>
          </p:nvGrpSpPr>
          <p:grpSpPr>
            <a:xfrm>
              <a:off x="179512" y="945396"/>
              <a:ext cx="8640960" cy="5697924"/>
              <a:chOff x="179512" y="945396"/>
              <a:chExt cx="8640960" cy="5697924"/>
            </a:xfrm>
          </p:grpSpPr>
          <p:sp>
            <p:nvSpPr>
              <p:cNvPr id="69" name="TextovéPole 68"/>
              <p:cNvSpPr txBox="1"/>
              <p:nvPr/>
            </p:nvSpPr>
            <p:spPr>
              <a:xfrm>
                <a:off x="179512" y="1089412"/>
                <a:ext cx="2232248" cy="369332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Smrčiny</a:t>
                </a:r>
                <a:endParaRPr lang="cs-CZ" dirty="0"/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2987824" y="945396"/>
                <a:ext cx="2664296" cy="338554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600" dirty="0" smtClean="0"/>
                  <a:t>Ještědsko-</a:t>
                </a:r>
                <a:r>
                  <a:rPr lang="cs-CZ" sz="1600" dirty="0" err="1" smtClean="0"/>
                  <a:t>kozákovský</a:t>
                </a:r>
                <a:r>
                  <a:rPr lang="cs-CZ" sz="1600" dirty="0" smtClean="0"/>
                  <a:t> hřbet</a:t>
                </a:r>
                <a:endParaRPr lang="cs-CZ" sz="1600" dirty="0"/>
              </a:p>
            </p:txBody>
          </p:sp>
          <p:sp>
            <p:nvSpPr>
              <p:cNvPr id="72" name="TextovéPole 71"/>
              <p:cNvSpPr txBox="1"/>
              <p:nvPr/>
            </p:nvSpPr>
            <p:spPr>
              <a:xfrm>
                <a:off x="6084168" y="1017404"/>
                <a:ext cx="2232248" cy="353943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700" dirty="0" err="1" smtClean="0"/>
                  <a:t>Rychlebské</a:t>
                </a:r>
                <a:r>
                  <a:rPr lang="cs-CZ" sz="1700" dirty="0" smtClean="0"/>
                  <a:t> hory</a:t>
                </a:r>
                <a:endParaRPr lang="cs-CZ" sz="1700" dirty="0"/>
              </a:p>
            </p:txBody>
          </p:sp>
          <p:sp>
            <p:nvSpPr>
              <p:cNvPr id="74" name="TextovéPole 73"/>
              <p:cNvSpPr txBox="1"/>
              <p:nvPr/>
            </p:nvSpPr>
            <p:spPr>
              <a:xfrm>
                <a:off x="251520" y="6273988"/>
                <a:ext cx="2232248" cy="369332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Brdy</a:t>
                </a:r>
                <a:endParaRPr lang="cs-CZ" dirty="0"/>
              </a:p>
            </p:txBody>
          </p:sp>
          <p:sp>
            <p:nvSpPr>
              <p:cNvPr id="76" name="TextovéPole 75"/>
              <p:cNvSpPr txBox="1"/>
              <p:nvPr/>
            </p:nvSpPr>
            <p:spPr>
              <a:xfrm>
                <a:off x="6588224" y="6273988"/>
                <a:ext cx="2232248" cy="369332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Pálava</a:t>
                </a:r>
                <a:endParaRPr lang="cs-CZ" dirty="0"/>
              </a:p>
            </p:txBody>
          </p:sp>
        </p:grpSp>
        <p:sp>
          <p:nvSpPr>
            <p:cNvPr id="79" name="TextovéPole 78"/>
            <p:cNvSpPr txBox="1"/>
            <p:nvPr/>
          </p:nvSpPr>
          <p:spPr>
            <a:xfrm>
              <a:off x="6372200" y="3249652"/>
              <a:ext cx="2232248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Drahanská</a:t>
              </a:r>
              <a:r>
                <a:rPr lang="cs-CZ" dirty="0" smtClean="0"/>
                <a:t> vrchovina</a:t>
              </a:r>
              <a:endParaRPr lang="cs-CZ" dirty="0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3419872" y="6273988"/>
              <a:ext cx="2232248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Novohradské hory</a:t>
              </a:r>
              <a:endParaRPr lang="cs-CZ" dirty="0"/>
            </a:p>
          </p:txBody>
        </p:sp>
      </p:grpSp>
    </p:spTree>
    <p:controls>
      <p:control spid="13490" name="HTMLSelect3" r:id="rId2" imgW="2647800" imgH="247680"/>
      <p:control spid="13524" name="HTMLSelect1" r:id="rId3" imgW="2647800" imgH="228600"/>
      <p:control spid="13525" name="HTMLSelect2" r:id="rId4" imgW="2647800" imgH="228600"/>
      <p:control spid="13526" name="HTMLSelect4" r:id="rId5" imgW="2647800" imgH="228600"/>
      <p:control spid="13527" name="HTMLSelect5" r:id="rId6" imgW="2647800" imgH="228600"/>
      <p:control spid="13528" name="HTMLSelect6" r:id="rId7" imgW="2647800" imgH="228600"/>
      <p:control spid="13529" name="HTMLSelect7" r:id="rId8" imgW="2647800" imgH="22860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0" y="4509121"/>
          <a:ext cx="9144000" cy="2348879"/>
        </p:xfrm>
        <a:graphic>
          <a:graphicData uri="http://schemas.openxmlformats.org/drawingml/2006/table">
            <a:tbl>
              <a:tblPr/>
              <a:tblGrid>
                <a:gridCol w="3230963"/>
                <a:gridCol w="3230963"/>
                <a:gridCol w="2682074"/>
              </a:tblGrid>
              <a:tr h="384362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název pohoří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nejvyšší bod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výška  (m. n. m.)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288271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Rychlebské hory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Smrk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1126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88271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Novohradské hory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Kamenec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1072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759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Ještědsko-kozákovský hřbet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Ještěd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1012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759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Brdy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Tok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865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759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Smrčiny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Háj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758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759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Drahanská vrchovina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Skalky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759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Pálava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Děvín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549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0"/>
            <a:ext cx="3168352" cy="692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body</a:t>
            </a:r>
            <a:endParaRPr lang="cs-CZ" dirty="0"/>
          </a:p>
        </p:txBody>
      </p:sp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" name="Graf 9"/>
          <p:cNvGraphicFramePr/>
          <p:nvPr/>
        </p:nvGraphicFramePr>
        <p:xfrm>
          <a:off x="0" y="620688"/>
          <a:ext cx="9144000" cy="38884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Slepá mapa České republiky</a:t>
            </a:r>
            <a:r>
              <a:rPr lang="cs-CZ" dirty="0" smtClean="0"/>
              <a:t> [online]. [cit. 2013-03-01]. Dostupné z: http://d-</a:t>
            </a:r>
            <a:r>
              <a:rPr lang="cs-CZ" dirty="0" err="1" smtClean="0"/>
              <a:t>maps.com</a:t>
            </a:r>
            <a:r>
              <a:rPr lang="cs-CZ" dirty="0" smtClean="0"/>
              <a:t>/</a:t>
            </a:r>
            <a:r>
              <a:rPr lang="cs-CZ" dirty="0" err="1" smtClean="0"/>
              <a:t>carte.php</a:t>
            </a:r>
            <a:r>
              <a:rPr lang="cs-CZ" dirty="0" smtClean="0"/>
              <a:t>?lib=</a:t>
            </a:r>
            <a:r>
              <a:rPr lang="cs-CZ" dirty="0" err="1" smtClean="0"/>
              <a:t>czech</a:t>
            </a:r>
            <a:r>
              <a:rPr lang="cs-CZ" dirty="0" smtClean="0"/>
              <a:t>_</a:t>
            </a:r>
            <a:r>
              <a:rPr lang="cs-CZ" dirty="0" err="1" smtClean="0"/>
              <a:t>republic</a:t>
            </a:r>
            <a:r>
              <a:rPr lang="cs-CZ" dirty="0" smtClean="0"/>
              <a:t>_map&amp;</a:t>
            </a:r>
            <a:r>
              <a:rPr lang="cs-CZ" dirty="0" err="1" smtClean="0"/>
              <a:t>num</a:t>
            </a:r>
            <a:r>
              <a:rPr lang="cs-CZ" dirty="0" smtClean="0"/>
              <a:t>_car=2512&amp;</a:t>
            </a:r>
            <a:r>
              <a:rPr lang="cs-CZ" dirty="0" err="1" smtClean="0"/>
              <a:t>lang</a:t>
            </a:r>
            <a:r>
              <a:rPr lang="cs-CZ" dirty="0" smtClean="0"/>
              <a:t>=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</a:p>
          <a:p>
            <a:pPr marL="342900" indent="-342900">
              <a:buFontTx/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711</TotalTime>
  <Words>292</Words>
  <Application>Microsoft Office PowerPoint</Application>
  <PresentationFormat>Předvádění na obrazovce (4:3)</PresentationFormat>
  <Paragraphs>77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Nejvyšší body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157</cp:revision>
  <dcterms:created xsi:type="dcterms:W3CDTF">2012-12-16T16:16:42Z</dcterms:created>
  <dcterms:modified xsi:type="dcterms:W3CDTF">2013-04-03T19:50:58Z</dcterms:modified>
</cp:coreProperties>
</file>