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0" r:id="rId2"/>
    <p:sldId id="271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DA1D06-F302-436E-A432-1BC63E39A7D5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700C55-DB2B-4E1F-B770-7A1A64BCFD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CBAB7A7-1B9A-4365-9A2A-932C26C0B75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1B5175-D4E7-4FB2-8DA1-901BB479D8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0A791-97E2-4E9F-A8EE-2A3DF94A039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BE955-CE9C-4E8C-BDAA-64FFE8468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0A791-97E2-4E9F-A8EE-2A3DF94A039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BE955-CE9C-4E8C-BDAA-64FFE8468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0A791-97E2-4E9F-A8EE-2A3DF94A039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BE955-CE9C-4E8C-BDAA-64FFE8468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0A791-97E2-4E9F-A8EE-2A3DF94A039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BE955-CE9C-4E8C-BDAA-64FFE8468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0A791-97E2-4E9F-A8EE-2A3DF94A039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BE955-CE9C-4E8C-BDAA-64FFE8468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0A791-97E2-4E9F-A8EE-2A3DF94A039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BE955-CE9C-4E8C-BDAA-64FFE8468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0A791-97E2-4E9F-A8EE-2A3DF94A039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BE955-CE9C-4E8C-BDAA-64FFE8468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0A791-97E2-4E9F-A8EE-2A3DF94A039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BE955-CE9C-4E8C-BDAA-64FFE8468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0A791-97E2-4E9F-A8EE-2A3DF94A039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BE955-CE9C-4E8C-BDAA-64FFE8468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0A791-97E2-4E9F-A8EE-2A3DF94A039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BE955-CE9C-4E8C-BDAA-64FFE8468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0A791-97E2-4E9F-A8EE-2A3DF94A039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ABE955-CE9C-4E8C-BDAA-64FFE8468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0A791-97E2-4E9F-A8EE-2A3DF94A0399}" type="datetimeFigureOut">
              <a:rPr lang="cs-CZ" smtClean="0"/>
              <a:pPr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ABE955-CE9C-4E8C-BDAA-64FFE8468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2988" y="333375"/>
            <a:ext cx="6192837" cy="148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11188" y="2276475"/>
          <a:ext cx="7128792" cy="321845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ZŠ NETVOŘICE, OKRES BENEŠOV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Pavla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Zrzavecká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12.4.2013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</a:t>
                      </a:r>
                      <a:r>
                        <a:rPr lang="cs-CZ" sz="2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ZEMĚPIS</a:t>
                      </a:r>
                      <a:endParaRPr lang="cs-CZ" sz="24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Maďarsko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1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800" b="1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400" kern="120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OPVK 1.4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b="1" smtClean="0"/>
              <a:t>Anotace: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250825" y="1196975"/>
            <a:ext cx="8642350" cy="4929188"/>
          </a:xfrm>
        </p:spPr>
        <p:txBody>
          <a:bodyPr/>
          <a:lstStyle/>
          <a:p>
            <a:r>
              <a:rPr lang="cs-CZ" dirty="0" smtClean="0"/>
              <a:t>Maďarsko</a:t>
            </a:r>
          </a:p>
          <a:p>
            <a:r>
              <a:rPr lang="cs-CZ" dirty="0" smtClean="0"/>
              <a:t>Zeměpis</a:t>
            </a:r>
          </a:p>
          <a:p>
            <a:r>
              <a:rPr lang="cs-CZ" dirty="0" smtClean="0"/>
              <a:t>Materiál je určen pro výuku zeměpisu </a:t>
            </a:r>
            <a:r>
              <a:rPr lang="cs-CZ" dirty="0" smtClean="0"/>
              <a:t>                        v </a:t>
            </a:r>
            <a:r>
              <a:rPr lang="cs-CZ" dirty="0" smtClean="0"/>
              <a:t>8. ročníku  dle ŠVP Škola pro život ZŠ </a:t>
            </a:r>
            <a:r>
              <a:rPr lang="cs-CZ" dirty="0" err="1" smtClean="0"/>
              <a:t>Netvořice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Výkladová prezentace, která obsahuje základní informace o Maďarsku.</a:t>
            </a:r>
          </a:p>
          <a:p>
            <a:r>
              <a:rPr lang="cs-CZ" dirty="0" smtClean="0"/>
              <a:t>Klíčová slova: Evropa, Maďarsko</a:t>
            </a:r>
            <a:endParaRPr lang="cs-CZ" dirty="0" smtClean="0">
              <a:solidFill>
                <a:srgbClr val="000000"/>
              </a:solidFill>
            </a:endParaRP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266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r>
              <a:rPr lang="cs-CZ" sz="4000" dirty="0" smtClean="0"/>
              <a:t>Když se řekne Maďarsko….???</a:t>
            </a:r>
          </a:p>
          <a:p>
            <a:pPr>
              <a:buFont typeface="Arial" charset="0"/>
              <a:buNone/>
            </a:pPr>
            <a:endParaRPr lang="cs-CZ" sz="4000" dirty="0" smtClean="0"/>
          </a:p>
          <a:p>
            <a:r>
              <a:rPr lang="cs-CZ" sz="4000" dirty="0" smtClean="0"/>
              <a:t>Jmenuj hlavní město Maďarska???</a:t>
            </a:r>
          </a:p>
          <a:p>
            <a:pPr>
              <a:buFont typeface="Arial" charset="0"/>
              <a:buNone/>
            </a:pPr>
            <a:endParaRPr lang="cs-CZ" sz="4000" dirty="0" smtClean="0"/>
          </a:p>
          <a:p>
            <a:r>
              <a:rPr lang="cs-CZ" sz="4000" dirty="0" smtClean="0"/>
              <a:t>Jmenuj sousední státy Maďarska???</a:t>
            </a:r>
          </a:p>
        </p:txBody>
      </p:sp>
      <p:pic>
        <p:nvPicPr>
          <p:cNvPr id="267267" name="Picture 2" descr="http://upload.wikimedia.org/wikipedia/commons/thumb/a/a6/Rubik%27s_cube.svg/190px-Rubik%27s_cube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4278313"/>
            <a:ext cx="2170112" cy="226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857884" y="585789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4" name="Nadpis 1"/>
          <p:cNvSpPr>
            <a:spLocks noGrp="1"/>
          </p:cNvSpPr>
          <p:nvPr>
            <p:ph type="title" idx="4294967295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r>
              <a:rPr lang="cs-CZ" b="1" smtClean="0"/>
              <a:t>MAĎARSKO</a:t>
            </a:r>
          </a:p>
        </p:txBody>
      </p:sp>
      <p:sp>
        <p:nvSpPr>
          <p:cNvPr id="269315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r>
              <a:rPr lang="cs-CZ" b="1" smtClean="0"/>
              <a:t>Hlavní město</a:t>
            </a:r>
            <a:r>
              <a:rPr lang="cs-CZ" smtClean="0"/>
              <a:t>: </a:t>
            </a:r>
            <a:r>
              <a:rPr lang="cs-CZ" b="1" u="sng" smtClean="0"/>
              <a:t>Budapešť</a:t>
            </a:r>
          </a:p>
          <a:p>
            <a:r>
              <a:rPr lang="cs-CZ" b="1" smtClean="0"/>
              <a:t>Rozloha</a:t>
            </a:r>
            <a:r>
              <a:rPr lang="cs-CZ" smtClean="0"/>
              <a:t>: </a:t>
            </a:r>
            <a:r>
              <a:rPr lang="pl-PL" smtClean="0"/>
              <a:t>93 030</a:t>
            </a:r>
            <a:r>
              <a:rPr lang="pl-PL" baseline="30000" smtClean="0"/>
              <a:t> </a:t>
            </a:r>
            <a:r>
              <a:rPr lang="pl-PL" smtClean="0"/>
              <a:t>km² (107. na světě)</a:t>
            </a:r>
          </a:p>
          <a:p>
            <a:r>
              <a:rPr lang="pl-PL" b="1" smtClean="0"/>
              <a:t>Počet obyvatel</a:t>
            </a:r>
            <a:r>
              <a:rPr lang="pl-PL" smtClean="0"/>
              <a:t>: 9 960 000 (80. na světě)</a:t>
            </a:r>
          </a:p>
          <a:p>
            <a:r>
              <a:rPr lang="pl-PL" smtClean="0"/>
              <a:t>Vnitrozemský stát</a:t>
            </a:r>
          </a:p>
          <a:p>
            <a:r>
              <a:rPr lang="pl-PL" b="1" smtClean="0"/>
              <a:t>Měna</a:t>
            </a:r>
            <a:r>
              <a:rPr lang="pl-PL" smtClean="0"/>
              <a:t>: Maďarský forint</a:t>
            </a:r>
          </a:p>
          <a:p>
            <a:r>
              <a:rPr lang="pl-PL" b="1" smtClean="0"/>
              <a:t>Jazyk</a:t>
            </a:r>
            <a:r>
              <a:rPr lang="pl-PL" smtClean="0"/>
              <a:t>: maďarština </a:t>
            </a:r>
          </a:p>
          <a:p>
            <a:pPr>
              <a:buFont typeface="Arial" charset="0"/>
              <a:buNone/>
            </a:pPr>
            <a:r>
              <a:rPr lang="pl-PL" smtClean="0"/>
              <a:t>(ugrofinský jazyk)</a:t>
            </a:r>
            <a:endParaRPr lang="cs-CZ" smtClean="0"/>
          </a:p>
        </p:txBody>
      </p:sp>
      <p:pic>
        <p:nvPicPr>
          <p:cNvPr id="269316" name="Picture 2" descr="Vlajka Maďars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7763" y="260350"/>
            <a:ext cx="2519362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9317" name="Picture 4" descr="Poloha Maďars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9338" y="3068638"/>
            <a:ext cx="3913187" cy="294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9318" name="Picture 6" descr="http://upload.wikimedia.org/wikipedia/commons/thumb/f/fb/Forints.jpg/220px-Forint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016500"/>
            <a:ext cx="2455862" cy="184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7929586" y="1643050"/>
            <a:ext cx="796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2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929322" y="6072206"/>
            <a:ext cx="796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3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214414" y="6215082"/>
            <a:ext cx="743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8" name="Nadpis 1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5267325" cy="1143000"/>
          </a:xfrm>
        </p:spPr>
        <p:txBody>
          <a:bodyPr/>
          <a:lstStyle/>
          <a:p>
            <a:r>
              <a:rPr lang="cs-CZ" b="1" smtClean="0"/>
              <a:t>Maďarské župy</a:t>
            </a:r>
          </a:p>
        </p:txBody>
      </p:sp>
      <p:sp>
        <p:nvSpPr>
          <p:cNvPr id="270339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70340" name="Picture 2" descr="Counties of Hungary 200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49213" y="836613"/>
            <a:ext cx="9193213" cy="6021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643702" y="635795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36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smtClean="0"/>
              <a:t>Povrch Maďarska:</a:t>
            </a:r>
          </a:p>
        </p:txBody>
      </p:sp>
      <p:sp>
        <p:nvSpPr>
          <p:cNvPr id="271363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cs-CZ" b="1" smtClean="0"/>
              <a:t>Rovinatá země </a:t>
            </a:r>
            <a:r>
              <a:rPr lang="cs-CZ" smtClean="0"/>
              <a:t>(nadmořská výška okolo 120 m n.m.) s velmi úrodnou nížinou.</a:t>
            </a:r>
          </a:p>
          <a:p>
            <a:r>
              <a:rPr lang="cs-CZ" smtClean="0"/>
              <a:t>Ojediněle se vyskytují pahorkatiny a vysočiny.</a:t>
            </a:r>
          </a:p>
          <a:p>
            <a:pPr>
              <a:buFont typeface="Arial" charset="0"/>
              <a:buNone/>
            </a:pPr>
            <a:r>
              <a:rPr lang="cs-CZ" smtClean="0"/>
              <a:t> </a:t>
            </a:r>
          </a:p>
        </p:txBody>
      </p:sp>
      <p:pic>
        <p:nvPicPr>
          <p:cNvPr id="271364" name="Picture 2" descr="Soubor:Alfo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644900"/>
            <a:ext cx="7620000" cy="287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15338" y="642939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386" name="Nadpis 1"/>
          <p:cNvSpPr>
            <a:spLocks noGrp="1"/>
          </p:cNvSpPr>
          <p:nvPr>
            <p:ph type="title" idx="4294967295"/>
          </p:nvPr>
        </p:nvSpPr>
        <p:spPr>
          <a:xfrm>
            <a:off x="457200" y="0"/>
            <a:ext cx="8229600" cy="1196975"/>
          </a:xfrm>
        </p:spPr>
        <p:txBody>
          <a:bodyPr/>
          <a:lstStyle/>
          <a:p>
            <a:r>
              <a:rPr lang="cs-CZ" b="1" smtClean="0"/>
              <a:t>Podnebí Maďarska:</a:t>
            </a:r>
          </a:p>
        </p:txBody>
      </p:sp>
      <p:sp>
        <p:nvSpPr>
          <p:cNvPr id="272387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r>
              <a:rPr lang="cs-CZ" dirty="0" smtClean="0"/>
              <a:t>Typicky </a:t>
            </a:r>
            <a:r>
              <a:rPr lang="cs-CZ" dirty="0" smtClean="0"/>
              <a:t>vnitrozemské </a:t>
            </a:r>
            <a:r>
              <a:rPr lang="cs-CZ" dirty="0" smtClean="0">
                <a:sym typeface="Symbol" pitchFamily="18" charset="2"/>
              </a:rPr>
              <a:t> </a:t>
            </a:r>
            <a:r>
              <a:rPr lang="cs-CZ" dirty="0" smtClean="0">
                <a:sym typeface="Symbol" pitchFamily="18" charset="2"/>
              </a:rPr>
              <a:t>horká léta a chladné zimy</a:t>
            </a:r>
          </a:p>
          <a:p>
            <a:r>
              <a:rPr lang="cs-CZ" dirty="0" smtClean="0">
                <a:sym typeface="Symbol" pitchFamily="18" charset="2"/>
              </a:rPr>
              <a:t>teploty i srážky – </a:t>
            </a:r>
            <a:r>
              <a:rPr lang="cs-CZ" b="1" dirty="0" smtClean="0">
                <a:sym typeface="Symbol" pitchFamily="18" charset="2"/>
              </a:rPr>
              <a:t>obdobné jako u nás </a:t>
            </a:r>
            <a:r>
              <a:rPr lang="cs-CZ" b="1" dirty="0" smtClean="0">
                <a:sym typeface="Symbol" pitchFamily="18" charset="2"/>
              </a:rPr>
              <a:t>                         v </a:t>
            </a:r>
            <a:r>
              <a:rPr lang="cs-CZ" b="1" dirty="0" smtClean="0">
                <a:sym typeface="Symbol" pitchFamily="18" charset="2"/>
              </a:rPr>
              <a:t>nížinách </a:t>
            </a:r>
          </a:p>
          <a:p>
            <a:endParaRPr lang="cs-CZ" dirty="0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0" y="3213100"/>
          <a:ext cx="9109074" cy="3243264"/>
        </p:xfrm>
        <a:graphic>
          <a:graphicData uri="http://schemas.openxmlformats.org/drawingml/2006/table">
            <a:tbl>
              <a:tblPr/>
              <a:tblGrid>
                <a:gridCol w="792137"/>
                <a:gridCol w="552108"/>
                <a:gridCol w="647069"/>
                <a:gridCol w="647069"/>
                <a:gridCol w="746203"/>
                <a:gridCol w="648112"/>
                <a:gridCol w="648112"/>
                <a:gridCol w="864150"/>
                <a:gridCol w="576100"/>
                <a:gridCol w="576100"/>
                <a:gridCol w="648112"/>
                <a:gridCol w="864150"/>
                <a:gridCol w="860642"/>
                <a:gridCol w="39010"/>
              </a:tblGrid>
              <a:tr h="274334">
                <a:tc gridSpan="14">
                  <a:txBody>
                    <a:bodyPr/>
                    <a:lstStyle/>
                    <a:p>
                      <a:pPr algn="ctr" fontAlgn="ctr"/>
                      <a:r>
                        <a:rPr lang="cs-CZ" sz="1600" b="1" i="0" u="sng" strike="noStrike" dirty="0">
                          <a:solidFill>
                            <a:schemeClr val="tx1"/>
                          </a:solidFill>
                          <a:latin typeface="Calibri"/>
                        </a:rPr>
                        <a:t>Budapešť – </a:t>
                      </a:r>
                      <a:r>
                        <a:rPr lang="cs-CZ" sz="1600" b="1" i="0" u="sng" strike="noStrike" dirty="0" smtClean="0">
                          <a:solidFill>
                            <a:schemeClr val="tx1"/>
                          </a:solidFill>
                          <a:latin typeface="Calibri"/>
                        </a:rPr>
                        <a:t>podnebí</a:t>
                      </a:r>
                      <a:endParaRPr lang="cs-CZ" sz="1600" b="1" i="0" u="sng" strike="noStrike" dirty="0">
                        <a:solidFill>
                          <a:schemeClr val="tx1"/>
                        </a:solidFill>
                        <a:latin typeface="Calibri"/>
                      </a:endParaRP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048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Měsíc</a:t>
                      </a: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leden</a:t>
                      </a: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únor</a:t>
                      </a: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březen</a:t>
                      </a: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duben</a:t>
                      </a: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květen</a:t>
                      </a: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červen</a:t>
                      </a: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červenec</a:t>
                      </a: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srpen</a:t>
                      </a: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září</a:t>
                      </a: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říjen</a:t>
                      </a: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listopad</a:t>
                      </a: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prosinec</a:t>
                      </a: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108761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Nejvyšší průměrná teplota [°C]</a:t>
                      </a: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17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22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4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25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5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27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C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27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C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22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4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86034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Nejnižší průměrná teplota [°C]</a:t>
                      </a: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-3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DC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-1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DC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A5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A5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A5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-1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DCF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  <a:tr h="51048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Srážky [mm]</a:t>
                      </a:r>
                    </a:p>
                  </a:txBody>
                  <a:tcPr marL="6804" marR="6804" marT="680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40,6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B4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30,1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4C8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33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4C8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40,6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B4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61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88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68,6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88C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45,7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B4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55,9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CA0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38,1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4C8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33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4C8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58,4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CA0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48,3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B4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804" marR="6804" marT="680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358082" y="657227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410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smtClean="0"/>
              <a:t>Vodstvo Maďarska:</a:t>
            </a:r>
          </a:p>
        </p:txBody>
      </p:sp>
      <p:sp>
        <p:nvSpPr>
          <p:cNvPr id="273411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cs-CZ" smtClean="0"/>
              <a:t>Odvodňováno dvěma  velkými řekami – </a:t>
            </a:r>
            <a:r>
              <a:rPr lang="cs-CZ" b="1" smtClean="0"/>
              <a:t>Dunajem </a:t>
            </a:r>
            <a:r>
              <a:rPr lang="cs-CZ" smtClean="0"/>
              <a:t>a</a:t>
            </a:r>
            <a:r>
              <a:rPr lang="cs-CZ" b="1" smtClean="0"/>
              <a:t> Tisou </a:t>
            </a:r>
            <a:r>
              <a:rPr lang="cs-CZ" smtClean="0"/>
              <a:t>(přítok Dunaje).</a:t>
            </a:r>
          </a:p>
          <a:p>
            <a:r>
              <a:rPr lang="cs-CZ" b="1" smtClean="0"/>
              <a:t>Balaton</a:t>
            </a:r>
            <a:r>
              <a:rPr lang="cs-CZ" smtClean="0"/>
              <a:t> – jezero, patří k nejnavštěvovanějším v Evropě</a:t>
            </a:r>
          </a:p>
        </p:txBody>
      </p:sp>
      <p:pic>
        <p:nvPicPr>
          <p:cNvPr id="273412" name="Picture 2" descr="Soubor:Okt 2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789363"/>
            <a:ext cx="4103688" cy="2595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3413" name="Obdélník 4"/>
          <p:cNvSpPr>
            <a:spLocks noChangeArrowheads="1"/>
          </p:cNvSpPr>
          <p:nvPr/>
        </p:nvSpPr>
        <p:spPr bwMode="auto">
          <a:xfrm>
            <a:off x="395288" y="6308725"/>
            <a:ext cx="343465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dirty="0" smtClean="0"/>
              <a:t>Obr. 8 Dunaj</a:t>
            </a:r>
            <a:r>
              <a:rPr lang="cs-CZ" dirty="0" smtClean="0"/>
              <a:t> </a:t>
            </a:r>
            <a:r>
              <a:rPr lang="cs-CZ" dirty="0"/>
              <a:t>pod hradem Visegrád</a:t>
            </a:r>
          </a:p>
        </p:txBody>
      </p:sp>
      <p:sp>
        <p:nvSpPr>
          <p:cNvPr id="273415" name="TextovéPole 6"/>
          <p:cNvSpPr txBox="1">
            <a:spLocks noChangeArrowheads="1"/>
          </p:cNvSpPr>
          <p:nvPr/>
        </p:nvSpPr>
        <p:spPr bwMode="auto">
          <a:xfrm>
            <a:off x="4572000" y="6488113"/>
            <a:ext cx="154503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 dirty="0" smtClean="0"/>
              <a:t>Obr. 9 Balaton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3286124"/>
            <a:ext cx="4167210" cy="3125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434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smtClean="0"/>
              <a:t>Krajiny Maďarska:</a:t>
            </a:r>
          </a:p>
        </p:txBody>
      </p:sp>
      <p:sp>
        <p:nvSpPr>
          <p:cNvPr id="27443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cs-CZ" smtClean="0"/>
              <a:t>Typickou krajinou je rozsáhlá kulturní </a:t>
            </a:r>
            <a:r>
              <a:rPr lang="cs-CZ" b="1" smtClean="0"/>
              <a:t>step</a:t>
            </a:r>
            <a:r>
              <a:rPr lang="cs-CZ" smtClean="0"/>
              <a:t>, zemědělsky využívaná přes 8 000 let.</a:t>
            </a:r>
          </a:p>
          <a:p>
            <a:r>
              <a:rPr lang="cs-CZ" smtClean="0"/>
              <a:t>Původně zde byly husté lesní porosty.</a:t>
            </a:r>
          </a:p>
        </p:txBody>
      </p:sp>
      <p:pic>
        <p:nvPicPr>
          <p:cNvPr id="274436" name="Picture 2" descr="http://upload.wikimedia.org/wikipedia/commons/thumb/9/91/Steppe_of_western_Kazakhstan_in_the_early_spring.jpg/300px-Steppe_of_western_Kazakhstan_in_the_early_spr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3357563"/>
            <a:ext cx="8569325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500958" y="3143248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Nadpis 1"/>
          <p:cNvSpPr>
            <a:spLocks noGrp="1"/>
          </p:cNvSpPr>
          <p:nvPr>
            <p:ph type="title" idx="4294967295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r>
              <a:rPr lang="cs-CZ" b="1" smtClean="0"/>
              <a:t>Obyvatelstvo:</a:t>
            </a:r>
          </a:p>
        </p:txBody>
      </p:sp>
      <p:sp>
        <p:nvSpPr>
          <p:cNvPr id="275459" name="Zástupný symbol pro obsah 2"/>
          <p:cNvSpPr>
            <a:spLocks noGrp="1"/>
          </p:cNvSpPr>
          <p:nvPr>
            <p:ph idx="4294967295"/>
          </p:nvPr>
        </p:nvSpPr>
        <p:spPr>
          <a:xfrm>
            <a:off x="179388" y="908050"/>
            <a:ext cx="8713787" cy="1800225"/>
          </a:xfrm>
        </p:spPr>
        <p:txBody>
          <a:bodyPr>
            <a:normAutofit fontScale="85000" lnSpcReduction="20000"/>
          </a:bodyPr>
          <a:lstStyle/>
          <a:p>
            <a:r>
              <a:rPr lang="cs-CZ" sz="2400" b="1" smtClean="0"/>
              <a:t>Národnostně jednotné</a:t>
            </a:r>
          </a:p>
          <a:p>
            <a:r>
              <a:rPr lang="cs-CZ" sz="2400" smtClean="0"/>
              <a:t>Maďaři tvoří 98 % obyvatelstva</a:t>
            </a:r>
          </a:p>
          <a:p>
            <a:r>
              <a:rPr lang="cs-CZ" sz="2400" smtClean="0"/>
              <a:t>Počet obyvatel klesá</a:t>
            </a:r>
          </a:p>
          <a:p>
            <a:r>
              <a:rPr lang="cs-CZ" sz="2400" smtClean="0"/>
              <a:t>20 % obyvatel žije v hlavním městě</a:t>
            </a:r>
          </a:p>
          <a:p>
            <a:r>
              <a:rPr lang="cs-CZ" sz="2400" smtClean="0"/>
              <a:t>Dříve Maďarsko zaujímalo větší rozlohu, a proto ve většině sousedních zemí – </a:t>
            </a:r>
            <a:r>
              <a:rPr lang="cs-CZ" sz="2400" b="1" smtClean="0"/>
              <a:t>velké maďarské menšiny</a:t>
            </a:r>
          </a:p>
        </p:txBody>
      </p:sp>
      <p:pic>
        <p:nvPicPr>
          <p:cNvPr id="275460" name="Picture 2" descr="Soubor:Population of Hungar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429000"/>
            <a:ext cx="860425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143768" y="3071810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8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smtClean="0"/>
              <a:t>Hospodářství:</a:t>
            </a:r>
          </a:p>
        </p:txBody>
      </p:sp>
      <p:sp>
        <p:nvSpPr>
          <p:cNvPr id="27648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96975"/>
            <a:ext cx="8229600" cy="492918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Bývalá socialistická země – </a:t>
            </a:r>
            <a:r>
              <a:rPr lang="cs-CZ" b="1" dirty="0" smtClean="0"/>
              <a:t>nejlépe se přizpůsobila </a:t>
            </a:r>
            <a:r>
              <a:rPr lang="cs-CZ" dirty="0" smtClean="0"/>
              <a:t>novým politickým a hospodářským podmínkám.</a:t>
            </a:r>
          </a:p>
          <a:p>
            <a:r>
              <a:rPr lang="cs-CZ" dirty="0" smtClean="0"/>
              <a:t>2/3 země – orná půda</a:t>
            </a:r>
          </a:p>
          <a:p>
            <a:r>
              <a:rPr lang="cs-CZ" dirty="0" smtClean="0"/>
              <a:t>12 % obyvatel pracuje v zemědělství</a:t>
            </a:r>
          </a:p>
          <a:p>
            <a:r>
              <a:rPr lang="cs-CZ" b="1" dirty="0" smtClean="0"/>
              <a:t>Vývoz</a:t>
            </a:r>
            <a:r>
              <a:rPr lang="cs-CZ" dirty="0" smtClean="0"/>
              <a:t> – víno, pšenice, kukuřice</a:t>
            </a:r>
          </a:p>
          <a:p>
            <a:r>
              <a:rPr lang="cs-CZ" dirty="0" smtClean="0"/>
              <a:t>Chov prasat a drůbeže</a:t>
            </a:r>
          </a:p>
          <a:p>
            <a:r>
              <a:rPr lang="cs-CZ" dirty="0" smtClean="0"/>
              <a:t>Vývoz bauxitu – k výrobě hliníku</a:t>
            </a:r>
          </a:p>
          <a:p>
            <a:r>
              <a:rPr lang="cs-CZ" dirty="0" smtClean="0"/>
              <a:t>Průmysl soustředěn ve velkých městech, </a:t>
            </a:r>
            <a:r>
              <a:rPr lang="cs-CZ" dirty="0" smtClean="0"/>
              <a:t>                         v </a:t>
            </a:r>
            <a:r>
              <a:rPr lang="cs-CZ" dirty="0" smtClean="0"/>
              <a:t>Budapešti 1/3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smtClean="0"/>
              <a:t>Doprava:</a:t>
            </a:r>
          </a:p>
        </p:txBody>
      </p:sp>
      <p:sp>
        <p:nvSpPr>
          <p:cNvPr id="277507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cs-CZ" dirty="0" smtClean="0"/>
              <a:t>Silniční i železniční síť – </a:t>
            </a:r>
            <a:r>
              <a:rPr lang="cs-CZ" b="1" dirty="0" smtClean="0"/>
              <a:t>soustředěnost </a:t>
            </a:r>
            <a:r>
              <a:rPr lang="cs-CZ" b="1" dirty="0" smtClean="0"/>
              <a:t>                    do </a:t>
            </a:r>
            <a:r>
              <a:rPr lang="cs-CZ" b="1" dirty="0" smtClean="0"/>
              <a:t>hlavního města</a:t>
            </a:r>
          </a:p>
          <a:p>
            <a:r>
              <a:rPr lang="cs-CZ" dirty="0" smtClean="0"/>
              <a:t>Významná řeka Dunaj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215206" y="2928934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3500438"/>
            <a:ext cx="4953008" cy="31018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530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b="1" smtClean="0"/>
              <a:t>Cestovní ruch:</a:t>
            </a:r>
          </a:p>
        </p:txBody>
      </p:sp>
      <p:sp>
        <p:nvSpPr>
          <p:cNvPr id="278531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r>
              <a:rPr lang="cs-CZ" b="1" dirty="0" smtClean="0"/>
              <a:t>Maďarsko</a:t>
            </a:r>
            <a:r>
              <a:rPr lang="cs-CZ" dirty="0" smtClean="0"/>
              <a:t> – jeden z nejstarších evropských států</a:t>
            </a:r>
          </a:p>
          <a:p>
            <a:r>
              <a:rPr lang="cs-CZ" dirty="0" smtClean="0"/>
              <a:t>Kulturní a národnostní atraktivity (lidové tradice, víno, jídlo,..)</a:t>
            </a:r>
          </a:p>
          <a:p>
            <a:r>
              <a:rPr lang="cs-CZ" b="1" dirty="0" smtClean="0"/>
              <a:t>Soustředěn do měst </a:t>
            </a:r>
            <a:r>
              <a:rPr lang="cs-CZ" dirty="0" smtClean="0"/>
              <a:t>(hlavně do Budapešti </a:t>
            </a:r>
            <a:r>
              <a:rPr lang="cs-CZ" dirty="0" smtClean="0"/>
              <a:t>                  a </a:t>
            </a:r>
            <a:r>
              <a:rPr lang="cs-CZ" dirty="0" smtClean="0"/>
              <a:t>lázní) a k </a:t>
            </a:r>
            <a:r>
              <a:rPr lang="cs-CZ" b="1" dirty="0" smtClean="0"/>
              <a:t>Balatonu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278532" name="Picture 2" descr="http://upload.wikimedia.org/wikipedia/commons/thumb/0/0d/Sz%C3%A9chenyi_Gy%C3%B3gyf%C3%BCrd%C5%91_thermal_spa_in_Budapest_011.JPG/220px-Sz%C3%A9chenyi_Gy%C3%B3gyf%C3%BCrd%C5%91_thermal_spa_in_Budapest_0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538" y="3951288"/>
            <a:ext cx="4471987" cy="290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8533" name="Obdélník 4"/>
          <p:cNvSpPr>
            <a:spLocks noChangeArrowheads="1"/>
          </p:cNvSpPr>
          <p:nvPr/>
        </p:nvSpPr>
        <p:spPr bwMode="auto">
          <a:xfrm>
            <a:off x="539750" y="5876925"/>
            <a:ext cx="37798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hu-HU" b="1" dirty="0" smtClean="0"/>
              <a:t>Obr. 13 Széchenyi </a:t>
            </a:r>
            <a:r>
              <a:rPr lang="hu-HU" b="1" dirty="0"/>
              <a:t>Gyógyfürdő</a:t>
            </a:r>
            <a:r>
              <a:rPr lang="hu-HU" dirty="0"/>
              <a:t> je slavný lázeňský komplex v Budapešti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554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7955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79556" name="Picture 2" descr="http://upload.wikimedia.org/wikipedia/commons/thumb/f/fa/Budapest_Chain_Bridge1.jpg/175px-Budapest_Chain_Bridge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3779838" cy="568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9558" name="Picture 8" descr="http://upload.wikimedia.org/wikipedia/commons/thumb/8/86/Parliament-Hungary.jpg/220px-Parliament-Hungar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0"/>
            <a:ext cx="5867400" cy="344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9560" name="TextovéPole 8"/>
          <p:cNvSpPr txBox="1">
            <a:spLocks noChangeArrowheads="1"/>
          </p:cNvSpPr>
          <p:nvPr/>
        </p:nvSpPr>
        <p:spPr bwMode="auto">
          <a:xfrm>
            <a:off x="1908175" y="0"/>
            <a:ext cx="232570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BUDAPEŠŤ</a:t>
            </a:r>
            <a:r>
              <a:rPr lang="cs-CZ" dirty="0" smtClean="0"/>
              <a:t>Ť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2066" y="2786058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Obr. 14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71736" y="4214818"/>
            <a:ext cx="8603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Obr. 15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2" y="3416052"/>
            <a:ext cx="5357818" cy="3441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4143372" y="3500438"/>
            <a:ext cx="8603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Obr. 16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1" y="4643446"/>
            <a:ext cx="4714877" cy="2214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Obdélník 15"/>
          <p:cNvSpPr/>
          <p:nvPr/>
        </p:nvSpPr>
        <p:spPr>
          <a:xfrm>
            <a:off x="2357422" y="4714884"/>
            <a:ext cx="8603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Obr. 17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>
            <a:normAutofit fontScale="40000" lnSpcReduction="20000"/>
          </a:bodyPr>
          <a:lstStyle/>
          <a:p>
            <a:r>
              <a:rPr lang="cs-CZ" dirty="0" smtClean="0"/>
              <a:t>Obr. 1  </a:t>
            </a:r>
            <a:r>
              <a:rPr lang="cs-CZ" dirty="0" smtClean="0">
                <a:sym typeface="Symbol" pitchFamily="18" charset="2"/>
              </a:rPr>
              <a:t>http://cs.wikipedia.org/wiki/Soubor:Rubik%27s_cube.svg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err="1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r>
              <a:rPr lang="cs-CZ" dirty="0" smtClean="0"/>
              <a:t>Obr. 2  </a:t>
            </a:r>
            <a:r>
              <a:rPr lang="cs-CZ" dirty="0" smtClean="0">
                <a:sym typeface="Symbol" pitchFamily="18" charset="2"/>
              </a:rPr>
              <a:t> http://cs.wikipedia.org/wiki/Soubor:Flag_of_Hungary.svg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r>
              <a:rPr lang="cs-CZ" dirty="0" smtClean="0"/>
              <a:t>Obr. 3  </a:t>
            </a:r>
            <a:r>
              <a:rPr lang="cs-CZ" dirty="0" smtClean="0">
                <a:sym typeface="Symbol" pitchFamily="18" charset="2"/>
              </a:rPr>
              <a:t> http://cs.wikipedia.org/wiki/Soubor:EU_location_HUN.png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r>
              <a:rPr lang="cs-CZ" dirty="0" smtClean="0"/>
              <a:t>Obr. 4  </a:t>
            </a:r>
            <a:r>
              <a:rPr lang="cs-CZ" dirty="0" smtClean="0">
                <a:sym typeface="Symbol" pitchFamily="18" charset="2"/>
              </a:rPr>
              <a:t>http://cs.wikipedia.org/wiki/Soubor:Forints.jpg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err="1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r>
              <a:rPr lang="cs-CZ" dirty="0" smtClean="0"/>
              <a:t>Obr. 5  </a:t>
            </a:r>
            <a:r>
              <a:rPr lang="cs-CZ" dirty="0" smtClean="0">
                <a:sym typeface="Symbol" pitchFamily="18" charset="2"/>
              </a:rPr>
              <a:t>http://cs.wikipedia.org/wiki/Ma%C4%8Farsko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err="1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r>
              <a:rPr lang="cs-CZ" dirty="0" smtClean="0"/>
              <a:t>Obr. 6  </a:t>
            </a:r>
            <a:r>
              <a:rPr lang="cs-CZ" dirty="0" smtClean="0">
                <a:sym typeface="Symbol" pitchFamily="18" charset="2"/>
              </a:rPr>
              <a:t> http://cs.wikipedia.org/wiki/Soubor:Alfold.JPG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r>
              <a:rPr lang="cs-CZ" dirty="0" smtClean="0"/>
              <a:t>Obr. 7  </a:t>
            </a:r>
            <a:r>
              <a:rPr lang="cs-CZ" dirty="0" smtClean="0">
                <a:sym typeface="Symbol" pitchFamily="18" charset="2"/>
              </a:rPr>
              <a:t>http://cs.wikipedia.org/wiki/Ma%C4%8Farsko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err="1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r>
              <a:rPr lang="cs-CZ" dirty="0" smtClean="0"/>
              <a:t>Obr. 8  </a:t>
            </a:r>
            <a:r>
              <a:rPr lang="cs-CZ" dirty="0" smtClean="0">
                <a:sym typeface="Symbol" pitchFamily="18" charset="2"/>
              </a:rPr>
              <a:t>http://cs.wikipedia.org/wiki/Soubor:Okt_25.jpg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err="1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r>
              <a:rPr lang="cs-CZ" dirty="0" smtClean="0"/>
              <a:t>Obr. 9</a:t>
            </a:r>
            <a:r>
              <a:rPr lang="cs-CZ" dirty="0" smtClean="0">
                <a:sym typeface="Symbol" pitchFamily="18" charset="2"/>
              </a:rPr>
              <a:t> http://cs.wikipedia.org/wiki/Soubor:Balaton.jpg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r>
              <a:rPr lang="cs-CZ" dirty="0" smtClean="0"/>
              <a:t>Obr. 10  </a:t>
            </a:r>
            <a:r>
              <a:rPr lang="cs-CZ" dirty="0" smtClean="0">
                <a:sym typeface="Symbol" pitchFamily="18" charset="2"/>
              </a:rPr>
              <a:t>http://cs.wikipedia.org/wiki/Soubor:Steppe_of_western_Kazakhstan_in_the_early_spring.jpg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err="1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r>
              <a:rPr lang="cs-CZ" dirty="0" smtClean="0"/>
              <a:t>Obr. 11  </a:t>
            </a:r>
            <a:r>
              <a:rPr lang="cs-CZ" dirty="0" smtClean="0">
                <a:sym typeface="Symbol" pitchFamily="18" charset="2"/>
              </a:rPr>
              <a:t> http://cs.wikipedia.org/wiki/Soubor:Population_of_Hungary.png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r>
              <a:rPr lang="cs-CZ" dirty="0" smtClean="0"/>
              <a:t>Obr. 12  </a:t>
            </a:r>
            <a:r>
              <a:rPr lang="cs-CZ" dirty="0" smtClean="0">
                <a:sym typeface="Symbol" pitchFamily="18" charset="2"/>
              </a:rPr>
              <a:t>http://en.wikipedia.org/wiki/File:Magyar_aut%C3%B3p%C3%A1ly%C3%A1k.png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err="1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r>
              <a:rPr lang="cs-CZ" dirty="0" smtClean="0"/>
              <a:t>Obr. 13  </a:t>
            </a:r>
            <a:r>
              <a:rPr lang="cs-CZ" dirty="0" smtClean="0">
                <a:sym typeface="Symbol" pitchFamily="18" charset="2"/>
              </a:rPr>
              <a:t>http://cs.wikipedia.org/wiki/Soubor:Sz%C3%A9chenyi_Gy%C3%B3gyf%C3%BCrd%C5%91_thermal_spa_in_Budapest_011.JPG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err="1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r>
              <a:rPr lang="cs-CZ" dirty="0" smtClean="0"/>
              <a:t>Obr. 14  </a:t>
            </a:r>
            <a:r>
              <a:rPr lang="cs-CZ" dirty="0" smtClean="0">
                <a:sym typeface="Symbol" pitchFamily="18" charset="2"/>
              </a:rPr>
              <a:t> http://cs.wikipedia.org/wiki/Soubor:Parliament-Hungary.jpg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r>
              <a:rPr lang="cs-CZ" dirty="0" smtClean="0"/>
              <a:t>Obr. 15 </a:t>
            </a:r>
            <a:r>
              <a:rPr lang="cs-CZ" dirty="0" smtClean="0">
                <a:sym typeface="Symbol" pitchFamily="18" charset="2"/>
              </a:rPr>
              <a:t> http://en.wikipedia.org/wiki/File:Budapest_Chain_Bridge1.jpg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r>
              <a:rPr lang="cs-CZ" dirty="0" smtClean="0"/>
              <a:t>Obr. 16  </a:t>
            </a:r>
            <a:r>
              <a:rPr lang="cs-CZ" dirty="0" smtClean="0">
                <a:sym typeface="Symbol" pitchFamily="18" charset="2"/>
              </a:rPr>
              <a:t>http://en.wikipedia.org/wiki/File:BudapestKeletiStation.jpg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err="1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r>
              <a:rPr lang="cs-CZ" dirty="0" smtClean="0"/>
              <a:t>Obr. 17  </a:t>
            </a:r>
            <a:r>
              <a:rPr lang="cs-CZ" dirty="0" smtClean="0">
                <a:sym typeface="Symbol" pitchFamily="18" charset="2"/>
              </a:rPr>
              <a:t> http://cs.wikipedia.org/wiki/Soubor:Parliament_of_Hungary_2010_02.JPG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&gt;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online</a:t>
            </a:r>
            <a:r>
              <a:rPr lang="cs-CZ" dirty="0" smtClean="0">
                <a:sym typeface="Symbol" pitchFamily="18" charset="2"/>
              </a:rPr>
              <a:t></a:t>
            </a:r>
            <a:r>
              <a:rPr lang="cs-CZ" dirty="0" smtClean="0"/>
              <a:t>. </a:t>
            </a:r>
            <a:r>
              <a:rPr lang="cs-CZ" dirty="0" smtClean="0">
                <a:sym typeface="Symbol" pitchFamily="18" charset="2"/>
              </a:rPr>
              <a:t></a:t>
            </a:r>
            <a:r>
              <a:rPr lang="cs-CZ" dirty="0" smtClean="0"/>
              <a:t>cit. 2013-04-11</a:t>
            </a:r>
            <a:r>
              <a:rPr lang="cs-CZ" dirty="0" smtClean="0">
                <a:sym typeface="Symbol" pitchFamily="18" charset="2"/>
              </a:rPr>
              <a:t>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746</Words>
  <Application>Microsoft Office PowerPoint</Application>
  <PresentationFormat>Předvádění na obrazovce (4:3)</PresentationFormat>
  <Paragraphs>156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Anotace:</vt:lpstr>
      <vt:lpstr>Snímek 3</vt:lpstr>
      <vt:lpstr>MAĎARSKO</vt:lpstr>
      <vt:lpstr>Maďarské župy</vt:lpstr>
      <vt:lpstr>Povrch Maďarska:</vt:lpstr>
      <vt:lpstr>Podnebí Maďarska:</vt:lpstr>
      <vt:lpstr>Vodstvo Maďarska:</vt:lpstr>
      <vt:lpstr>Krajiny Maďarska:</vt:lpstr>
      <vt:lpstr>Obyvatelstvo:</vt:lpstr>
      <vt:lpstr>Hospodářství:</vt:lpstr>
      <vt:lpstr>Doprava:</vt:lpstr>
      <vt:lpstr>Cestovní ruch:</vt:lpstr>
      <vt:lpstr>Snímek 14</vt:lpstr>
      <vt:lpstr>Zdroje: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zrzaveckap</dc:creator>
  <cp:lastModifiedBy>Dum</cp:lastModifiedBy>
  <cp:revision>5</cp:revision>
  <dcterms:created xsi:type="dcterms:W3CDTF">2013-04-11T12:32:33Z</dcterms:created>
  <dcterms:modified xsi:type="dcterms:W3CDTF">2013-04-13T08:22:45Z</dcterms:modified>
</cp:coreProperties>
</file>