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9" r:id="rId2"/>
    <p:sldId id="260" r:id="rId3"/>
    <p:sldId id="257" r:id="rId4"/>
    <p:sldId id="256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Jaroslava Všohájková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VY_52_INOVACE_1E14Ch_Disociace zásad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Disociace zásad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 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2E98E8E9-AD3B-4C3C-9977-FAF892C10079}" type="presOf" srcId="{445C7998-7549-48B0-BD68-D4F0167F02E5}" destId="{4D19AB04-24FA-40C2-B203-52AE3D15E171}" srcOrd="1" destOrd="0" presId="urn:microsoft.com/office/officeart/2005/8/layout/target3"/>
    <dgm:cxn modelId="{DB223A6D-E803-40C0-BFB6-B1CAE98CCD84}" type="presOf" srcId="{FBBFC3EA-9D9D-4F3A-BEA6-9C2C0E46BF20}" destId="{832BF48F-0145-4429-9E02-8FCA946CCE9E}" srcOrd="1" destOrd="0" presId="urn:microsoft.com/office/officeart/2005/8/layout/target3"/>
    <dgm:cxn modelId="{1731DDE4-12B3-4898-A2E7-CE565CA075FF}" type="presOf" srcId="{445C7998-7549-48B0-BD68-D4F0167F02E5}" destId="{BC35EE03-4121-4EF9-923D-7CB6D30D358D}" srcOrd="0" destOrd="0" presId="urn:microsoft.com/office/officeart/2005/8/layout/target3"/>
    <dgm:cxn modelId="{28FFF063-B711-4CDC-BE73-9D0B5BE7C03D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AAEBB75-E8C4-4EFC-8974-6F53DD4135B2}" type="presOf" srcId="{019433A1-1324-4DE1-9E6F-32B851095F74}" destId="{A3817367-F2BC-482F-8832-FA00B51DCCF3}" srcOrd="0" destOrd="0" presId="urn:microsoft.com/office/officeart/2005/8/layout/target3"/>
    <dgm:cxn modelId="{BBA636EA-BE0B-41E0-BFB2-679A4A98AC49}" type="presOf" srcId="{EBC41103-E2E5-4D48-9B4B-425520D3D098}" destId="{A27B6496-BF1B-4384-9217-9659064D5D6A}" srcOrd="1" destOrd="0" presId="urn:microsoft.com/office/officeart/2005/8/layout/target3"/>
    <dgm:cxn modelId="{762C3C0B-888C-49B6-9B2B-D5A51C7C7878}" type="presOf" srcId="{39F8B381-5807-488E-AC22-73DD4140ED4A}" destId="{71045F8C-00FA-488E-A7BD-E2E6753D979D}" srcOrd="0" destOrd="0" presId="urn:microsoft.com/office/officeart/2005/8/layout/target3"/>
    <dgm:cxn modelId="{225C67B8-9057-4465-A459-6C26075DA175}" type="presOf" srcId="{C73C7642-F245-4585-8F88-243F9FAEF6CA}" destId="{59F530CB-4999-43B3-A00D-6AB53886BD7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66E444A-7209-4923-88F3-888D1EC8BCFD}" type="presOf" srcId="{FBBFC3EA-9D9D-4F3A-BEA6-9C2C0E46BF20}" destId="{643EA938-EDE0-4533-ACCC-D2BD6F3A527C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4A63C4EF-B5BE-49BF-B656-56ABE5B6644D}" type="presOf" srcId="{EBC41103-E2E5-4D48-9B4B-425520D3D098}" destId="{3BA01B75-849B-4716-8BCD-084A86FF328F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F86138CA-0922-497B-AD99-4482001CE30D}" type="presOf" srcId="{019433A1-1324-4DE1-9E6F-32B851095F74}" destId="{E7297F21-D4FD-4A41-AE58-814D01A6B5E7}" srcOrd="1" destOrd="0" presId="urn:microsoft.com/office/officeart/2005/8/layout/target3"/>
    <dgm:cxn modelId="{A7159C23-60EA-4778-BFCF-52B5F67FE0E4}" type="presParOf" srcId="{71045F8C-00FA-488E-A7BD-E2E6753D979D}" destId="{3577EC6B-C980-4F34-8C69-4365E7B8FC8C}" srcOrd="0" destOrd="0" presId="urn:microsoft.com/office/officeart/2005/8/layout/target3"/>
    <dgm:cxn modelId="{F9E5AC23-81AB-4866-A686-E9CD59B1D3A1}" type="presParOf" srcId="{71045F8C-00FA-488E-A7BD-E2E6753D979D}" destId="{6940EB87-DC1D-4BC3-9408-9AC2E1FFC039}" srcOrd="1" destOrd="0" presId="urn:microsoft.com/office/officeart/2005/8/layout/target3"/>
    <dgm:cxn modelId="{05B920BE-FB8B-4CD2-8176-6D3D60B4CFDD}" type="presParOf" srcId="{71045F8C-00FA-488E-A7BD-E2E6753D979D}" destId="{BC35EE03-4121-4EF9-923D-7CB6D30D358D}" srcOrd="2" destOrd="0" presId="urn:microsoft.com/office/officeart/2005/8/layout/target3"/>
    <dgm:cxn modelId="{CF1E55B4-1C9C-46A1-8A3F-7FEDD597054C}" type="presParOf" srcId="{71045F8C-00FA-488E-A7BD-E2E6753D979D}" destId="{C95EEA27-3CBF-4645-A92D-9D8AF5C1CBFC}" srcOrd="3" destOrd="0" presId="urn:microsoft.com/office/officeart/2005/8/layout/target3"/>
    <dgm:cxn modelId="{C8251F87-7C13-4728-A52C-DA0DC2D3F9BD}" type="presParOf" srcId="{71045F8C-00FA-488E-A7BD-E2E6753D979D}" destId="{851BB866-B6AE-4566-893F-4C635BA974FC}" srcOrd="4" destOrd="0" presId="urn:microsoft.com/office/officeart/2005/8/layout/target3"/>
    <dgm:cxn modelId="{A0C890C7-1EE8-4779-8BA3-51B076159EEE}" type="presParOf" srcId="{71045F8C-00FA-488E-A7BD-E2E6753D979D}" destId="{643EA938-EDE0-4533-ACCC-D2BD6F3A527C}" srcOrd="5" destOrd="0" presId="urn:microsoft.com/office/officeart/2005/8/layout/target3"/>
    <dgm:cxn modelId="{B9F46845-0FD2-449A-A425-AB442A5E6D56}" type="presParOf" srcId="{71045F8C-00FA-488E-A7BD-E2E6753D979D}" destId="{92F31B18-D66D-4CC7-89B9-378928DE877D}" srcOrd="6" destOrd="0" presId="urn:microsoft.com/office/officeart/2005/8/layout/target3"/>
    <dgm:cxn modelId="{81851F79-3EC5-46BC-9FB4-4F859D29319A}" type="presParOf" srcId="{71045F8C-00FA-488E-A7BD-E2E6753D979D}" destId="{902074E1-B931-4618-97F1-FADBE82E9C3C}" srcOrd="7" destOrd="0" presId="urn:microsoft.com/office/officeart/2005/8/layout/target3"/>
    <dgm:cxn modelId="{00447038-0D44-4BB8-A412-F3E7BAC506CF}" type="presParOf" srcId="{71045F8C-00FA-488E-A7BD-E2E6753D979D}" destId="{A3817367-F2BC-482F-8832-FA00B51DCCF3}" srcOrd="8" destOrd="0" presId="urn:microsoft.com/office/officeart/2005/8/layout/target3"/>
    <dgm:cxn modelId="{82CBA1C5-5AA4-41EE-86E2-E8D399E04A46}" type="presParOf" srcId="{71045F8C-00FA-488E-A7BD-E2E6753D979D}" destId="{2DD79E57-A63E-47D4-A1AB-6DF333476AD4}" srcOrd="9" destOrd="0" presId="urn:microsoft.com/office/officeart/2005/8/layout/target3"/>
    <dgm:cxn modelId="{E9FD203E-2D5F-464E-9C4A-2118DF5F672E}" type="presParOf" srcId="{71045F8C-00FA-488E-A7BD-E2E6753D979D}" destId="{648967D3-ED80-4214-8D87-4E7012561E4A}" srcOrd="10" destOrd="0" presId="urn:microsoft.com/office/officeart/2005/8/layout/target3"/>
    <dgm:cxn modelId="{BDC83BD2-D707-43A1-B0D7-8801CFAEB64D}" type="presParOf" srcId="{71045F8C-00FA-488E-A7BD-E2E6753D979D}" destId="{9A9B6F4F-B6FF-4F2D-B640-A8473E589523}" srcOrd="11" destOrd="0" presId="urn:microsoft.com/office/officeart/2005/8/layout/target3"/>
    <dgm:cxn modelId="{9525E497-21F3-4F8F-A0B7-6F2A952869AD}" type="presParOf" srcId="{71045F8C-00FA-488E-A7BD-E2E6753D979D}" destId="{13BD0FAF-9F2C-4708-9E63-A8E8E5252943}" srcOrd="12" destOrd="0" presId="urn:microsoft.com/office/officeart/2005/8/layout/target3"/>
    <dgm:cxn modelId="{298CB92F-04D9-40D2-9C99-D8574BC8CA2C}" type="presParOf" srcId="{71045F8C-00FA-488E-A7BD-E2E6753D979D}" destId="{6821E7C9-5E4B-45FA-8F82-01E6F26FAA25}" srcOrd="13" destOrd="0" presId="urn:microsoft.com/office/officeart/2005/8/layout/target3"/>
    <dgm:cxn modelId="{2964D936-C195-42A6-819A-83BD0CFF3474}" type="presParOf" srcId="{71045F8C-00FA-488E-A7BD-E2E6753D979D}" destId="{3BA01B75-849B-4716-8BCD-084A86FF328F}" srcOrd="14" destOrd="0" presId="urn:microsoft.com/office/officeart/2005/8/layout/target3"/>
    <dgm:cxn modelId="{68FC30D8-48B7-42D9-9369-0357FBF0AF34}" type="presParOf" srcId="{71045F8C-00FA-488E-A7BD-E2E6753D979D}" destId="{4D19AB04-24FA-40C2-B203-52AE3D15E171}" srcOrd="15" destOrd="0" presId="urn:microsoft.com/office/officeart/2005/8/layout/target3"/>
    <dgm:cxn modelId="{6DB8558C-6B78-4891-8C0B-FB32D571EADD}" type="presParOf" srcId="{71045F8C-00FA-488E-A7BD-E2E6753D979D}" destId="{832BF48F-0145-4429-9E02-8FCA946CCE9E}" srcOrd="16" destOrd="0" presId="urn:microsoft.com/office/officeart/2005/8/layout/target3"/>
    <dgm:cxn modelId="{F17EEB85-08AD-4995-AE2C-884E777EB870}" type="presParOf" srcId="{71045F8C-00FA-488E-A7BD-E2E6753D979D}" destId="{E7297F21-D4FD-4A41-AE58-814D01A6B5E7}" srcOrd="17" destOrd="0" presId="urn:microsoft.com/office/officeart/2005/8/layout/target3"/>
    <dgm:cxn modelId="{21265B35-1685-4FBA-901E-867E522A1A42}" type="presParOf" srcId="{71045F8C-00FA-488E-A7BD-E2E6753D979D}" destId="{59F530CB-4999-43B3-A00D-6AB53886BD77}" srcOrd="18" destOrd="0" presId="urn:microsoft.com/office/officeart/2005/8/layout/target3"/>
    <dgm:cxn modelId="{AA224C0A-5972-47D5-8846-176D2FC57757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Jaroslava Všohájková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VY_52_INOVACE_1E14Ch_Disociace zásad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Disociace zásad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 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43CC6-ADA6-4B9E-B1B6-C55A9F309AB6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AB059-7727-49DB-9ABC-A388AEC60D8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504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AB059-7727-49DB-9ABC-A388AEC60D85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6268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AB059-7727-49DB-9ABC-A388AEC60D85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67978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AB059-7727-49DB-9ABC-A388AEC60D85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6060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AB059-7727-49DB-9ABC-A388AEC60D85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06372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AB059-7727-49DB-9ABC-A388AEC60D85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8187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860362925"/>
              </p:ext>
            </p:extLst>
          </p:nvPr>
        </p:nvGraphicFramePr>
        <p:xfrm>
          <a:off x="1187624" y="21046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209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563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pro žáky 8. ročníku</a:t>
            </a:r>
          </a:p>
          <a:p>
            <a:r>
              <a:rPr lang="cs-CZ" dirty="0" smtClean="0"/>
              <a:t>Materiál slouží k využití na interaktivní tabuli</a:t>
            </a:r>
          </a:p>
          <a:p>
            <a:r>
              <a:rPr lang="cs-CZ" dirty="0" smtClean="0"/>
              <a:t>Na základě pochopení jednoduchého principu žáci řeší zadané úkoly</a:t>
            </a:r>
          </a:p>
          <a:p>
            <a:r>
              <a:rPr lang="cs-CZ" dirty="0" smtClean="0"/>
              <a:t>Vede žáky k odvození vzorců solí z hydroxidů</a:t>
            </a:r>
          </a:p>
          <a:p>
            <a:r>
              <a:rPr lang="cs-CZ" dirty="0" smtClean="0"/>
              <a:t>Vede žáky k pochopení principu neutralizace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878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Disociace zásad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zásady ve vodném prostředí odštěpují  ionty H</a:t>
            </a:r>
            <a:r>
              <a:rPr lang="cs-CZ" baseline="30000" dirty="0" smtClean="0"/>
              <a:t>+ </a:t>
            </a:r>
          </a:p>
          <a:p>
            <a:r>
              <a:rPr lang="cs-CZ" dirty="0" smtClean="0"/>
              <a:t>Náboj kationtu = počet odtržených OH</a:t>
            </a:r>
            <a:r>
              <a:rPr lang="cs-CZ" baseline="30000" dirty="0"/>
              <a:t>-</a:t>
            </a:r>
            <a:r>
              <a:rPr lang="cs-CZ" baseline="30000" dirty="0" smtClean="0"/>
              <a:t> 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1184326" y="3850579"/>
            <a:ext cx="2379561" cy="1664828"/>
            <a:chOff x="473578" y="692696"/>
            <a:chExt cx="2379561" cy="1664828"/>
          </a:xfrm>
        </p:grpSpPr>
        <p:sp>
          <p:nvSpPr>
            <p:cNvPr id="5" name="Obdélník 4"/>
            <p:cNvSpPr/>
            <p:nvPr/>
          </p:nvSpPr>
          <p:spPr>
            <a:xfrm>
              <a:off x="1115616" y="692696"/>
              <a:ext cx="936104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KOH</a:t>
              </a:r>
              <a:endParaRPr lang="cs-CZ" dirty="0"/>
            </a:p>
          </p:txBody>
        </p:sp>
        <p:sp>
          <p:nvSpPr>
            <p:cNvPr id="6" name="Ovál 5"/>
            <p:cNvSpPr/>
            <p:nvPr/>
          </p:nvSpPr>
          <p:spPr>
            <a:xfrm>
              <a:off x="473578" y="1853468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/>
                <a:t>K</a:t>
              </a:r>
              <a:r>
                <a:rPr lang="cs-CZ" baseline="30000" dirty="0" smtClean="0"/>
                <a:t>+</a:t>
              </a:r>
              <a:endParaRPr lang="cs-CZ" baseline="30000" dirty="0"/>
            </a:p>
          </p:txBody>
        </p:sp>
        <p:sp>
          <p:nvSpPr>
            <p:cNvPr id="7" name="Ovál 6"/>
            <p:cNvSpPr/>
            <p:nvPr/>
          </p:nvSpPr>
          <p:spPr>
            <a:xfrm>
              <a:off x="2048218" y="1853468"/>
              <a:ext cx="804921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OH</a:t>
              </a:r>
              <a:r>
                <a:rPr lang="cs-CZ" baseline="30000" dirty="0" smtClean="0"/>
                <a:t>-</a:t>
              </a:r>
              <a:endParaRPr lang="cs-CZ" baseline="30000" dirty="0"/>
            </a:p>
          </p:txBody>
        </p:sp>
        <p:sp>
          <p:nvSpPr>
            <p:cNvPr id="8" name="Šipka doprava 7"/>
            <p:cNvSpPr/>
            <p:nvPr/>
          </p:nvSpPr>
          <p:spPr>
            <a:xfrm rot="3408811">
              <a:off x="1762672" y="1458843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9" name="Šipka doprava 8"/>
            <p:cNvSpPr/>
            <p:nvPr/>
          </p:nvSpPr>
          <p:spPr>
            <a:xfrm rot="7375982">
              <a:off x="908112" y="1447072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4648469" y="3840921"/>
            <a:ext cx="2515819" cy="1656184"/>
            <a:chOff x="473578" y="692696"/>
            <a:chExt cx="2515819" cy="1656184"/>
          </a:xfrm>
        </p:grpSpPr>
        <p:sp>
          <p:nvSpPr>
            <p:cNvPr id="11" name="Obdélník 10"/>
            <p:cNvSpPr/>
            <p:nvPr/>
          </p:nvSpPr>
          <p:spPr>
            <a:xfrm>
              <a:off x="1115616" y="692696"/>
              <a:ext cx="936104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Ca(OH)</a:t>
              </a:r>
              <a:r>
                <a:rPr lang="cs-CZ" baseline="-25000" dirty="0"/>
                <a:t>2</a:t>
              </a:r>
            </a:p>
          </p:txBody>
        </p:sp>
        <p:sp>
          <p:nvSpPr>
            <p:cNvPr id="12" name="Ovál 11"/>
            <p:cNvSpPr/>
            <p:nvPr/>
          </p:nvSpPr>
          <p:spPr>
            <a:xfrm>
              <a:off x="473578" y="1844824"/>
              <a:ext cx="859636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Ca</a:t>
              </a:r>
              <a:r>
                <a:rPr lang="cs-CZ" baseline="30000" dirty="0" smtClean="0"/>
                <a:t>2+</a:t>
              </a:r>
              <a:endParaRPr lang="cs-CZ" baseline="30000" dirty="0"/>
            </a:p>
          </p:txBody>
        </p:sp>
        <p:sp>
          <p:nvSpPr>
            <p:cNvPr id="13" name="Ovál 12"/>
            <p:cNvSpPr/>
            <p:nvPr/>
          </p:nvSpPr>
          <p:spPr>
            <a:xfrm>
              <a:off x="2049235" y="1844824"/>
              <a:ext cx="940162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2OH</a:t>
              </a:r>
              <a:r>
                <a:rPr lang="cs-CZ" baseline="30000" dirty="0" smtClean="0"/>
                <a:t>-</a:t>
              </a:r>
              <a:endParaRPr lang="cs-CZ" baseline="30000" dirty="0"/>
            </a:p>
          </p:txBody>
        </p:sp>
        <p:sp>
          <p:nvSpPr>
            <p:cNvPr id="14" name="Šipka doprava 13"/>
            <p:cNvSpPr/>
            <p:nvPr/>
          </p:nvSpPr>
          <p:spPr>
            <a:xfrm rot="3408811">
              <a:off x="1762672" y="1458843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5" name="Šipka doprava 14"/>
            <p:cNvSpPr/>
            <p:nvPr/>
          </p:nvSpPr>
          <p:spPr>
            <a:xfrm rot="7375982">
              <a:off x="908112" y="1447072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60777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/>
          <p:cNvGrpSpPr/>
          <p:nvPr/>
        </p:nvGrpSpPr>
        <p:grpSpPr>
          <a:xfrm>
            <a:off x="473578" y="692696"/>
            <a:ext cx="2295737" cy="1656184"/>
            <a:chOff x="473578" y="692696"/>
            <a:chExt cx="2295737" cy="1656184"/>
          </a:xfrm>
        </p:grpSpPr>
        <p:sp>
          <p:nvSpPr>
            <p:cNvPr id="4" name="Obdélník 3"/>
            <p:cNvSpPr/>
            <p:nvPr/>
          </p:nvSpPr>
          <p:spPr>
            <a:xfrm>
              <a:off x="1115616" y="692696"/>
              <a:ext cx="936104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NaOH</a:t>
              </a:r>
              <a:endParaRPr lang="cs-CZ" dirty="0"/>
            </a:p>
          </p:txBody>
        </p:sp>
        <p:sp>
          <p:nvSpPr>
            <p:cNvPr id="5" name="Ovál 4"/>
            <p:cNvSpPr/>
            <p:nvPr/>
          </p:nvSpPr>
          <p:spPr>
            <a:xfrm>
              <a:off x="473578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6" name="Ovál 5"/>
            <p:cNvSpPr/>
            <p:nvPr/>
          </p:nvSpPr>
          <p:spPr>
            <a:xfrm>
              <a:off x="2049235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Šipka doprava 9"/>
            <p:cNvSpPr/>
            <p:nvPr/>
          </p:nvSpPr>
          <p:spPr>
            <a:xfrm rot="3408811">
              <a:off x="1762672" y="1458843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2" name="Šipka doprava 11"/>
            <p:cNvSpPr/>
            <p:nvPr/>
          </p:nvSpPr>
          <p:spPr>
            <a:xfrm rot="7375982">
              <a:off x="908112" y="1447072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3203848" y="692696"/>
            <a:ext cx="2295737" cy="1656184"/>
            <a:chOff x="473578" y="692696"/>
            <a:chExt cx="2295737" cy="1656184"/>
          </a:xfrm>
        </p:grpSpPr>
        <p:sp>
          <p:nvSpPr>
            <p:cNvPr id="15" name="Obdélník 14"/>
            <p:cNvSpPr/>
            <p:nvPr/>
          </p:nvSpPr>
          <p:spPr>
            <a:xfrm>
              <a:off x="1115616" y="692696"/>
              <a:ext cx="936104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Al(OH)</a:t>
              </a:r>
              <a:r>
                <a:rPr lang="cs-CZ" baseline="-25000" dirty="0" smtClean="0"/>
                <a:t>3</a:t>
              </a:r>
              <a:endParaRPr lang="cs-CZ" baseline="-25000" dirty="0"/>
            </a:p>
          </p:txBody>
        </p:sp>
        <p:sp>
          <p:nvSpPr>
            <p:cNvPr id="16" name="Ovál 15"/>
            <p:cNvSpPr/>
            <p:nvPr/>
          </p:nvSpPr>
          <p:spPr>
            <a:xfrm>
              <a:off x="473578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7" name="Ovál 16"/>
            <p:cNvSpPr/>
            <p:nvPr/>
          </p:nvSpPr>
          <p:spPr>
            <a:xfrm>
              <a:off x="2049235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8" name="Šipka doprava 17"/>
            <p:cNvSpPr/>
            <p:nvPr/>
          </p:nvSpPr>
          <p:spPr>
            <a:xfrm rot="3408811">
              <a:off x="1762672" y="1458843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Šipka doprava 18"/>
            <p:cNvSpPr/>
            <p:nvPr/>
          </p:nvSpPr>
          <p:spPr>
            <a:xfrm rot="7375982">
              <a:off x="908112" y="1447072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6262481" y="692696"/>
            <a:ext cx="2295737" cy="1656184"/>
            <a:chOff x="473578" y="692696"/>
            <a:chExt cx="2295737" cy="1656184"/>
          </a:xfrm>
        </p:grpSpPr>
        <p:sp>
          <p:nvSpPr>
            <p:cNvPr id="21" name="Obdélník 20"/>
            <p:cNvSpPr/>
            <p:nvPr/>
          </p:nvSpPr>
          <p:spPr>
            <a:xfrm>
              <a:off x="1115616" y="692696"/>
              <a:ext cx="936104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Fe(OH)</a:t>
              </a:r>
              <a:r>
                <a:rPr lang="cs-CZ" baseline="-25000" dirty="0" smtClean="0"/>
                <a:t>2</a:t>
              </a:r>
              <a:endParaRPr lang="cs-CZ" baseline="-25000" dirty="0"/>
            </a:p>
          </p:txBody>
        </p:sp>
        <p:sp>
          <p:nvSpPr>
            <p:cNvPr id="22" name="Ovál 21"/>
            <p:cNvSpPr/>
            <p:nvPr/>
          </p:nvSpPr>
          <p:spPr>
            <a:xfrm>
              <a:off x="473578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3" name="Ovál 22"/>
            <p:cNvSpPr/>
            <p:nvPr/>
          </p:nvSpPr>
          <p:spPr>
            <a:xfrm>
              <a:off x="2049235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4" name="Šipka doprava 23"/>
            <p:cNvSpPr/>
            <p:nvPr/>
          </p:nvSpPr>
          <p:spPr>
            <a:xfrm rot="3408811">
              <a:off x="1762672" y="1458843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5" name="Šipka doprava 24"/>
            <p:cNvSpPr/>
            <p:nvPr/>
          </p:nvSpPr>
          <p:spPr>
            <a:xfrm rot="7375982">
              <a:off x="908112" y="1447072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6190405" y="3429000"/>
            <a:ext cx="2295737" cy="1656184"/>
            <a:chOff x="473578" y="692696"/>
            <a:chExt cx="2295737" cy="1656184"/>
          </a:xfrm>
        </p:grpSpPr>
        <p:sp>
          <p:nvSpPr>
            <p:cNvPr id="27" name="Obdélník 26"/>
            <p:cNvSpPr/>
            <p:nvPr/>
          </p:nvSpPr>
          <p:spPr>
            <a:xfrm>
              <a:off x="1115616" y="692696"/>
              <a:ext cx="936104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Ba(OH)</a:t>
              </a:r>
              <a:r>
                <a:rPr lang="cs-CZ" baseline="-25000" dirty="0" smtClean="0"/>
                <a:t>2</a:t>
              </a:r>
              <a:endParaRPr lang="cs-CZ" baseline="-25000" dirty="0"/>
            </a:p>
          </p:txBody>
        </p:sp>
        <p:sp>
          <p:nvSpPr>
            <p:cNvPr id="28" name="Ovál 27"/>
            <p:cNvSpPr/>
            <p:nvPr/>
          </p:nvSpPr>
          <p:spPr>
            <a:xfrm>
              <a:off x="473578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9" name="Ovál 28"/>
            <p:cNvSpPr/>
            <p:nvPr/>
          </p:nvSpPr>
          <p:spPr>
            <a:xfrm>
              <a:off x="2049235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0" name="Šipka doprava 29"/>
            <p:cNvSpPr/>
            <p:nvPr/>
          </p:nvSpPr>
          <p:spPr>
            <a:xfrm rot="3408811">
              <a:off x="1762672" y="1458843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1" name="Šipka doprava 30"/>
            <p:cNvSpPr/>
            <p:nvPr/>
          </p:nvSpPr>
          <p:spPr>
            <a:xfrm rot="7375982">
              <a:off x="908112" y="1447072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3384325" y="3429000"/>
            <a:ext cx="2295737" cy="1656184"/>
            <a:chOff x="473578" y="692696"/>
            <a:chExt cx="2295737" cy="1656184"/>
          </a:xfrm>
        </p:grpSpPr>
        <p:sp>
          <p:nvSpPr>
            <p:cNvPr id="33" name="Obdélník 32"/>
            <p:cNvSpPr/>
            <p:nvPr/>
          </p:nvSpPr>
          <p:spPr>
            <a:xfrm>
              <a:off x="1115616" y="692696"/>
              <a:ext cx="936104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LiOH</a:t>
              </a:r>
              <a:endParaRPr lang="cs-CZ" baseline="-25000" dirty="0"/>
            </a:p>
          </p:txBody>
        </p:sp>
        <p:sp>
          <p:nvSpPr>
            <p:cNvPr id="34" name="Ovál 33"/>
            <p:cNvSpPr/>
            <p:nvPr/>
          </p:nvSpPr>
          <p:spPr>
            <a:xfrm>
              <a:off x="473578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5" name="Ovál 34"/>
            <p:cNvSpPr/>
            <p:nvPr/>
          </p:nvSpPr>
          <p:spPr>
            <a:xfrm>
              <a:off x="2049235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6" name="Šipka doprava 35"/>
            <p:cNvSpPr/>
            <p:nvPr/>
          </p:nvSpPr>
          <p:spPr>
            <a:xfrm rot="3408811">
              <a:off x="1762672" y="1458843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7" name="Šipka doprava 36"/>
            <p:cNvSpPr/>
            <p:nvPr/>
          </p:nvSpPr>
          <p:spPr>
            <a:xfrm rot="7375982">
              <a:off x="908112" y="1447072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489214" y="3429000"/>
            <a:ext cx="2295737" cy="1656184"/>
            <a:chOff x="473578" y="692696"/>
            <a:chExt cx="2295737" cy="1656184"/>
          </a:xfrm>
        </p:grpSpPr>
        <p:sp>
          <p:nvSpPr>
            <p:cNvPr id="39" name="Obdélník 38"/>
            <p:cNvSpPr/>
            <p:nvPr/>
          </p:nvSpPr>
          <p:spPr>
            <a:xfrm>
              <a:off x="1115616" y="692696"/>
              <a:ext cx="1064484" cy="50405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Mg(OH)</a:t>
              </a:r>
              <a:r>
                <a:rPr lang="cs-CZ" baseline="-25000" dirty="0" smtClean="0"/>
                <a:t>2</a:t>
              </a:r>
              <a:endParaRPr lang="cs-CZ" baseline="-25000" dirty="0"/>
            </a:p>
          </p:txBody>
        </p:sp>
        <p:sp>
          <p:nvSpPr>
            <p:cNvPr id="40" name="Ovál 39"/>
            <p:cNvSpPr/>
            <p:nvPr/>
          </p:nvSpPr>
          <p:spPr>
            <a:xfrm>
              <a:off x="473578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41" name="Ovál 40"/>
            <p:cNvSpPr/>
            <p:nvPr/>
          </p:nvSpPr>
          <p:spPr>
            <a:xfrm>
              <a:off x="2049235" y="1844824"/>
              <a:ext cx="720080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42" name="Šipka doprava 41"/>
            <p:cNvSpPr/>
            <p:nvPr/>
          </p:nvSpPr>
          <p:spPr>
            <a:xfrm rot="3408811">
              <a:off x="1762672" y="1458843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43" name="Šipka doprava 42"/>
            <p:cNvSpPr/>
            <p:nvPr/>
          </p:nvSpPr>
          <p:spPr>
            <a:xfrm rot="7375982">
              <a:off x="908112" y="1447072"/>
              <a:ext cx="571094" cy="21602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38822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délník 29"/>
          <p:cNvSpPr/>
          <p:nvPr/>
        </p:nvSpPr>
        <p:spPr>
          <a:xfrm>
            <a:off x="4379065" y="5586536"/>
            <a:ext cx="1224136" cy="520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Mg(OH)</a:t>
            </a:r>
            <a:r>
              <a:rPr lang="cs-CZ" baseline="-25000" dirty="0" smtClean="0"/>
              <a:t>2</a:t>
            </a:r>
            <a:endParaRPr lang="cs-CZ" baseline="-25000" dirty="0"/>
          </a:p>
        </p:txBody>
      </p:sp>
      <p:sp>
        <p:nvSpPr>
          <p:cNvPr id="31" name="Šipka doprava 30"/>
          <p:cNvSpPr/>
          <p:nvPr/>
        </p:nvSpPr>
        <p:spPr>
          <a:xfrm>
            <a:off x="450504" y="188640"/>
            <a:ext cx="54844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Šipka doprava 31"/>
          <p:cNvSpPr/>
          <p:nvPr/>
        </p:nvSpPr>
        <p:spPr>
          <a:xfrm>
            <a:off x="485611" y="544690"/>
            <a:ext cx="54844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Šipka doprava 32"/>
          <p:cNvSpPr/>
          <p:nvPr/>
        </p:nvSpPr>
        <p:spPr>
          <a:xfrm>
            <a:off x="1378546" y="187760"/>
            <a:ext cx="54844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Šipka doprava 33"/>
          <p:cNvSpPr/>
          <p:nvPr/>
        </p:nvSpPr>
        <p:spPr>
          <a:xfrm>
            <a:off x="1392100" y="544690"/>
            <a:ext cx="54844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Šipka doprava 34"/>
          <p:cNvSpPr/>
          <p:nvPr/>
        </p:nvSpPr>
        <p:spPr>
          <a:xfrm>
            <a:off x="2430554" y="167374"/>
            <a:ext cx="54844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Plus 40"/>
          <p:cNvSpPr/>
          <p:nvPr/>
        </p:nvSpPr>
        <p:spPr>
          <a:xfrm>
            <a:off x="7881392" y="204461"/>
            <a:ext cx="304800" cy="24117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Plus 41"/>
          <p:cNvSpPr/>
          <p:nvPr/>
        </p:nvSpPr>
        <p:spPr>
          <a:xfrm>
            <a:off x="7488324" y="220722"/>
            <a:ext cx="304800" cy="24117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Plus 42"/>
          <p:cNvSpPr/>
          <p:nvPr/>
        </p:nvSpPr>
        <p:spPr>
          <a:xfrm>
            <a:off x="7117432" y="239382"/>
            <a:ext cx="304800" cy="24117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Plus 43"/>
          <p:cNvSpPr/>
          <p:nvPr/>
        </p:nvSpPr>
        <p:spPr>
          <a:xfrm>
            <a:off x="6669697" y="220722"/>
            <a:ext cx="304800" cy="24117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Plus 44"/>
          <p:cNvSpPr/>
          <p:nvPr/>
        </p:nvSpPr>
        <p:spPr>
          <a:xfrm>
            <a:off x="6300192" y="239382"/>
            <a:ext cx="304800" cy="24117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Ovál 49"/>
          <p:cNvSpPr/>
          <p:nvPr/>
        </p:nvSpPr>
        <p:spPr>
          <a:xfrm>
            <a:off x="2353980" y="5644582"/>
            <a:ext cx="92187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Mg</a:t>
            </a:r>
            <a:r>
              <a:rPr lang="cs-CZ" baseline="30000" dirty="0" smtClean="0"/>
              <a:t>2+</a:t>
            </a:r>
            <a:endParaRPr lang="cs-CZ" baseline="30000" dirty="0"/>
          </a:p>
        </p:txBody>
      </p:sp>
      <p:sp>
        <p:nvSpPr>
          <p:cNvPr id="52" name="Ovál 51"/>
          <p:cNvSpPr/>
          <p:nvPr/>
        </p:nvSpPr>
        <p:spPr>
          <a:xfrm>
            <a:off x="2430317" y="1327448"/>
            <a:ext cx="79208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Fe</a:t>
            </a:r>
            <a:r>
              <a:rPr lang="cs-CZ" baseline="30000" dirty="0" smtClean="0"/>
              <a:t>3+</a:t>
            </a:r>
            <a:endParaRPr lang="cs-CZ" baseline="30000" dirty="0"/>
          </a:p>
        </p:txBody>
      </p:sp>
      <p:sp>
        <p:nvSpPr>
          <p:cNvPr id="53" name="Ovál 52"/>
          <p:cNvSpPr/>
          <p:nvPr/>
        </p:nvSpPr>
        <p:spPr>
          <a:xfrm>
            <a:off x="6656077" y="4575449"/>
            <a:ext cx="85442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Ca</a:t>
            </a:r>
            <a:r>
              <a:rPr lang="cs-CZ" baseline="30000" dirty="0" smtClean="0"/>
              <a:t>2+</a:t>
            </a:r>
            <a:endParaRPr lang="cs-CZ" baseline="30000" dirty="0"/>
          </a:p>
        </p:txBody>
      </p:sp>
      <p:sp>
        <p:nvSpPr>
          <p:cNvPr id="55" name="Ovál 54"/>
          <p:cNvSpPr/>
          <p:nvPr/>
        </p:nvSpPr>
        <p:spPr>
          <a:xfrm>
            <a:off x="3016573" y="3984883"/>
            <a:ext cx="953447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3OH</a:t>
            </a:r>
            <a:r>
              <a:rPr lang="cs-CZ" baseline="30000" dirty="0" smtClean="0"/>
              <a:t>-</a:t>
            </a:r>
            <a:endParaRPr lang="cs-CZ" baseline="30000" dirty="0"/>
          </a:p>
        </p:txBody>
      </p:sp>
      <p:sp>
        <p:nvSpPr>
          <p:cNvPr id="57" name="Ovál 56"/>
          <p:cNvSpPr/>
          <p:nvPr/>
        </p:nvSpPr>
        <p:spPr>
          <a:xfrm>
            <a:off x="759833" y="5651174"/>
            <a:ext cx="953447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2OH</a:t>
            </a:r>
            <a:r>
              <a:rPr lang="cs-CZ" baseline="30000" dirty="0" smtClean="0"/>
              <a:t>-</a:t>
            </a:r>
            <a:endParaRPr lang="cs-CZ" baseline="30000" dirty="0"/>
          </a:p>
        </p:txBody>
      </p:sp>
      <p:sp>
        <p:nvSpPr>
          <p:cNvPr id="59" name="Obdélník 58"/>
          <p:cNvSpPr/>
          <p:nvPr/>
        </p:nvSpPr>
        <p:spPr>
          <a:xfrm>
            <a:off x="5380856" y="3464059"/>
            <a:ext cx="1224136" cy="520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Fe(OH)</a:t>
            </a:r>
            <a:r>
              <a:rPr lang="cs-CZ" baseline="-25000" dirty="0" smtClean="0"/>
              <a:t>3</a:t>
            </a:r>
            <a:endParaRPr lang="cs-CZ" baseline="-25000" dirty="0"/>
          </a:p>
        </p:txBody>
      </p:sp>
      <p:sp>
        <p:nvSpPr>
          <p:cNvPr id="60" name="Obdélník 59"/>
          <p:cNvSpPr/>
          <p:nvPr/>
        </p:nvSpPr>
        <p:spPr>
          <a:xfrm>
            <a:off x="1003394" y="4315037"/>
            <a:ext cx="1224136" cy="520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Ca(OH)</a:t>
            </a:r>
            <a:r>
              <a:rPr lang="cs-CZ" baseline="-25000" dirty="0" smtClean="0"/>
              <a:t>2</a:t>
            </a:r>
            <a:endParaRPr lang="cs-CZ" baseline="-25000" dirty="0"/>
          </a:p>
        </p:txBody>
      </p:sp>
      <p:sp>
        <p:nvSpPr>
          <p:cNvPr id="63" name="Obdélník 62"/>
          <p:cNvSpPr/>
          <p:nvPr/>
        </p:nvSpPr>
        <p:spPr>
          <a:xfrm>
            <a:off x="4991133" y="1031776"/>
            <a:ext cx="1224136" cy="520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K0H</a:t>
            </a:r>
            <a:endParaRPr lang="cs-CZ" baseline="-25000" dirty="0"/>
          </a:p>
        </p:txBody>
      </p:sp>
      <p:sp>
        <p:nvSpPr>
          <p:cNvPr id="67" name="Ovál 66"/>
          <p:cNvSpPr/>
          <p:nvPr/>
        </p:nvSpPr>
        <p:spPr>
          <a:xfrm>
            <a:off x="4860032" y="2267136"/>
            <a:ext cx="953447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2OH</a:t>
            </a:r>
            <a:r>
              <a:rPr lang="cs-CZ" baseline="30000" dirty="0" smtClean="0"/>
              <a:t>-</a:t>
            </a:r>
            <a:endParaRPr lang="cs-CZ" baseline="30000" dirty="0"/>
          </a:p>
        </p:txBody>
      </p:sp>
      <p:sp>
        <p:nvSpPr>
          <p:cNvPr id="68" name="Ovál 67"/>
          <p:cNvSpPr/>
          <p:nvPr/>
        </p:nvSpPr>
        <p:spPr>
          <a:xfrm>
            <a:off x="802482" y="3464059"/>
            <a:ext cx="79208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Li</a:t>
            </a:r>
            <a:r>
              <a:rPr lang="cs-CZ" baseline="30000" dirty="0" smtClean="0"/>
              <a:t>+</a:t>
            </a:r>
            <a:endParaRPr lang="cs-CZ" baseline="30000" dirty="0"/>
          </a:p>
        </p:txBody>
      </p:sp>
      <p:sp>
        <p:nvSpPr>
          <p:cNvPr id="69" name="Ovál 68"/>
          <p:cNvSpPr/>
          <p:nvPr/>
        </p:nvSpPr>
        <p:spPr>
          <a:xfrm>
            <a:off x="7097959" y="2098677"/>
            <a:ext cx="87124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OH</a:t>
            </a:r>
            <a:r>
              <a:rPr lang="cs-CZ" baseline="30000" dirty="0" smtClean="0"/>
              <a:t>-</a:t>
            </a:r>
            <a:endParaRPr lang="cs-CZ" baseline="30000" dirty="0"/>
          </a:p>
        </p:txBody>
      </p:sp>
      <p:sp>
        <p:nvSpPr>
          <p:cNvPr id="70" name="Obdélník 69"/>
          <p:cNvSpPr/>
          <p:nvPr/>
        </p:nvSpPr>
        <p:spPr>
          <a:xfrm>
            <a:off x="2447764" y="2943235"/>
            <a:ext cx="1224136" cy="520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LiOH</a:t>
            </a:r>
            <a:endParaRPr lang="cs-CZ" baseline="-25000" dirty="0"/>
          </a:p>
        </p:txBody>
      </p:sp>
      <p:sp>
        <p:nvSpPr>
          <p:cNvPr id="71" name="Ovál 70"/>
          <p:cNvSpPr/>
          <p:nvPr/>
        </p:nvSpPr>
        <p:spPr>
          <a:xfrm>
            <a:off x="4811113" y="4541980"/>
            <a:ext cx="792088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baseline="30000" dirty="0" smtClean="0"/>
              <a:t>+</a:t>
            </a:r>
            <a:endParaRPr lang="cs-CZ" baseline="30000" dirty="0"/>
          </a:p>
        </p:txBody>
      </p:sp>
      <p:sp>
        <p:nvSpPr>
          <p:cNvPr id="73" name="Ovál 72"/>
          <p:cNvSpPr/>
          <p:nvPr/>
        </p:nvSpPr>
        <p:spPr>
          <a:xfrm>
            <a:off x="1168843" y="1587860"/>
            <a:ext cx="793642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OH</a:t>
            </a:r>
            <a:r>
              <a:rPr lang="cs-CZ" baseline="30000" dirty="0" smtClean="0"/>
              <a:t>-</a:t>
            </a:r>
            <a:endParaRPr lang="cs-CZ" baseline="30000" dirty="0"/>
          </a:p>
        </p:txBody>
      </p:sp>
    </p:spTree>
    <p:extLst>
      <p:ext uri="{BB962C8B-B14F-4D97-AF65-F5344CB8AC3E}">
        <p14:creationId xmlns:p14="http://schemas.microsoft.com/office/powerpoint/2010/main" val="213724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126</Words>
  <Application>Microsoft Office PowerPoint</Application>
  <PresentationFormat>Předvádění na obrazovce (4:3)</PresentationFormat>
  <Paragraphs>46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Prezentace aplikace PowerPoint</vt:lpstr>
      <vt:lpstr>Anotace:</vt:lpstr>
      <vt:lpstr>Disociace zásad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Disociace kyselin</dc:title>
  <dc:creator>Všohájková Jaroslava</dc:creator>
  <cp:lastModifiedBy>Všohájková Jaroslava</cp:lastModifiedBy>
  <cp:revision>11</cp:revision>
  <dcterms:modified xsi:type="dcterms:W3CDTF">2012-03-13T09:16:07Z</dcterms:modified>
</cp:coreProperties>
</file>