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5" r:id="rId3"/>
    <p:sldId id="258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47" autoAdjust="0"/>
    <p:restoredTop sz="94660"/>
  </p:normalViewPr>
  <p:slideViewPr>
    <p:cSldViewPr>
      <p:cViewPr>
        <p:scale>
          <a:sx n="50" d="100"/>
          <a:sy n="50" d="100"/>
        </p:scale>
        <p:origin x="-1128" y="-4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593D9-A877-4712-9D47-8536BA6187A3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62894-1431-4D7C-B33E-55B0245EE21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593D9-A877-4712-9D47-8536BA6187A3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62894-1431-4D7C-B33E-55B0245EE21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593D9-A877-4712-9D47-8536BA6187A3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62894-1431-4D7C-B33E-55B0245EE2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593D9-A877-4712-9D47-8536BA6187A3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62894-1431-4D7C-B33E-55B0245EE21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593D9-A877-4712-9D47-8536BA6187A3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62894-1431-4D7C-B33E-55B0245EE21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593D9-A877-4712-9D47-8536BA6187A3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62894-1431-4D7C-B33E-55B0245EE2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593D9-A877-4712-9D47-8536BA6187A3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62894-1431-4D7C-B33E-55B0245EE2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593D9-A877-4712-9D47-8536BA6187A3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62894-1431-4D7C-B33E-55B0245EE2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593D9-A877-4712-9D47-8536BA6187A3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62894-1431-4D7C-B33E-55B0245EE21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593D9-A877-4712-9D47-8536BA6187A3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62894-1431-4D7C-B33E-55B0245EE2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593D9-A877-4712-9D47-8536BA6187A3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62894-1431-4D7C-B33E-55B0245EE2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AE593D9-A877-4712-9D47-8536BA6187A3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2162894-1431-4D7C-B33E-55B0245EE21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4.png"/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12" Type="http://schemas.microsoft.com/office/2007/relationships/hdphoto" Target="../media/hdphoto1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23.png"/><Relationship Id="rId5" Type="http://schemas.openxmlformats.org/officeDocument/2006/relationships/image" Target="../media/image19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14.png"/><Relationship Id="rId14" Type="http://schemas.openxmlformats.org/officeDocument/2006/relationships/image" Target="../media/image2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files.skolaci2011.webnode.cz/200000494-de814df7b2/M%C4%9Bs%C3%ADce,%20p%C3%ADse%C5%88.JPG" TargetMode="External"/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343247806"/>
              </p:ext>
            </p:extLst>
          </p:nvPr>
        </p:nvGraphicFramePr>
        <p:xfrm>
          <a:off x="1547664" y="1700808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Pavla </a:t>
                      </a:r>
                      <a:r>
                        <a:rPr lang="cs-CZ" sz="2000" dirty="0" err="1" smtClean="0"/>
                        <a:t>Kešeláková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VY_52_INOVACE_PR.1.2-23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Rok - měsíce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3926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692696"/>
            <a:ext cx="8229600" cy="576064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ZŠ a MŠ T. G. Masaryka, příspěvková organizace</a:t>
            </a: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</a:t>
            </a: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Mgr. Pavla </a:t>
            </a:r>
            <a:r>
              <a:rPr lang="cs-CZ" sz="20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Kešeláková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Datum vytvoření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březen.2012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1. ZŠ /6 - 7 let/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Vzdělávací oblast: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Člověk a jeho svět, Prvouka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Téma: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Rok - měsíce</a:t>
            </a: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Výkladová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prezentace pro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žáky s barevnými obrázky jednotlivých měsíců, doplněn písničkou.</a:t>
            </a:r>
          </a:p>
          <a:p>
            <a:pPr marL="0" lvl="0" indent="0">
              <a:buNone/>
            </a:pP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Metodika:</a:t>
            </a:r>
          </a:p>
          <a:p>
            <a:pPr marL="0" lvl="0" indent="0">
              <a:buNone/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Snímek 4 – je určen jako obrázková opora k písničce „Měsíce“, přiložená pro</a:t>
            </a:r>
          </a:p>
          <a:p>
            <a:pPr marL="0" lvl="0" indent="0">
              <a:buNone/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               učitele na konci prezentace</a:t>
            </a:r>
          </a:p>
          <a:p>
            <a:pPr marL="0" lvl="0" indent="0">
              <a:buNone/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Snímek 6 – O správnosti se přesvědčíš, pokud obrázek přetáhneš. /Přetahuj tehdy, když vyjdeš z prezentace!/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endParaRPr lang="cs-CZ" sz="16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/>
            <a:endParaRPr lang="cs-CZ" sz="1600" b="1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3279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335505" y="2207862"/>
            <a:ext cx="2316177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ÚNOR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21001" y="5412513"/>
            <a:ext cx="2330681" cy="461665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6. ČERVEN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64921" y="2190057"/>
            <a:ext cx="2838231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8. SRPEN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2450" y="3717592"/>
            <a:ext cx="2830702" cy="461665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10. ŘÍJEN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1115616" y="116632"/>
            <a:ext cx="590465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Rok </a:t>
            </a:r>
            <a:endParaRPr lang="cs-CZ" sz="5400" b="1" u="sng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39552" y="6093296"/>
            <a:ext cx="62242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má rok měsíců?</a:t>
            </a:r>
          </a:p>
          <a:p>
            <a:r>
              <a:rPr lang="cs-CZ" dirty="0" smtClean="0"/>
              <a:t>Odkud vznikly názvy některých měsíců?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4576480" y="2738089"/>
            <a:ext cx="3063002" cy="979503"/>
            <a:chOff x="4576480" y="2738089"/>
            <a:chExt cx="3063002" cy="979503"/>
          </a:xfrm>
          <a:solidFill>
            <a:schemeClr val="accent4"/>
          </a:solidFill>
        </p:grpSpPr>
        <p:sp>
          <p:nvSpPr>
            <p:cNvPr id="13" name="TextovéPole 12"/>
            <p:cNvSpPr txBox="1"/>
            <p:nvPr/>
          </p:nvSpPr>
          <p:spPr>
            <a:xfrm>
              <a:off x="4576480" y="2978822"/>
              <a:ext cx="2826672" cy="461665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9. ZÁŘÍ</a:t>
              </a:r>
              <a:endParaRPr lang="cs-CZ" sz="2400" dirty="0"/>
            </a:p>
          </p:txBody>
        </p:sp>
        <p:pic>
          <p:nvPicPr>
            <p:cNvPr id="18" name="Obrázek 17" descr="C:\Klipart\Kliparty\Svět kolem nás\Příroda\zari-b.png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51717" y="2738089"/>
              <a:ext cx="887765" cy="979503"/>
            </a:xfrm>
            <a:prstGeom prst="rect">
              <a:avLst/>
            </a:prstGeom>
            <a:grpFill/>
            <a:ln>
              <a:noFill/>
            </a:ln>
          </p:spPr>
        </p:pic>
      </p:grpSp>
      <p:grpSp>
        <p:nvGrpSpPr>
          <p:cNvPr id="2" name="Skupina 1"/>
          <p:cNvGrpSpPr/>
          <p:nvPr/>
        </p:nvGrpSpPr>
        <p:grpSpPr>
          <a:xfrm>
            <a:off x="1321001" y="1202452"/>
            <a:ext cx="2469949" cy="876316"/>
            <a:chOff x="1321001" y="1202452"/>
            <a:chExt cx="2469949" cy="876316"/>
          </a:xfrm>
        </p:grpSpPr>
        <p:sp>
          <p:nvSpPr>
            <p:cNvPr id="4" name="TextovéPole 3"/>
            <p:cNvSpPr txBox="1"/>
            <p:nvPr/>
          </p:nvSpPr>
          <p:spPr>
            <a:xfrm>
              <a:off x="1321001" y="1421458"/>
              <a:ext cx="2330681" cy="461665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1. LEDEN</a:t>
              </a:r>
              <a:endParaRPr lang="cs-CZ" sz="2400" dirty="0"/>
            </a:p>
          </p:txBody>
        </p:sp>
        <p:pic>
          <p:nvPicPr>
            <p:cNvPr id="20" name="Obrázek 19" descr="C:\Klipart\Kliparty\Svět kolem nás\Příroda\unor-b.png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5884" y="1202452"/>
              <a:ext cx="925066" cy="87631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3" name="Skupina 2"/>
          <p:cNvGrpSpPr/>
          <p:nvPr/>
        </p:nvGrpSpPr>
        <p:grpSpPr>
          <a:xfrm>
            <a:off x="4519860" y="5271888"/>
            <a:ext cx="3092316" cy="821408"/>
            <a:chOff x="4519860" y="5271888"/>
            <a:chExt cx="3092316" cy="821408"/>
          </a:xfrm>
        </p:grpSpPr>
        <p:sp>
          <p:nvSpPr>
            <p:cNvPr id="16" name="TextovéPole 15"/>
            <p:cNvSpPr txBox="1"/>
            <p:nvPr/>
          </p:nvSpPr>
          <p:spPr>
            <a:xfrm>
              <a:off x="4519860" y="5412513"/>
              <a:ext cx="2883292" cy="46166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12. PROSINEC</a:t>
              </a:r>
              <a:endParaRPr lang="cs-CZ" sz="2400" dirty="0"/>
            </a:p>
          </p:txBody>
        </p:sp>
        <p:pic>
          <p:nvPicPr>
            <p:cNvPr id="21" name="Obrázek 20" descr="C:\Klipart\Kliparty\Svět kolem nás\Příroda\prosinec-b.png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79021" y="5271888"/>
              <a:ext cx="833155" cy="821408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3" name="Skupina 22"/>
          <p:cNvGrpSpPr/>
          <p:nvPr/>
        </p:nvGrpSpPr>
        <p:grpSpPr>
          <a:xfrm>
            <a:off x="1295072" y="2738090"/>
            <a:ext cx="2495878" cy="832368"/>
            <a:chOff x="1295072" y="2738090"/>
            <a:chExt cx="2495878" cy="832368"/>
          </a:xfrm>
        </p:grpSpPr>
        <p:sp>
          <p:nvSpPr>
            <p:cNvPr id="6" name="TextovéPole 5"/>
            <p:cNvSpPr txBox="1"/>
            <p:nvPr/>
          </p:nvSpPr>
          <p:spPr>
            <a:xfrm>
              <a:off x="1295072" y="2978821"/>
              <a:ext cx="2356610" cy="461663"/>
            </a:xfrm>
            <a:prstGeom prst="rect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3. BŘEZEN</a:t>
              </a:r>
              <a:endParaRPr lang="cs-CZ" sz="2400" dirty="0"/>
            </a:p>
          </p:txBody>
        </p:sp>
        <p:pic>
          <p:nvPicPr>
            <p:cNvPr id="22" name="Obrázek 21" descr="C:\Klipart\Kliparty\Svět kolem nás\Příroda\brezen-b.png"/>
            <p:cNvPicPr/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65406" y="2738090"/>
              <a:ext cx="725544" cy="832368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5" name="Skupina 24"/>
          <p:cNvGrpSpPr/>
          <p:nvPr/>
        </p:nvGrpSpPr>
        <p:grpSpPr>
          <a:xfrm>
            <a:off x="4536372" y="4267394"/>
            <a:ext cx="3103110" cy="873797"/>
            <a:chOff x="4536372" y="4267394"/>
            <a:chExt cx="3103110" cy="873797"/>
          </a:xfrm>
        </p:grpSpPr>
        <p:sp>
          <p:nvSpPr>
            <p:cNvPr id="15" name="TextovéPole 14"/>
            <p:cNvSpPr txBox="1"/>
            <p:nvPr/>
          </p:nvSpPr>
          <p:spPr>
            <a:xfrm>
              <a:off x="4536372" y="4540524"/>
              <a:ext cx="2866780" cy="461665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11. LISTOPAD</a:t>
              </a:r>
              <a:endParaRPr lang="cs-CZ" sz="2400" dirty="0"/>
            </a:p>
          </p:txBody>
        </p:sp>
        <p:pic>
          <p:nvPicPr>
            <p:cNvPr id="24" name="Obrázek 23" descr="C:\Klipart\Kliparty\Svět kolem nás\Příroda\listopad-b.png"/>
            <p:cNvPicPr/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85875" y="4267394"/>
              <a:ext cx="853607" cy="873797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7" name="Skupina 26"/>
          <p:cNvGrpSpPr/>
          <p:nvPr/>
        </p:nvGrpSpPr>
        <p:grpSpPr>
          <a:xfrm>
            <a:off x="4576480" y="1204606"/>
            <a:ext cx="3035696" cy="874162"/>
            <a:chOff x="4576480" y="1204606"/>
            <a:chExt cx="3035696" cy="874162"/>
          </a:xfrm>
        </p:grpSpPr>
        <p:sp>
          <p:nvSpPr>
            <p:cNvPr id="11" name="TextovéPole 10"/>
            <p:cNvSpPr txBox="1"/>
            <p:nvPr/>
          </p:nvSpPr>
          <p:spPr>
            <a:xfrm>
              <a:off x="4576480" y="1421458"/>
              <a:ext cx="2826672" cy="461665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7. ČERVENEC</a:t>
              </a:r>
              <a:endParaRPr lang="cs-CZ" sz="2400" dirty="0"/>
            </a:p>
          </p:txBody>
        </p:sp>
        <p:pic>
          <p:nvPicPr>
            <p:cNvPr id="26" name="Obrázek 25" descr="C:\Klipart\Kliparty\Svět kolem nás\Příroda\cervenec-b.png"/>
            <p:cNvPicPr/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44259" y="1204606"/>
              <a:ext cx="867917" cy="874162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8" name="Skupina 27"/>
          <p:cNvGrpSpPr/>
          <p:nvPr/>
        </p:nvGrpSpPr>
        <p:grpSpPr>
          <a:xfrm>
            <a:off x="1308904" y="3590317"/>
            <a:ext cx="2519243" cy="790561"/>
            <a:chOff x="1308904" y="3590317"/>
            <a:chExt cx="2519243" cy="790561"/>
          </a:xfrm>
          <a:solidFill>
            <a:srgbClr val="FFC000"/>
          </a:solidFill>
        </p:grpSpPr>
        <p:sp>
          <p:nvSpPr>
            <p:cNvPr id="7" name="TextovéPole 6"/>
            <p:cNvSpPr txBox="1"/>
            <p:nvPr/>
          </p:nvSpPr>
          <p:spPr>
            <a:xfrm>
              <a:off x="1308904" y="3717592"/>
              <a:ext cx="2342778" cy="461665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4. DUBEN</a:t>
              </a:r>
              <a:endParaRPr lang="cs-CZ" sz="2400" dirty="0"/>
            </a:p>
          </p:txBody>
        </p:sp>
        <p:pic>
          <p:nvPicPr>
            <p:cNvPr id="1026" name="Picture 2" descr="C:\Users\12j8\AppData\Local\Microsoft\Windows\Temporary Internet Files\Content.IE5\IGDBFTKU\MC900410899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18482" y="3590317"/>
              <a:ext cx="709665" cy="790561"/>
            </a:xfrm>
            <a:prstGeom prst="rect">
              <a:avLst/>
            </a:prstGeom>
            <a:grpFill/>
            <a:extLst/>
          </p:spPr>
        </p:pic>
      </p:grpSp>
      <p:grpSp>
        <p:nvGrpSpPr>
          <p:cNvPr id="29" name="Skupina 28"/>
          <p:cNvGrpSpPr/>
          <p:nvPr/>
        </p:nvGrpSpPr>
        <p:grpSpPr>
          <a:xfrm>
            <a:off x="1308903" y="4460419"/>
            <a:ext cx="2608218" cy="734379"/>
            <a:chOff x="1308903" y="4460419"/>
            <a:chExt cx="2608218" cy="734379"/>
          </a:xfrm>
        </p:grpSpPr>
        <p:sp>
          <p:nvSpPr>
            <p:cNvPr id="9" name="TextovéPole 8"/>
            <p:cNvSpPr txBox="1"/>
            <p:nvPr/>
          </p:nvSpPr>
          <p:spPr>
            <a:xfrm>
              <a:off x="1308903" y="4494312"/>
              <a:ext cx="2342779" cy="461665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5. KVĚTEN</a:t>
              </a:r>
              <a:endParaRPr lang="cs-CZ" sz="2400" dirty="0"/>
            </a:p>
          </p:txBody>
        </p:sp>
        <p:pic>
          <p:nvPicPr>
            <p:cNvPr id="1027" name="Picture 3" descr="C:\Users\12j8\AppData\Local\Microsoft\Windows\Temporary Internet Files\Content.IE5\HG2FQQFD\MC900413714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39234" y="4460419"/>
              <a:ext cx="977887" cy="73437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613950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3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5000"/>
                            </p:stCondLst>
                            <p:childTnLst>
                              <p:par>
                                <p:cTn id="5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7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9000"/>
                            </p:stCondLst>
                            <p:childTnLst>
                              <p:par>
                                <p:cTn id="6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1000"/>
                            </p:stCondLst>
                            <p:childTnLst>
                              <p:par>
                                <p:cTn id="7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2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12j8\AppData\Local\Microsoft\Windows\Temporary Internet Files\Content.IE5\W3K4EFEN\MC9004417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9543" y="4998539"/>
            <a:ext cx="1296144" cy="116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66335" y="2398019"/>
            <a:ext cx="1091972" cy="4616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LEDEN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4649" y="3209651"/>
            <a:ext cx="1034425" cy="461663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ÚNOR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4649" y="4012778"/>
            <a:ext cx="1263004" cy="4616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BŘEZEN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60872" y="2434706"/>
            <a:ext cx="1182650" cy="46166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DUBEN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69522" y="3209652"/>
            <a:ext cx="1273327" cy="461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KVĚTEN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69522" y="4039630"/>
            <a:ext cx="1289650" cy="461663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ČERVEN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32322" y="2431863"/>
            <a:ext cx="1627530" cy="461663"/>
          </a:xfrm>
          <a:prstGeom prst="rect">
            <a:avLst/>
          </a:prstGeom>
          <a:solidFill>
            <a:schemeClr val="accent5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ČERVENEC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52899" y="3209653"/>
            <a:ext cx="1088485" cy="4616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SRPEN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52899" y="4073199"/>
            <a:ext cx="814636" cy="461663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ZÁŘÍ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47914" y="2392051"/>
            <a:ext cx="952467" cy="46166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ŘÍJEN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57452" y="3258126"/>
            <a:ext cx="1500163" cy="461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LISTOPAD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93281" y="4012778"/>
            <a:ext cx="1564334" cy="46166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PROSINEC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3152197" y="843566"/>
            <a:ext cx="300530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Měsíce</a:t>
            </a:r>
            <a:endParaRPr lang="cs-CZ" sz="5400" b="1" u="sng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95915" y="5903304"/>
            <a:ext cx="28664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Zazpívejme si písničku.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3718" y="6311079"/>
            <a:ext cx="87222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Víte v kterém měsíci jste se narodili? Napište své jméno k danému měsíci.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35395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Měsíce patří do ročních období.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Které 4 roční období máme?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                                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________                                       ________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__________                                     __________</a:t>
            </a:r>
            <a:endParaRPr lang="cs-CZ" dirty="0"/>
          </a:p>
        </p:txBody>
      </p:sp>
      <p:pic>
        <p:nvPicPr>
          <p:cNvPr id="4" name="Obrázek 3" descr="C:\Klipart\Kliparty\Svět kolem nás\Příroda\brezen-b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22148"/>
            <a:ext cx="1423035" cy="223456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C:\Klipart\Kliparty\Svět kolem nás\Příroda\cervenec-b.pn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895" y="1247056"/>
            <a:ext cx="1447800" cy="2171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C:\Klipart\Kliparty\Svět kolem nás\Příroda\unor-b.pn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152109"/>
            <a:ext cx="1562100" cy="232981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C:\Klipart\Kliparty\Svět kolem nás\Příroda\listopad-b.png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1012" y="3833974"/>
            <a:ext cx="1794510" cy="264795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7"/>
          <p:cNvSpPr txBox="1"/>
          <p:nvPr/>
        </p:nvSpPr>
        <p:spPr>
          <a:xfrm>
            <a:off x="2843808" y="1732741"/>
            <a:ext cx="124906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BŘEZEN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DUBEN</a:t>
            </a: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KVĚTEN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58236" y="1731598"/>
            <a:ext cx="159242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ČERVEN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ČERVENEC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SRPEN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31840" y="4557784"/>
            <a:ext cx="144789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ZÁŘÍ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ŘÍJEN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LISTOPAD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58236" y="4557784"/>
            <a:ext cx="152157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PROSINEC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LEDEN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ÚNOR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2115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467544" y="1646932"/>
            <a:ext cx="886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květen</a:t>
            </a:r>
            <a:endParaRPr lang="cs-CZ" dirty="0"/>
          </a:p>
        </p:txBody>
      </p:sp>
      <p:sp>
        <p:nvSpPr>
          <p:cNvPr id="2" name="Rectangle 15"/>
          <p:cNvSpPr>
            <a:spLocks noChangeArrowheads="1"/>
          </p:cNvSpPr>
          <p:nvPr/>
        </p:nvSpPr>
        <p:spPr bwMode="auto">
          <a:xfrm>
            <a:off x="1314355" y="218948"/>
            <a:ext cx="4552849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2000" dirty="0" smtClean="0"/>
              <a:t>Který měsíc se ukrývá pod obrázkem? </a:t>
            </a:r>
          </a:p>
          <a:p>
            <a:endParaRPr lang="cs-CZ" sz="2000" dirty="0"/>
          </a:p>
        </p:txBody>
      </p:sp>
      <p:pic>
        <p:nvPicPr>
          <p:cNvPr id="2065" name="Picture 17" descr="C:\Users\12j8\AppData\Local\Microsoft\Windows\Temporary Internet Files\Content.IE5\5FG9IE6K\MC9004348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7276" y="69584"/>
            <a:ext cx="1714500" cy="17145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992241" y="1725150"/>
            <a:ext cx="1041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Prosinec</a:t>
            </a:r>
            <a:endParaRPr lang="cs-CZ" dirty="0"/>
          </a:p>
        </p:txBody>
      </p:sp>
      <p:pic>
        <p:nvPicPr>
          <p:cNvPr id="2054" name="Obrázek 8" descr="Popis: C:\Klipart\Kliparty\Svět kolem nás\Příroda\prosinec-b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3714" y="926834"/>
            <a:ext cx="1296759" cy="1989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858367" y="3099586"/>
            <a:ext cx="1053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Listopad</a:t>
            </a:r>
            <a:endParaRPr lang="cs-CZ" dirty="0"/>
          </a:p>
        </p:txBody>
      </p:sp>
      <p:pic>
        <p:nvPicPr>
          <p:cNvPr id="2051" name="Obrázek 7" descr="Popis: C:\Klipart\Kliparty\Svět kolem nás\Příroda\listopad-b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4635" y="2417196"/>
            <a:ext cx="1260958" cy="186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11960" y="4467732"/>
            <a:ext cx="588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Září</a:t>
            </a:r>
            <a:endParaRPr lang="cs-CZ" dirty="0"/>
          </a:p>
        </p:txBody>
      </p:sp>
      <p:pic>
        <p:nvPicPr>
          <p:cNvPr id="2053" name="Obrázek 12" descr="Popis: C:\Klipart\Kliparty\Svět kolem nás\Příroda\zari-b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2378" y="3382114"/>
            <a:ext cx="1512257" cy="2171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3882613"/>
            <a:ext cx="893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Březen</a:t>
            </a:r>
            <a:endParaRPr lang="cs-CZ" dirty="0"/>
          </a:p>
        </p:txBody>
      </p:sp>
      <p:pic>
        <p:nvPicPr>
          <p:cNvPr id="2062" name="Obrázek 1" descr="Popis: C:\Klipart\Kliparty\Svět kolem nás\Příroda\brezen-b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956" y="3325923"/>
            <a:ext cx="1422400" cy="22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211960" y="1540484"/>
            <a:ext cx="809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Leden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23728" y="2392016"/>
            <a:ext cx="673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Únor</a:t>
            </a:r>
            <a:endParaRPr lang="cs-CZ" dirty="0"/>
          </a:p>
        </p:txBody>
      </p:sp>
      <p:pic>
        <p:nvPicPr>
          <p:cNvPr id="2056" name="Obrázek 6" descr="Popis: C:\Klipart\Kliparty\Svět kolem nás\Příroda\leden-b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5249" y="1725150"/>
            <a:ext cx="1307292" cy="198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237258" y="5156942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Říjen</a:t>
            </a:r>
            <a:endParaRPr lang="cs-CZ" dirty="0"/>
          </a:p>
        </p:txBody>
      </p:sp>
      <p:pic>
        <p:nvPicPr>
          <p:cNvPr id="2052" name="Obrázek 9" descr="Popis: C:\Klipart\Kliparty\Svět kolem nás\Příroda\rijen-b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233" y="4456845"/>
            <a:ext cx="1425324" cy="2125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357286" y="3940316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Červenec</a:t>
            </a:r>
            <a:endParaRPr lang="cs-CZ" dirty="0"/>
          </a:p>
        </p:txBody>
      </p:sp>
      <p:pic>
        <p:nvPicPr>
          <p:cNvPr id="2061" name="Obrázek 3" descr="Popis: C:\Klipart\Kliparty\Svět kolem nás\Příroda\cervenec-b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0199" y="3123167"/>
            <a:ext cx="1258815" cy="1888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654630" y="5334787"/>
            <a:ext cx="766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Srpen</a:t>
            </a:r>
            <a:endParaRPr lang="cs-CZ" dirty="0"/>
          </a:p>
        </p:txBody>
      </p:sp>
      <p:pic>
        <p:nvPicPr>
          <p:cNvPr id="2060" name="Obrázek 10" descr="Popis: C:\Klipart\Kliparty\Svět kolem nás\Příroda\srpen-b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1469" y="4499441"/>
            <a:ext cx="1380624" cy="2070937"/>
          </a:xfrm>
          <a:prstGeom prst="rect">
            <a:avLst/>
          </a:prstGeom>
          <a:solidFill>
            <a:schemeClr val="accent6"/>
          </a:solidFill>
          <a:extLst/>
        </p:spPr>
      </p:pic>
      <p:pic>
        <p:nvPicPr>
          <p:cNvPr id="1026" name="Picture 2" descr="C:\Klipart\Kliparty\Svět kolem nás\Počasí\rampouchy-b.png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harpenSoften amoun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9614" y="1195796"/>
            <a:ext cx="1234528" cy="1870807"/>
          </a:xfrm>
          <a:prstGeom prst="ellipse">
            <a:avLst/>
          </a:prstGeom>
          <a:solidFill>
            <a:schemeClr val="bg1"/>
          </a:solidFill>
          <a:ln w="1905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27" name="Picture 3" descr="C:\Klipart\Kliparty\Svět kolem nás\Počasí\rocni_obdobi_jaro-b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0841" y="1194754"/>
            <a:ext cx="1962506" cy="1354637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ln w="28575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3" name="TextovéPole 12"/>
          <p:cNvSpPr txBox="1"/>
          <p:nvPr/>
        </p:nvSpPr>
        <p:spPr>
          <a:xfrm>
            <a:off x="7704584" y="5454233"/>
            <a:ext cx="821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duben</a:t>
            </a:r>
            <a:endParaRPr lang="cs-CZ" dirty="0"/>
          </a:p>
        </p:txBody>
      </p:sp>
      <p:pic>
        <p:nvPicPr>
          <p:cNvPr id="1028" name="Picture 4" descr="C:\Users\12j8\AppData\Local\Microsoft\Windows\Temporary Internet Files\Content.IE5\GWKW5HM8\MC900412904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3754" y="4759252"/>
            <a:ext cx="1213025" cy="1889734"/>
          </a:xfrm>
          <a:prstGeom prst="ellipse">
            <a:avLst/>
          </a:prstGeom>
          <a:ln w="28575" cap="rnd">
            <a:solidFill>
              <a:schemeClr val="tx1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2889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404664"/>
            <a:ext cx="8201000" cy="2592288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Zdroj:</a:t>
            </a:r>
          </a:p>
          <a:p>
            <a:pPr marL="45720" indent="0"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Obrázky z </a:t>
            </a:r>
            <a:r>
              <a:rPr lang="cs-CZ" sz="200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CD </a:t>
            </a:r>
            <a:r>
              <a:rPr lang="cs-CZ" sz="200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výukové kliparty </a:t>
            </a:r>
            <a:r>
              <a:rPr lang="cs-CZ" sz="2000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Dosli</a:t>
            </a:r>
            <a:endParaRPr lang="cs-CZ" sz="20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marL="45720" indent="0"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Volná galerie klipartu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  <a:hlinkClick r:id="rId2"/>
              </a:rPr>
              <a:t>http</a:t>
            </a:r>
            <a:r>
              <a:rPr lang="cs-CZ" sz="2000" dirty="0" smtClean="0">
                <a:latin typeface="Calibri" pitchFamily="34" charset="0"/>
                <a:cs typeface="Calibri" pitchFamily="34" charset="0"/>
                <a:hlinkClick r:id="rId2"/>
              </a:rPr>
              <a:t>://office.microsoft.com/cs-cz/images/?CTT=6&amp;ver=14&amp;app=powerpnt.exe</a:t>
            </a:r>
          </a:p>
          <a:p>
            <a:pPr marL="45720" indent="0">
              <a:buNone/>
            </a:pPr>
            <a:endParaRPr lang="cs-CZ" dirty="0">
              <a:hlinkClick r:id="rId2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3568" y="3501008"/>
            <a:ext cx="6912768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Písnička: Měsíce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  <a:hlinkClick r:id="rId3"/>
              </a:rPr>
              <a:t>http://files.skolaci2011.webnode.cz/200000494-de814df7b2/M%C4%9Bs%C3%ADce%2C%20p%C3%ADse%C5%88.JPG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7337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files.skolaci2011.webnode.cz/200000494-de814df7b2/M%C4%9Bs%C3%ADce,%20p%C3%ADse%C5%8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78" t="9503" r="14420" b="10743"/>
          <a:stretch/>
        </p:blipFill>
        <p:spPr bwMode="auto">
          <a:xfrm>
            <a:off x="-568020" y="-389390"/>
            <a:ext cx="9867416" cy="8131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5202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236</TotalTime>
  <Words>286</Words>
  <Application>Microsoft Office PowerPoint</Application>
  <PresentationFormat>Předvádění na obrazovce (4:3)</PresentationFormat>
  <Paragraphs>98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Kešeláková</dc:creator>
  <cp:lastModifiedBy>12j8</cp:lastModifiedBy>
  <cp:revision>33</cp:revision>
  <cp:lastPrinted>2012-04-02T12:42:25Z</cp:lastPrinted>
  <dcterms:created xsi:type="dcterms:W3CDTF">2012-03-14T20:17:03Z</dcterms:created>
  <dcterms:modified xsi:type="dcterms:W3CDTF">2012-04-12T13:50:08Z</dcterms:modified>
</cp:coreProperties>
</file>