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dp" ContentType="image/vnd.ms-photo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17"/>
  </p:notesMasterIdLst>
  <p:sldIdLst>
    <p:sldId id="267" r:id="rId2"/>
    <p:sldId id="268" r:id="rId3"/>
    <p:sldId id="263" r:id="rId4"/>
    <p:sldId id="260" r:id="rId5"/>
    <p:sldId id="265" r:id="rId6"/>
    <p:sldId id="279" r:id="rId7"/>
    <p:sldId id="266" r:id="rId8"/>
    <p:sldId id="264" r:id="rId9"/>
    <p:sldId id="259" r:id="rId10"/>
    <p:sldId id="271" r:id="rId11"/>
    <p:sldId id="274" r:id="rId12"/>
    <p:sldId id="276" r:id="rId13"/>
    <p:sldId id="272" r:id="rId14"/>
    <p:sldId id="277" r:id="rId15"/>
    <p:sldId id="28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60"/>
  </p:normalViewPr>
  <p:slideViewPr>
    <p:cSldViewPr>
      <p:cViewPr>
        <p:scale>
          <a:sx n="60" d="100"/>
          <a:sy n="60" d="100"/>
        </p:scale>
        <p:origin x="-810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111518-BD05-4AB6-87CA-D2920D8083DB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268272-EA4C-4977-B588-AF0EF0AC46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513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68272-EA4C-4977-B588-AF0EF0AC46E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1649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86E6931-0930-49E6-A0BD-EDAB563DB099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D207240-4EE4-4EB3-8C64-0381A2F5D9C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12" Type="http://schemas.openxmlformats.org/officeDocument/2006/relationships/image" Target="../media/image27.gi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wmf"/><Relationship Id="rId5" Type="http://schemas.openxmlformats.org/officeDocument/2006/relationships/image" Target="../media/image20.wmf"/><Relationship Id="rId10" Type="http://schemas.openxmlformats.org/officeDocument/2006/relationships/image" Target="../media/image25.wmf"/><Relationship Id="rId4" Type="http://schemas.openxmlformats.org/officeDocument/2006/relationships/image" Target="../media/image19.wmf"/><Relationship Id="rId9" Type="http://schemas.openxmlformats.org/officeDocument/2006/relationships/image" Target="../media/image24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mik.cz/velikonocni_beranek" TargetMode="External"/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ify.nou.cz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52962690"/>
              </p:ext>
            </p:extLst>
          </p:nvPr>
        </p:nvGraphicFramePr>
        <p:xfrm>
          <a:off x="1547664" y="1700808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Mgr. Pavla </a:t>
                      </a:r>
                      <a:r>
                        <a:rPr lang="cs-CZ" sz="2000" dirty="0" err="1" smtClean="0"/>
                        <a:t>Kešeláková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dirty="0" smtClean="0"/>
                        <a:t>VY_52_INOVACE_PR.1.2-31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Velikonoce – symboly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43" y="483145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604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692696"/>
            <a:ext cx="8229600" cy="576064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ZŠ a MŠ T. G. Masaryka, příspěvková organizace</a:t>
            </a:r>
            <a:endParaRPr lang="cs-CZ" sz="2000" b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</a:t>
            </a: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Mgr. Pavla </a:t>
            </a:r>
            <a:r>
              <a:rPr lang="cs-CZ" sz="20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Kešeláková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Datum vytvoření</a:t>
            </a: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duben. 2012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1. ZŠ /6 - 7 let/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Vzdělávací oblast: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Člověk a jeho svět, Prvouka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Téma: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Velikonoce – symboly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endParaRPr lang="cs-CZ" sz="2000" b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Výkladová 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prezentace pro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žáky s barevnými obrázky doplněna hádankami, doplňovačkou, básničkami a pracovním listem.</a:t>
            </a:r>
          </a:p>
          <a:p>
            <a:pPr marL="0" lvl="0" indent="0">
              <a:buNone/>
            </a:pPr>
            <a:endParaRPr lang="cs-CZ" sz="20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cs-CZ" sz="2000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cs-CZ" sz="1600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62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5004048" y="1988840"/>
            <a:ext cx="2952328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95536" y="479021"/>
            <a:ext cx="78488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 smtClean="0">
                <a:ln w="1905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SVÁTKY JARA JSOU</a:t>
            </a:r>
            <a:r>
              <a:rPr lang="cs-CZ" sz="5400" b="1" cap="none" spc="0" dirty="0" smtClean="0">
                <a:ln w="1905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:</a:t>
            </a:r>
            <a:endParaRPr lang="cs-CZ" sz="5400" b="1" cap="none" spc="0" dirty="0">
              <a:ln w="19050">
                <a:solidFill>
                  <a:schemeClr val="bg2">
                    <a:lumMod val="50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5700395"/>
            <a:ext cx="1872208" cy="584775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Vánoce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5700396"/>
            <a:ext cx="1658059" cy="58477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Mikuláš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11787" y="5700396"/>
            <a:ext cx="2410365" cy="584775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Velikonoce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32240" y="5724380"/>
            <a:ext cx="2160240" cy="584775"/>
          </a:xfrm>
          <a:prstGeom prst="rect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prázdniny</a:t>
            </a:r>
            <a:endParaRPr lang="cs-CZ" sz="3200" dirty="0"/>
          </a:p>
        </p:txBody>
      </p:sp>
      <p:pic>
        <p:nvPicPr>
          <p:cNvPr id="3074" name="Picture 2" descr="C:\Users\12j8\AppData\Local\Microsoft\Windows\Temporary Internet Files\Content.IE5\LYNNF25Y\MP900384871[1]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974" y="1196752"/>
            <a:ext cx="3814174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30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Users\12j8\AppData\Local\Microsoft\Windows\Temporary Internet Files\Content.IE5\D4QLTJ6C\MC9004126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348641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68884" y="199530"/>
            <a:ext cx="6121209" cy="114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u="sng" dirty="0" smtClean="0">
                <a:ln w="31550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VELIKONOCE</a:t>
            </a:r>
            <a:endParaRPr lang="cs-CZ" sz="5400" u="sng" dirty="0">
              <a:ln w="31550" cmpd="sng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27023" y="836712"/>
            <a:ext cx="8916977" cy="6021288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 Na </a:t>
            </a:r>
            <a:r>
              <a:rPr lang="cs-CZ" sz="2400" dirty="0">
                <a:solidFill>
                  <a:srgbClr val="FF0000"/>
                </a:solidFill>
              </a:rPr>
              <a:t>Vánoce – se narodil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</a:t>
            </a:r>
            <a:r>
              <a:rPr lang="cs-CZ" sz="2000" dirty="0" smtClean="0">
                <a:solidFill>
                  <a:schemeClr val="tx1"/>
                </a:solidFill>
              </a:rPr>
              <a:t>na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Velikonoce - zemřel</a:t>
            </a:r>
            <a:endParaRPr lang="cs-CZ" dirty="0"/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Křesťanské svátky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Předcházelo jim 40 dnů půstu. Zimy byly kruté, dlouhé,               </a:t>
            </a:r>
          </a:p>
          <a:p>
            <a:pPr marL="4572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s potravinami se muselo šetřit, aby vydržely do nové úrody.</a:t>
            </a:r>
          </a:p>
          <a:p>
            <a:pPr marL="4572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</a:t>
            </a:r>
          </a:p>
        </p:txBody>
      </p:sp>
      <p:pic>
        <p:nvPicPr>
          <p:cNvPr id="2059" name="Picture 11" descr="C:\Users\12j8\AppData\Local\Microsoft\Windows\Temporary Internet Files\Content.IE5\AM1I8PN9\MP900227833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018"/>
          <a:stretch/>
        </p:blipFill>
        <p:spPr bwMode="auto">
          <a:xfrm>
            <a:off x="5436096" y="1750413"/>
            <a:ext cx="2808312" cy="34028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24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438248" y="548680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VELIKONOCE</a:t>
            </a:r>
            <a:endParaRPr lang="cs-CZ" sz="5400" b="1" u="sng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1472010"/>
            <a:ext cx="77428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Napište, nakreslete co si představíte, když se řekne VELIKONOCE.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04864"/>
            <a:ext cx="2752587" cy="4144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77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764704"/>
            <a:ext cx="7020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u="sng" dirty="0" smtClean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SYMBOLY VELIKONOC</a:t>
            </a:r>
            <a:endParaRPr lang="cs-CZ" sz="5400" b="1" u="sng" cap="none" spc="0" dirty="0">
              <a:ln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541" y="1027995"/>
            <a:ext cx="5394268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66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9932"/>
            <a:ext cx="9144000" cy="2971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771800" y="3645024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Kulatý dům bez dveří,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ílý jako pápěří.</a:t>
            </a:r>
          </a:p>
          <a:p>
            <a:r>
              <a:rPr lang="cs-CZ" sz="2400" dirty="0" smtClean="0"/>
              <a:t>Klepneš na něj maličko,</a:t>
            </a:r>
          </a:p>
          <a:p>
            <a:r>
              <a:rPr lang="cs-CZ" sz="2400" dirty="0"/>
              <a:t>h</a:t>
            </a:r>
            <a:r>
              <a:rPr lang="cs-CZ" sz="2400" dirty="0" smtClean="0"/>
              <a:t>ned vyběhne sluníčko.</a:t>
            </a:r>
            <a:endParaRPr lang="cs-CZ" sz="2400" dirty="0"/>
          </a:p>
        </p:txBody>
      </p:sp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124" y="4725732"/>
            <a:ext cx="2376264" cy="1378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676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400608" y="476672"/>
            <a:ext cx="350416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6600" b="1" u="sng" cap="none" spc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VAJÍČKO</a:t>
            </a:r>
            <a:endParaRPr lang="cs-CZ" sz="6600" b="1" u="sng" cap="none" spc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5084" y="1735619"/>
            <a:ext cx="76879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 nejstarší symbol plodnosti, úrody, nového, </a:t>
            </a:r>
          </a:p>
          <a:p>
            <a:r>
              <a:rPr lang="cs-CZ" sz="2400" dirty="0" smtClean="0"/>
              <a:t>stále se opakujícího života</a:t>
            </a:r>
            <a:r>
              <a:rPr lang="cs-CZ" sz="2000" dirty="0" smtClean="0"/>
              <a:t>.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5084" y="2742456"/>
            <a:ext cx="9112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Vajíčka se zdobila, krášlila – </a:t>
            </a:r>
            <a:r>
              <a:rPr lang="cs-CZ" sz="2800" b="1" dirty="0" smtClean="0">
                <a:solidFill>
                  <a:schemeClr val="accent3"/>
                </a:solidFill>
              </a:rPr>
              <a:t>KRASLICE. </a:t>
            </a:r>
            <a:endParaRPr lang="cs-CZ" sz="2800" b="1" dirty="0" smtClean="0"/>
          </a:p>
          <a:p>
            <a:r>
              <a:rPr lang="cs-CZ" sz="2000" dirty="0" smtClean="0"/>
              <a:t>Barvy vajec:</a:t>
            </a:r>
          </a:p>
        </p:txBody>
      </p:sp>
      <p:pic>
        <p:nvPicPr>
          <p:cNvPr id="6151" name="Picture 7" descr="C:\Users\12j8\AppData\Local\Microsoft\Windows\Temporary Internet Files\Content.IE5\8UYWMOJD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458" y="5844620"/>
            <a:ext cx="888812" cy="84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4811140" y="6151099"/>
            <a:ext cx="705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láska</a:t>
            </a:r>
            <a:endParaRPr lang="cs-CZ" dirty="0"/>
          </a:p>
        </p:txBody>
      </p:sp>
      <p:pic>
        <p:nvPicPr>
          <p:cNvPr id="9218" name="Picture 2" descr="http://www.gify.nou.cz/Velikonoce_obrazky_soubory/49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3539" y="859544"/>
            <a:ext cx="2076373" cy="198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gify.nou.cz/Velikonoce_obrazky_soubory/1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83" y="3586793"/>
            <a:ext cx="2332187" cy="2709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gify.nou.cz/Velikonoce_obrazky_soubory/17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303" y="3643837"/>
            <a:ext cx="2336479" cy="268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www.gify.nou.cz/Velikonoce_obrazky_soubory/12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773" y="3643837"/>
            <a:ext cx="2465768" cy="286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792321" y="6151099"/>
            <a:ext cx="1548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</a:t>
            </a:r>
            <a:r>
              <a:rPr lang="cs-CZ" dirty="0" smtClean="0"/>
              <a:t>eleň přírody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776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139952" y="1107583"/>
            <a:ext cx="500404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Hody, hody doprovody,</a:t>
            </a:r>
          </a:p>
          <a:p>
            <a:r>
              <a:rPr lang="cs-CZ" sz="3200" dirty="0">
                <a:solidFill>
                  <a:srgbClr val="0070C0"/>
                </a:solidFill>
              </a:rPr>
              <a:t>j</a:t>
            </a:r>
            <a:r>
              <a:rPr lang="cs-CZ" sz="3200" dirty="0" smtClean="0">
                <a:solidFill>
                  <a:srgbClr val="0070C0"/>
                </a:solidFill>
              </a:rPr>
              <a:t>á jsem malý zajíček,</a:t>
            </a:r>
          </a:p>
          <a:p>
            <a:r>
              <a:rPr lang="cs-CZ" sz="3200" dirty="0">
                <a:solidFill>
                  <a:srgbClr val="0070C0"/>
                </a:solidFill>
              </a:rPr>
              <a:t>u</a:t>
            </a:r>
            <a:r>
              <a:rPr lang="cs-CZ" sz="3200" dirty="0" smtClean="0">
                <a:solidFill>
                  <a:srgbClr val="0070C0"/>
                </a:solidFill>
              </a:rPr>
              <a:t>tíkal jsem podle vody,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nesl kopu vajíček.</a:t>
            </a:r>
          </a:p>
          <a:p>
            <a:endParaRPr lang="cs-CZ" sz="2800" dirty="0" smtClean="0">
              <a:solidFill>
                <a:srgbClr val="0070C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016752" y="3585790"/>
            <a:ext cx="2818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 smtClean="0">
                <a:ln w="18000">
                  <a:solidFill>
                    <a:schemeClr val="accent3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ZAJÍČEK</a:t>
            </a:r>
            <a:endParaRPr lang="cs-CZ" sz="5400" b="1" u="sng" cap="none" spc="0" dirty="0">
              <a:ln w="18000">
                <a:solidFill>
                  <a:schemeClr val="accent3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24718" y="4509120"/>
            <a:ext cx="39239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-</a:t>
            </a:r>
            <a:r>
              <a:rPr lang="cs-CZ" sz="2000" dirty="0"/>
              <a:t> </a:t>
            </a:r>
            <a:r>
              <a:rPr lang="cs-CZ" sz="2000" dirty="0" smtClean="0"/>
              <a:t>Symbol chudoby a skromnosti,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sebeobětování pro druhé</a:t>
            </a:r>
          </a:p>
          <a:p>
            <a:endParaRPr lang="cs-CZ" sz="2000" dirty="0"/>
          </a:p>
          <a:p>
            <a:endParaRPr lang="cs-CZ" sz="2000" dirty="0"/>
          </a:p>
        </p:txBody>
      </p:sp>
      <p:pic>
        <p:nvPicPr>
          <p:cNvPr id="1028" name="Picture 4" descr="http://www.gify.nou.cz/Velikonoce_obrazky_soubory/43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42932"/>
            <a:ext cx="3915529" cy="548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78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gify.nou.cz/Velikonoce_obrazky_soubory/43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97563" y="116632"/>
            <a:ext cx="4443973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82561" y="1167135"/>
            <a:ext cx="36728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 smtClean="0">
                <a:ln w="1905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POMLÁZKA</a:t>
            </a:r>
            <a:endParaRPr lang="cs-CZ" sz="5400" b="1" u="sng" cap="none" spc="0" dirty="0">
              <a:ln w="1905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8320" y="2276872"/>
            <a:ext cx="273630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Mrskačka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Tatar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Mrskut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err="1" smtClean="0">
                <a:solidFill>
                  <a:schemeClr val="accent5">
                    <a:lumMod val="50000"/>
                  </a:schemeClr>
                </a:solidFill>
              </a:rPr>
              <a:t>Šmigrust</a:t>
            </a:r>
            <a:endParaRPr lang="cs-CZ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Žíla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err="1" smtClean="0">
                <a:solidFill>
                  <a:schemeClr val="accent5">
                    <a:lumMod val="50000"/>
                  </a:schemeClr>
                </a:solidFill>
              </a:rPr>
              <a:t>Korbáč</a:t>
            </a:r>
            <a:endParaRPr lang="cs-CZ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2561" y="5734997"/>
            <a:ext cx="8258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Proutky z vrby, většinou jich bylo devět, se splétaly do pomlázky </a:t>
            </a:r>
          </a:p>
          <a:p>
            <a:r>
              <a:rPr lang="cs-CZ" sz="2000" dirty="0" smtClean="0"/>
              <a:t>a kdo s ní byl švihnut, byla mu předána jejich životodárná síla.</a:t>
            </a:r>
          </a:p>
        </p:txBody>
      </p:sp>
    </p:spTree>
    <p:extLst>
      <p:ext uri="{BB962C8B-B14F-4D97-AF65-F5344CB8AC3E}">
        <p14:creationId xmlns:p14="http://schemas.microsoft.com/office/powerpoint/2010/main" val="404869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92696"/>
            <a:ext cx="6916253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971600" y="1023119"/>
            <a:ext cx="35283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BERÁNEK</a:t>
            </a:r>
            <a:endParaRPr lang="cs-CZ" sz="5400" b="1" u="sng" cap="none" spc="0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6" y="5589240"/>
            <a:ext cx="61286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Byl obřadním pokrmem, jako symbol oběti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421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69103" y="332656"/>
            <a:ext cx="62058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Symboly Velikonoc</a:t>
            </a:r>
            <a:endParaRPr lang="cs-CZ" sz="5400" b="1" u="sng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06535" y="1278022"/>
            <a:ext cx="56255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Zakroužkuj obrázky, které patří k Velikonocům.</a:t>
            </a:r>
            <a:endParaRPr lang="cs-CZ" sz="2000" dirty="0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591" y="2868192"/>
            <a:ext cx="1685213" cy="1958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 descr="C:\Users\12j8\AppData\Local\Microsoft\Windows\Temporary Internet Files\Content.IE5\8UYWMOJD\MC9003964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845015"/>
            <a:ext cx="1794053" cy="156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12j8\AppData\Local\Microsoft\Windows\Temporary Internet Files\Content.IE5\LYNNF25Y\MC9003431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237" y="4222245"/>
            <a:ext cx="1279007" cy="104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Program Files (x86)\Microsoft Office\MEDIA\CAGCAT10\j0304933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04" y="1932480"/>
            <a:ext cx="1819656" cy="166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12j8\Pictures\beránek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740" y="5166264"/>
            <a:ext cx="2318277" cy="137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12j8\AppData\Local\Microsoft\Windows\Temporary Internet Files\Content.IE5\D4QLTJ6C\MC90030151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951359"/>
            <a:ext cx="1039739" cy="1792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C:\Users\12j8\AppData\Local\Microsoft\Windows\Temporary Internet Files\Content.IE5\SX79SVY8\MC90042814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003" y="4117831"/>
            <a:ext cx="73342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12j8\AppData\Local\Microsoft\Windows\Temporary Internet Files\Content.IE5\ZAXBBRKQ\MC90028658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535" y="5007429"/>
            <a:ext cx="1810512" cy="175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C:\Users\12j8\AppData\Local\Microsoft\Windows\Temporary Internet Files\Content.IE5\LVSNLQ2N\MC90023941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332" y="1924162"/>
            <a:ext cx="1531620" cy="1761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C:\Users\12j8\AppData\Local\Microsoft\Windows\Temporary Internet Files\Content.IE5\HG2FQQFD\MC90019168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441" y="1196641"/>
            <a:ext cx="1615714" cy="147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www.gify.nou.cz/Velikonoce_obrazky_soubory/456.gif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894" y="1940932"/>
            <a:ext cx="2038350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34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6" name="Picture 14" descr="http://www.gify.nou.cz/sv7_vel1_soubory/1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56792"/>
            <a:ext cx="5112568" cy="494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87625" y="633462"/>
            <a:ext cx="68275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VESELÉ VELIKONOCE</a:t>
            </a:r>
            <a:endParaRPr lang="cs-CZ" sz="5400" b="1" u="sng" cap="none" spc="0" dirty="0">
              <a:ln w="19050">
                <a:solidFill>
                  <a:srgbClr val="FF0000"/>
                </a:solidFill>
                <a:prstDash val="solid"/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775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13946" y="620688"/>
            <a:ext cx="7488831" cy="611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Calibri" pitchFamily="34" charset="0"/>
                <a:cs typeface="Calibri" pitchFamily="34" charset="0"/>
              </a:rPr>
              <a:t>Zdroj:</a:t>
            </a:r>
          </a:p>
          <a:p>
            <a:r>
              <a:rPr lang="cs-CZ" sz="2000" dirty="0" smtClean="0">
                <a:latin typeface="Calibri" pitchFamily="34" charset="0"/>
                <a:cs typeface="Calibri" pitchFamily="34" charset="0"/>
              </a:rPr>
              <a:t>Obrázky na 3. 4. a 11. snímku </a:t>
            </a:r>
          </a:p>
          <a:p>
            <a:r>
              <a:rPr lang="cs-CZ" sz="2000" dirty="0" smtClean="0">
                <a:latin typeface="Calibri" pitchFamily="34" charset="0"/>
                <a:cs typeface="Calibri" pitchFamily="34" charset="0"/>
              </a:rPr>
              <a:t>Volná galerie klipartu</a:t>
            </a:r>
            <a:r>
              <a:rPr lang="cs-CZ" dirty="0" smtClean="0"/>
              <a:t>: </a:t>
            </a:r>
            <a:r>
              <a:rPr lang="cs-CZ" dirty="0" smtClean="0">
                <a:hlinkClick r:id="rId2"/>
              </a:rPr>
              <a:t>http://office.microsoft.com/cs-cz/images/?CTT=6&amp;ver=14&amp;app=powerpnt.exe</a:t>
            </a:r>
            <a:endParaRPr lang="cs-CZ" dirty="0" smtClean="0"/>
          </a:p>
          <a:p>
            <a:endParaRPr lang="cs-CZ" dirty="0" smtClean="0">
              <a:hlinkClick r:id="rId3"/>
            </a:endParaRPr>
          </a:p>
          <a:p>
            <a:endParaRPr lang="cs-CZ" dirty="0">
              <a:hlinkClick r:id="rId3"/>
            </a:endParaRPr>
          </a:p>
          <a:p>
            <a:r>
              <a:rPr lang="cs-CZ" sz="2000" dirty="0">
                <a:latin typeface="Calibri" pitchFamily="34" charset="0"/>
                <a:cs typeface="Calibri" pitchFamily="34" charset="0"/>
              </a:rPr>
              <a:t>Obrázek beránka na 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10. snímku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hlinkClick r:id="rId3"/>
              </a:rPr>
              <a:t>http://www.mimik.cz/velikonocni_beranek</a:t>
            </a:r>
            <a:endParaRPr lang="cs-CZ" dirty="0" smtClean="0"/>
          </a:p>
          <a:p>
            <a:endParaRPr lang="cs-CZ" dirty="0"/>
          </a:p>
          <a:p>
            <a:r>
              <a:rPr lang="cs-CZ" sz="2000" dirty="0" smtClean="0">
                <a:latin typeface="Calibri" pitchFamily="34" charset="0"/>
                <a:cs typeface="Calibri" pitchFamily="34" charset="0"/>
              </a:rPr>
              <a:t>Ostatní obrázky:</a:t>
            </a:r>
          </a:p>
          <a:p>
            <a:r>
              <a:rPr lang="cs-CZ" sz="2000" dirty="0" smtClean="0">
                <a:latin typeface="Calibri" pitchFamily="34" charset="0"/>
                <a:cs typeface="Calibri" pitchFamily="34" charset="0"/>
                <a:hlinkClick r:id="rId4"/>
              </a:rPr>
              <a:t>http://www.gify.nou.cz</a:t>
            </a: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endParaRPr lang="cs-CZ" sz="2000" dirty="0">
              <a:latin typeface="Calibri" pitchFamily="34" charset="0"/>
              <a:cs typeface="Calibri" pitchFamily="34" charset="0"/>
            </a:endParaRPr>
          </a:p>
          <a:p>
            <a:r>
              <a:rPr lang="cs-CZ" sz="2000" dirty="0" smtClean="0">
                <a:latin typeface="Calibri" pitchFamily="34" charset="0"/>
                <a:cs typeface="Calibri" pitchFamily="34" charset="0"/>
              </a:rPr>
              <a:t>Zajíčkova koleda na 8. snímku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cs-CZ" sz="2000" dirty="0">
                <a:latin typeface="Arial"/>
                <a:ea typeface="Times New Roman"/>
              </a:rPr>
              <a:t>KOŽÍŠEK, Josef. </a:t>
            </a:r>
            <a:r>
              <a:rPr lang="cs-CZ" sz="2000" i="1" dirty="0">
                <a:latin typeface="Arial"/>
                <a:ea typeface="Times New Roman"/>
              </a:rPr>
              <a:t>Ráno</a:t>
            </a:r>
            <a:r>
              <a:rPr lang="cs-CZ" sz="2000" dirty="0">
                <a:latin typeface="Arial"/>
                <a:ea typeface="Times New Roman"/>
              </a:rPr>
              <a:t>: </a:t>
            </a:r>
            <a:r>
              <a:rPr lang="cs-CZ" sz="2000" i="1" dirty="0">
                <a:latin typeface="Arial"/>
                <a:ea typeface="Times New Roman"/>
              </a:rPr>
              <a:t>Výbor z díla</a:t>
            </a:r>
            <a:r>
              <a:rPr lang="cs-CZ" sz="2000" dirty="0">
                <a:latin typeface="Arial"/>
                <a:ea typeface="Times New Roman"/>
              </a:rPr>
              <a:t>. Páté, upravené vydání. Praha: Albatros, </a:t>
            </a:r>
            <a:r>
              <a:rPr lang="cs-CZ" sz="2000" dirty="0" smtClean="0">
                <a:latin typeface="Arial"/>
                <a:ea typeface="Times New Roman"/>
              </a:rPr>
              <a:t>1960.s.52</a:t>
            </a:r>
            <a:endParaRPr lang="cs-CZ" sz="3200" dirty="0">
              <a:latin typeface="Times New Roman"/>
              <a:ea typeface="Times New Roman"/>
            </a:endParaRPr>
          </a:p>
          <a:p>
            <a:endParaRPr lang="cs-CZ" sz="2000" i="1" u="sng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2000" i="1" u="sng" dirty="0" smtClean="0">
                <a:latin typeface="Calibri" pitchFamily="34" charset="0"/>
                <a:cs typeface="Calibri" pitchFamily="34" charset="0"/>
              </a:rPr>
              <a:t>Poznámka: </a:t>
            </a:r>
          </a:p>
          <a:p>
            <a:r>
              <a:rPr lang="cs-CZ" sz="2000" dirty="0" smtClean="0">
                <a:latin typeface="Calibri" pitchFamily="34" charset="0"/>
                <a:cs typeface="Calibri" pitchFamily="34" charset="0"/>
              </a:rPr>
              <a:t>Snímek 12 /</a:t>
            </a:r>
            <a:r>
              <a:rPr lang="cs-CZ" sz="2000" smtClean="0">
                <a:latin typeface="Calibri" pitchFamily="34" charset="0"/>
                <a:cs typeface="Calibri" pitchFamily="34" charset="0"/>
              </a:rPr>
              <a:t>Symboly Velikonoc/ 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lze vytisknout jako pracovní list pro každého žáka.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312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9553117"/>
              </p:ext>
            </p:extLst>
          </p:nvPr>
        </p:nvGraphicFramePr>
        <p:xfrm>
          <a:off x="251520" y="141692"/>
          <a:ext cx="9361040" cy="67163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7027953" imgH="5502575" progId="Word.Document.12">
                  <p:embed/>
                </p:oleObj>
              </mc:Choice>
              <mc:Fallback>
                <p:oleObj name="Dokument" r:id="rId3" imgW="7027953" imgH="550257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20" y="141692"/>
                        <a:ext cx="9361040" cy="67163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156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318</TotalTime>
  <Words>374</Words>
  <Application>Microsoft Office PowerPoint</Application>
  <PresentationFormat>Předvádění na obrazovce (4:3)</PresentationFormat>
  <Paragraphs>92</Paragraphs>
  <Slides>15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Aerodynamika</vt:lpstr>
      <vt:lpstr>Dokument aplikace Microsoft Word</vt:lpstr>
      <vt:lpstr>Prezentace aplikace PowerPoint</vt:lpstr>
      <vt:lpstr>Prezentace aplikace PowerPoint</vt:lpstr>
      <vt:lpstr>Prezentace aplikace PowerPoint</vt:lpstr>
      <vt:lpstr>VELIKONOCE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12j8</dc:creator>
  <cp:lastModifiedBy>12j8</cp:lastModifiedBy>
  <cp:revision>34</cp:revision>
  <dcterms:created xsi:type="dcterms:W3CDTF">2012-04-01T16:04:26Z</dcterms:created>
  <dcterms:modified xsi:type="dcterms:W3CDTF">2012-05-01T05:24:44Z</dcterms:modified>
</cp:coreProperties>
</file>