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2" r:id="rId2"/>
    <p:sldId id="263" r:id="rId3"/>
    <p:sldId id="258" r:id="rId4"/>
    <p:sldId id="265" r:id="rId5"/>
    <p:sldId id="261" r:id="rId6"/>
    <p:sldId id="259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CC4A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65" autoAdjust="0"/>
    <p:restoredTop sz="52700" autoAdjust="0"/>
  </p:normalViewPr>
  <p:slideViewPr>
    <p:cSldViewPr>
      <p:cViewPr>
        <p:scale>
          <a:sx n="66" d="100"/>
          <a:sy n="66" d="100"/>
        </p:scale>
        <p:origin x="-534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0A01E0-DD26-4F4F-98B7-12698383FD24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764F0A-8889-4700-B68A-223A01C57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5211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15B1-1F46-46B7-8F92-4ACABBFC338A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529FF-7678-4ADE-A3C8-42CA458F680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15B1-1F46-46B7-8F92-4ACABBFC338A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529FF-7678-4ADE-A3C8-42CA458F680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15B1-1F46-46B7-8F92-4ACABBFC338A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529FF-7678-4ADE-A3C8-42CA458F68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15B1-1F46-46B7-8F92-4ACABBFC338A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529FF-7678-4ADE-A3C8-42CA458F680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15B1-1F46-46B7-8F92-4ACABBFC338A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529FF-7678-4ADE-A3C8-42CA458F680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15B1-1F46-46B7-8F92-4ACABBFC338A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529FF-7678-4ADE-A3C8-42CA458F68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15B1-1F46-46B7-8F92-4ACABBFC338A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529FF-7678-4ADE-A3C8-42CA458F68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15B1-1F46-46B7-8F92-4ACABBFC338A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529FF-7678-4ADE-A3C8-42CA458F68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15B1-1F46-46B7-8F92-4ACABBFC338A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529FF-7678-4ADE-A3C8-42CA458F680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15B1-1F46-46B7-8F92-4ACABBFC338A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529FF-7678-4ADE-A3C8-42CA458F68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15B1-1F46-46B7-8F92-4ACABBFC338A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529FF-7678-4ADE-A3C8-42CA458F68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28315B1-1F46-46B7-8F92-4ACABBFC338A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8529FF-7678-4ADE-A3C8-42CA458F680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e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png"/><Relationship Id="rId7" Type="http://schemas.openxmlformats.org/officeDocument/2006/relationships/image" Target="../media/image17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emf"/><Relationship Id="rId10" Type="http://schemas.openxmlformats.org/officeDocument/2006/relationships/image" Target="../media/image20.png"/><Relationship Id="rId4" Type="http://schemas.openxmlformats.org/officeDocument/2006/relationships/image" Target="../media/image14.wmf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770527110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VY_52_INOVACE_PR.1.2-34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Ptáci</a:t>
                      </a:r>
                      <a:r>
                        <a:rPr lang="cs-CZ" sz="2000" baseline="0" dirty="0" smtClean="0"/>
                        <a:t> na jaře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499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692696"/>
            <a:ext cx="8229600" cy="57606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Pavla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duben. 2012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/6 - 7 let/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Ptáci na jaře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Výkladová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prezentace pro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žáky s barevnými obrázky doplněna hádankou,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oplňovačkou.</a:t>
            </a:r>
          </a:p>
          <a:p>
            <a:pPr marL="0" lvl="0" indent="0">
              <a:buNone/>
            </a:pPr>
            <a:endParaRPr lang="cs-CZ" sz="20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1600" b="1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802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11409" y="169648"/>
            <a:ext cx="43560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PTÁCI NA JAŘE</a:t>
            </a:r>
            <a:endParaRPr lang="cs-CZ" sz="5400" b="1" u="sng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4580" y="1070298"/>
            <a:ext cx="53658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Poznáte je ještě? Pojmenujte je.</a:t>
            </a:r>
            <a:endParaRPr lang="cs-CZ" sz="2400" dirty="0"/>
          </a:p>
        </p:txBody>
      </p:sp>
      <p:pic>
        <p:nvPicPr>
          <p:cNvPr id="1035" name="Picture 11" descr="C:\Users\12j8\AppData\Local\Microsoft\Windows\Temporary Internet Files\Content.IE5\IGDBFTKU\MC900109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03939">
            <a:off x="-169727" y="687823"/>
            <a:ext cx="3029808" cy="2546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12j8\AppData\Local\Microsoft\Windows\Temporary Internet Files\Content.IE5\K0O7W0UI\MC9000572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1896" y="4221088"/>
            <a:ext cx="1393544" cy="1984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12j8\AppData\Local\Microsoft\Windows\Temporary Internet Files\Content.IE5\YO8UA4PV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41725">
            <a:off x="7638292" y="368920"/>
            <a:ext cx="1357581" cy="1636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12j8\AppData\Local\Microsoft\Windows\Temporary Internet Files\Content.IE5\8UYWMOJD\MC9000532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70286">
            <a:off x="5246008" y="3298628"/>
            <a:ext cx="1810512" cy="125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12j8\AppData\Local\Microsoft\Windows\Temporary Internet Files\Content.IE5\HG2FQQFD\MC9000839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940" y="3156587"/>
            <a:ext cx="2522727" cy="1223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409" y="1844824"/>
            <a:ext cx="1531419" cy="1195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030" y="1407614"/>
            <a:ext cx="20764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 descr="C:\Users\12j8\AppData\Local\Microsoft\Windows\Temporary Internet Files\Content.IE5\YO8UA4PV\MC90008404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5071" y="2307222"/>
            <a:ext cx="2537689" cy="3898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18152" y="6150114"/>
            <a:ext cx="77989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Kdo z nich tady nebyl přes zimu a vrátí se k nám z teplých krajin? </a:t>
            </a:r>
          </a:p>
          <a:p>
            <a:r>
              <a:rPr lang="cs-CZ" sz="2000" dirty="0" smtClean="0"/>
              <a:t>Udělej u něj značku. </a:t>
            </a:r>
            <a:endParaRPr lang="cs-CZ" sz="2000" dirty="0"/>
          </a:p>
        </p:txBody>
      </p:sp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110" y="3432175"/>
            <a:ext cx="1706563" cy="2511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4561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9" y="3212976"/>
            <a:ext cx="7128792" cy="3312368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/>
              </a:rPr>
              <a:t>O ptáčata nestará      se,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  <a:effectLst/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/>
              </a:rPr>
              <a:t>nemá na ně čas.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  <a:effectLst/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/>
              </a:rPr>
              <a:t>Kuku, volá často v lese,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  <a:effectLst/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/>
              </a:rPr>
              <a:t>jaro je tu zas.</a:t>
            </a:r>
            <a:endParaRPr lang="cs-CZ" dirty="0"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04664"/>
            <a:ext cx="5662947" cy="3397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404664"/>
            <a:ext cx="18036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Malá nápověda: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6053226"/>
            <a:ext cx="11224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Kukačka</a:t>
            </a:r>
            <a:endParaRPr lang="cs-CZ" sz="2000" i="1" dirty="0"/>
          </a:p>
        </p:txBody>
      </p:sp>
      <p:sp>
        <p:nvSpPr>
          <p:cNvPr id="7" name="Obdélník 6"/>
          <p:cNvSpPr/>
          <p:nvPr/>
        </p:nvSpPr>
        <p:spPr>
          <a:xfrm>
            <a:off x="6948263" y="6053226"/>
            <a:ext cx="1122423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8004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5" t="138" b="23362"/>
          <a:stretch/>
        </p:blipFill>
        <p:spPr bwMode="auto">
          <a:xfrm>
            <a:off x="2411760" y="822076"/>
            <a:ext cx="3774686" cy="3207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2656"/>
            <a:ext cx="2541587" cy="390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484716" y="1250165"/>
            <a:ext cx="1704982" cy="2514654"/>
            <a:chOff x="6361130" y="553660"/>
            <a:chExt cx="1704982" cy="2514654"/>
          </a:xfrm>
        </p:grpSpPr>
        <p:pic>
          <p:nvPicPr>
            <p:cNvPr id="4101" name="Picture 5" descr="C:\Users\12j8\AppData\Local\Microsoft\Windows\Temporary Internet Files\Content.IE5\AU3EP7GM\MC900370158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61130" y="553660"/>
              <a:ext cx="1483455" cy="25146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2" name="Picture 6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80312" y="1360930"/>
              <a:ext cx="685800" cy="900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6" name="Obdélník 5"/>
          <p:cNvSpPr/>
          <p:nvPr/>
        </p:nvSpPr>
        <p:spPr>
          <a:xfrm>
            <a:off x="1818741" y="83494"/>
            <a:ext cx="517635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u="sng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STĚHOVAVÍ PTÁCI</a:t>
            </a:r>
            <a:endParaRPr lang="cs-CZ" sz="4800" b="1" u="sng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10626" y="3937562"/>
            <a:ext cx="118654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Špaček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4911" y="3891396"/>
            <a:ext cx="154401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Vlaštovka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3901267"/>
            <a:ext cx="71526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Čáp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10626" y="4694408"/>
            <a:ext cx="468052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Odkud se nám ptáci vrátili?</a:t>
            </a:r>
          </a:p>
          <a:p>
            <a:r>
              <a:rPr lang="cs-CZ" sz="2800" dirty="0" smtClean="0"/>
              <a:t>Co si staví?</a:t>
            </a:r>
          </a:p>
          <a:p>
            <a:r>
              <a:rPr lang="cs-CZ" sz="2800" dirty="0" smtClean="0"/>
              <a:t>Co snáší?</a:t>
            </a:r>
          </a:p>
          <a:p>
            <a:r>
              <a:rPr lang="cs-CZ" sz="2800" dirty="0" smtClean="0"/>
              <a:t>O koho se starají a jak?</a:t>
            </a:r>
            <a:endParaRPr lang="cs-CZ" sz="28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5617799" y="4610868"/>
            <a:ext cx="2707336" cy="1959579"/>
            <a:chOff x="5591146" y="4610868"/>
            <a:chExt cx="2707336" cy="1959579"/>
          </a:xfrm>
        </p:grpSpPr>
        <p:sp>
          <p:nvSpPr>
            <p:cNvPr id="11" name="TextovéPole 10"/>
            <p:cNvSpPr txBox="1"/>
            <p:nvPr/>
          </p:nvSpPr>
          <p:spPr>
            <a:xfrm>
              <a:off x="5591146" y="4610868"/>
              <a:ext cx="1289344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i="1" dirty="0" smtClean="0">
                  <a:ln>
                    <a:solidFill>
                      <a:schemeClr val="tx1"/>
                    </a:solidFill>
                  </a:ln>
                  <a:latin typeface="Calibri" pitchFamily="34" charset="0"/>
                  <a:cs typeface="Calibri" pitchFamily="34" charset="0"/>
                </a:rPr>
                <a:t>Nápověda:</a:t>
              </a:r>
              <a:endParaRPr lang="cs-CZ" i="1" dirty="0">
                <a:ln>
                  <a:solidFill>
                    <a:schemeClr val="tx1"/>
                  </a:solidFill>
                </a:ln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4104" name="Picture 8" descr="C:\Users\12j8\AppData\Local\Microsoft\Windows\Temporary Internet Files\Content.IE5\38IQPPFU\MC900197393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43753" y="5579093"/>
              <a:ext cx="1054729" cy="9913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5" name="Picture 9" descr="C:\Users\12j8\AppData\Local\Microsoft\Windows\Temporary Internet Files\Content.IE5\ZAXBBRKQ\MC900232180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9830" y="4780653"/>
              <a:ext cx="1009796" cy="9594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6" name="Picture 10" descr="C:\Users\12j8\AppData\Local\Microsoft\Windows\Temporary Internet Files\Content.IE5\AU3EP7GM\MC900019203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86446" y="5570974"/>
              <a:ext cx="694044" cy="7380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8" name="Picture 1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639742" y="5302242"/>
              <a:ext cx="732458" cy="7381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Obdélník 12"/>
          <p:cNvSpPr/>
          <p:nvPr/>
        </p:nvSpPr>
        <p:spPr>
          <a:xfrm>
            <a:off x="5591146" y="4610868"/>
            <a:ext cx="3157318" cy="205182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32F2FF"/>
              </a:clrFrom>
              <a:clrTo>
                <a:srgbClr val="32F2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393" y="4613204"/>
            <a:ext cx="1191265" cy="1058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2747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3312368" cy="495886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129303"/>
            <a:ext cx="3657600" cy="26098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89939" y="332656"/>
            <a:ext cx="723396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u="sng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CO VIDÍTE NA OBRÁZCÍCH ?</a:t>
            </a:r>
            <a:endParaRPr lang="cs-CZ" sz="4400" b="1" u="sng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66704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238" y="1275173"/>
            <a:ext cx="4037732" cy="5622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91430" y="3812318"/>
            <a:ext cx="1453447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hlava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90412" y="4725144"/>
            <a:ext cx="1454464" cy="523220"/>
          </a:xfrm>
          <a:prstGeom prst="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krk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91430" y="3049796"/>
            <a:ext cx="1453447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trup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90411" y="1275173"/>
            <a:ext cx="1454465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nohy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90411" y="2185700"/>
            <a:ext cx="1454465" cy="523220"/>
          </a:xfrm>
          <a:prstGeom prst="rect">
            <a:avLst/>
          </a:prstGeom>
          <a:solidFill>
            <a:srgbClr val="FF33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zobák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85037" y="77723"/>
            <a:ext cx="352147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STAVBA TĚLA</a:t>
            </a:r>
            <a:endParaRPr lang="cs-CZ" sz="4800" b="1" u="sng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2267744" y="2276872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283968" y="1536783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644008" y="2447310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259632" y="3311406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951820" y="5589240"/>
            <a:ext cx="23402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260854" y="802277"/>
            <a:ext cx="3169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Popište jednotlivé části těla.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7390411" y="5503604"/>
            <a:ext cx="1454466" cy="57606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ocas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3923928" y="3812318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259632" y="4509120"/>
            <a:ext cx="0" cy="7392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7359422" y="493221"/>
            <a:ext cx="1454465" cy="49372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křídla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302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731520"/>
            <a:ext cx="6932240" cy="34747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    Zdroje</a:t>
            </a: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:</a:t>
            </a:r>
          </a:p>
          <a:p>
            <a:pPr marL="45720" indent="0"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    Obrázky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 volné galerie klipartu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:</a:t>
            </a:r>
          </a:p>
          <a:p>
            <a:pPr marL="45720" indent="0">
              <a:buNone/>
            </a:pPr>
            <a:r>
              <a:rPr lang="cs-CZ" sz="2000" smtClean="0">
                <a:latin typeface="Calibri" pitchFamily="34" charset="0"/>
                <a:cs typeface="Calibri" pitchFamily="34" charset="0"/>
                <a:hlinkClick r:id="rId2"/>
              </a:rPr>
              <a:t>     http</a:t>
            </a:r>
            <a:r>
              <a:rPr lang="cs-CZ" sz="2000" smtClean="0">
                <a:latin typeface="Calibri" pitchFamily="34" charset="0"/>
                <a:cs typeface="Calibri" pitchFamily="34" charset="0"/>
                <a:hlinkClick r:id="rId2"/>
              </a:rPr>
              <a:t>://</a:t>
            </a:r>
            <a:r>
              <a:rPr lang="cs-CZ" sz="2000" smtClean="0">
                <a:latin typeface="Calibri" pitchFamily="34" charset="0"/>
                <a:cs typeface="Calibri" pitchFamily="34" charset="0"/>
                <a:hlinkClick r:id="rId2"/>
              </a:rPr>
              <a:t>office.microsoft.com/cs-    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  <a:hlinkClick r:id="rId2"/>
              </a:rPr>
              <a:t>cz</a:t>
            </a:r>
            <a:r>
              <a:rPr lang="cs-CZ" sz="2000" dirty="0" smtClean="0">
                <a:latin typeface="Calibri" pitchFamily="34" charset="0"/>
                <a:cs typeface="Calibri" pitchFamily="34" charset="0"/>
                <a:hlinkClick r:id="rId2"/>
              </a:rPr>
              <a:t>/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  <a:hlinkClick r:id="rId2"/>
              </a:rPr>
              <a:t>images</a:t>
            </a:r>
            <a:r>
              <a:rPr lang="cs-CZ" sz="2000" dirty="0" smtClean="0">
                <a:latin typeface="Calibri" pitchFamily="34" charset="0"/>
                <a:cs typeface="Calibri" pitchFamily="34" charset="0"/>
                <a:hlinkClick r:id="rId2"/>
              </a:rPr>
              <a:t>/?CTT=6&amp;ver=14&amp;app=powerpnt.exe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342900" lvl="0" indent="0">
              <a:spcAft>
                <a:spcPts val="0"/>
              </a:spcAft>
              <a:buClr>
                <a:srgbClr val="F0A22E"/>
              </a:buClr>
              <a:buSzPct val="70000"/>
              <a:buNone/>
            </a:pPr>
            <a:endParaRPr lang="cs-CZ" sz="2000" b="1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342900" lvl="0" indent="0">
              <a:spcAft>
                <a:spcPts val="0"/>
              </a:spcAft>
              <a:buClr>
                <a:srgbClr val="F0A22E"/>
              </a:buClr>
              <a:buSzPct val="70000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Básnička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na 4. snímku:</a:t>
            </a:r>
          </a:p>
          <a:p>
            <a:pPr marL="342900" lvl="0" indent="0">
              <a:spcAft>
                <a:spcPts val="0"/>
              </a:spcAft>
              <a:buClr>
                <a:srgbClr val="F0A22E"/>
              </a:buClr>
              <a:buSzPct val="70000"/>
              <a:buNone/>
            </a:pPr>
            <a:r>
              <a:rPr lang="cs-CZ" sz="2000" dirty="0" smtClean="0">
                <a:solidFill>
                  <a:srgbClr val="4E3B30"/>
                </a:solidFill>
                <a:latin typeface="Calibri" pitchFamily="34" charset="0"/>
                <a:cs typeface="Calibri" pitchFamily="34" charset="0"/>
              </a:rPr>
              <a:t>KONEČNÁ</a:t>
            </a:r>
            <a:r>
              <a:rPr lang="cs-CZ" sz="2000" dirty="0">
                <a:solidFill>
                  <a:srgbClr val="4E3B30"/>
                </a:solidFill>
                <a:latin typeface="Calibri" pitchFamily="34" charset="0"/>
                <a:cs typeface="Calibri" pitchFamily="34" charset="0"/>
              </a:rPr>
              <a:t>, L. Příručka pro učitele k vyučování prvouky v 1. ročníku ZŠ. Olomouc : </a:t>
            </a:r>
            <a:r>
              <a:rPr lang="cs-CZ" sz="2000" dirty="0" err="1">
                <a:solidFill>
                  <a:srgbClr val="4E3B30"/>
                </a:solidFill>
                <a:latin typeface="Calibri" pitchFamily="34" charset="0"/>
                <a:cs typeface="Calibri" pitchFamily="34" charset="0"/>
              </a:rPr>
              <a:t>Prodos</a:t>
            </a:r>
            <a:r>
              <a:rPr lang="cs-CZ" sz="2000" dirty="0">
                <a:solidFill>
                  <a:srgbClr val="4E3B30"/>
                </a:solidFill>
                <a:latin typeface="Calibri" pitchFamily="34" charset="0"/>
                <a:cs typeface="Calibri" pitchFamily="34" charset="0"/>
              </a:rPr>
              <a:t>, 1992. </a:t>
            </a:r>
            <a:r>
              <a:rPr lang="cs-CZ" sz="2000" dirty="0" smtClean="0">
                <a:solidFill>
                  <a:srgbClr val="4E3B30"/>
                </a:solidFill>
                <a:latin typeface="Calibri" pitchFamily="34" charset="0"/>
                <a:cs typeface="Calibri" pitchFamily="34" charset="0"/>
              </a:rPr>
              <a:t>s.80</a:t>
            </a:r>
            <a:endParaRPr lang="cs-CZ" sz="2000" dirty="0">
              <a:solidFill>
                <a:srgbClr val="4E3B30"/>
              </a:solidFill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endParaRPr lang="cs-CZ" sz="20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endParaRPr lang="cs-CZ" sz="2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2159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98</TotalTime>
  <Words>227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O ptáčata nestará      se, nemá na ně čas. Kuku, volá často v lese, jaro je tu zas.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12j8</dc:creator>
  <cp:lastModifiedBy>12j8</cp:lastModifiedBy>
  <cp:revision>16</cp:revision>
  <dcterms:created xsi:type="dcterms:W3CDTF">2012-04-06T15:37:16Z</dcterms:created>
  <dcterms:modified xsi:type="dcterms:W3CDTF">2012-04-30T15:22:10Z</dcterms:modified>
</cp:coreProperties>
</file>