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1" r:id="rId2"/>
    <p:sldId id="282" r:id="rId3"/>
    <p:sldId id="257" r:id="rId4"/>
    <p:sldId id="260" r:id="rId5"/>
    <p:sldId id="258" r:id="rId6"/>
    <p:sldId id="261" r:id="rId7"/>
    <p:sldId id="259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3" r:id="rId18"/>
    <p:sldId id="274" r:id="rId19"/>
    <p:sldId id="28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2210852E-68FC-4F23-B43D-E7EC3A989F2D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FEAD2CD-8573-4659-A82D-5357ED02E4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0852E-68FC-4F23-B43D-E7EC3A989F2D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AD2CD-8573-4659-A82D-5357ED02E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2210852E-68FC-4F23-B43D-E7EC3A989F2D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7FEAD2CD-8573-4659-A82D-5357ED02E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0852E-68FC-4F23-B43D-E7EC3A989F2D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AD2CD-8573-4659-A82D-5357ED02E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0852E-68FC-4F23-B43D-E7EC3A989F2D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7FEAD2CD-8573-4659-A82D-5357ED02E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0852E-68FC-4F23-B43D-E7EC3A989F2D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AD2CD-8573-4659-A82D-5357ED02E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0852E-68FC-4F23-B43D-E7EC3A989F2D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AD2CD-8573-4659-A82D-5357ED02E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0852E-68FC-4F23-B43D-E7EC3A989F2D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7FEAD2CD-8573-4659-A82D-5357ED02E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Klepnutím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0852E-68FC-4F23-B43D-E7EC3A989F2D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AD2CD-8573-4659-A82D-5357ED02E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0852E-68FC-4F23-B43D-E7EC3A989F2D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AD2CD-8573-4659-A82D-5357ED02E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0852E-68FC-4F23-B43D-E7EC3A989F2D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AD2CD-8573-4659-A82D-5357ED02E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2210852E-68FC-4F23-B43D-E7EC3A989F2D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FEAD2CD-8573-4659-A82D-5357ED02E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wedge/>
  </p:transition>
  <p:timing>
    <p:tnLst>
      <p:par>
        <p:cTn id="1" dur="indefinite" restart="never" nodeType="tmRoot"/>
      </p:par>
    </p:tnLst>
  </p:timing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Office_Word_97-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990600" y="406400"/>
          <a:ext cx="7137400" cy="6451600"/>
        </p:xfrm>
        <a:graphic>
          <a:graphicData uri="http://schemas.openxmlformats.org/presentationml/2006/ole">
            <p:oleObj spid="_x0000_s1026" name="Document" r:id="rId3" imgW="5141710" imgH="7536403" progId="Word.Document.8">
              <p:embed/>
            </p:oleObj>
          </a:graphicData>
        </a:graphic>
      </p:graphicFrame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Odbytové a prodejní činnosti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Pojem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Veškeré </a:t>
            </a:r>
            <a:r>
              <a:rPr lang="cs-CZ" dirty="0"/>
              <a:t>činnosti související s přesunem hotových výrobků a služeb od výrobce </a:t>
            </a:r>
            <a:r>
              <a:rPr lang="cs-CZ" dirty="0" smtClean="0"/>
              <a:t>               ke </a:t>
            </a:r>
            <a:r>
              <a:rPr lang="cs-CZ" dirty="0" smtClean="0"/>
              <a:t>spotřebiteli</a:t>
            </a:r>
          </a:p>
          <a:p>
            <a:pPr lvl="0"/>
            <a:r>
              <a:rPr lang="cs-CZ" dirty="0" smtClean="0"/>
              <a:t>Z hlediska času se jedná o poslední činnosti podniku (nákup, výroba, prodej)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Operativní činnosti při prodeji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Skladování výrobků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>
              <a:buNone/>
            </a:pPr>
            <a:r>
              <a:rPr lang="cs-CZ" sz="7000" b="1" dirty="0"/>
              <a:t>Skladování výrobků</a:t>
            </a:r>
            <a:endParaRPr lang="cs-CZ" sz="7000" dirty="0"/>
          </a:p>
          <a:p>
            <a:pPr lvl="0">
              <a:buNone/>
            </a:pPr>
            <a:r>
              <a:rPr lang="cs-CZ" sz="7000" dirty="0"/>
              <a:t>Hotové výrobky skladujeme ve skladu hotových výrobků</a:t>
            </a:r>
          </a:p>
          <a:p>
            <a:pPr lvl="0"/>
            <a:r>
              <a:rPr lang="cs-CZ" sz="7000" dirty="0"/>
              <a:t>Probíhají zde 3 činnosti: </a:t>
            </a:r>
          </a:p>
          <a:p>
            <a:pPr lvl="1"/>
            <a:r>
              <a:rPr lang="cs-CZ" sz="7000" dirty="0"/>
              <a:t>Kompletace – sestavování daného výrobku</a:t>
            </a:r>
          </a:p>
          <a:p>
            <a:pPr lvl="1"/>
            <a:r>
              <a:rPr lang="cs-CZ" sz="7000" dirty="0"/>
              <a:t>Značení (adjustace)</a:t>
            </a:r>
          </a:p>
          <a:p>
            <a:pPr lvl="1"/>
            <a:r>
              <a:rPr lang="cs-CZ" sz="7000" dirty="0"/>
              <a:t>Balení – palety, krabice, </a:t>
            </a:r>
            <a:r>
              <a:rPr lang="cs-CZ" sz="7000" dirty="0" smtClean="0"/>
              <a:t>kartóny</a:t>
            </a:r>
          </a:p>
          <a:p>
            <a:pPr lvl="1">
              <a:buNone/>
            </a:pPr>
            <a:endParaRPr lang="cs-CZ" sz="7000" dirty="0"/>
          </a:p>
          <a:p>
            <a:pPr lvl="0"/>
            <a:r>
              <a:rPr lang="cs-CZ" sz="7000" dirty="0"/>
              <a:t>Na skladu musí být udržován optimální stav hotových výrobků, a ten je udržován:</a:t>
            </a:r>
          </a:p>
          <a:p>
            <a:pPr lvl="1"/>
            <a:r>
              <a:rPr lang="cs-CZ" sz="7000" dirty="0"/>
              <a:t>Příjemkou hotových výrobků</a:t>
            </a:r>
          </a:p>
          <a:p>
            <a:pPr lvl="1"/>
            <a:r>
              <a:rPr lang="cs-CZ" sz="7000" dirty="0"/>
              <a:t>Skladní kartou hotových výrobků</a:t>
            </a:r>
          </a:p>
          <a:p>
            <a:pPr lvl="1"/>
            <a:r>
              <a:rPr lang="cs-CZ" sz="7000" dirty="0"/>
              <a:t>Výdejkou hotových výrobků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Plánování prodeje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/>
              <a:t>plán prodeje se sestavuje jako roční </a:t>
            </a:r>
            <a:r>
              <a:rPr lang="cs-CZ" dirty="0" smtClean="0"/>
              <a:t>                a </a:t>
            </a:r>
            <a:r>
              <a:rPr lang="cs-CZ" dirty="0"/>
              <a:t>vychází z požadavků odběratelů</a:t>
            </a:r>
          </a:p>
          <a:p>
            <a:pPr lvl="0"/>
            <a:r>
              <a:rPr lang="cs-CZ" dirty="0"/>
              <a:t>navazuje na marketing, protože </a:t>
            </a:r>
            <a:r>
              <a:rPr lang="cs-CZ" b="1" dirty="0"/>
              <a:t>základem pro jeho sestavení je průzkum trhu</a:t>
            </a:r>
            <a:r>
              <a:rPr lang="cs-CZ" dirty="0"/>
              <a:t> (je zaměřen </a:t>
            </a:r>
            <a:r>
              <a:rPr lang="cs-CZ" dirty="0" smtClean="0"/>
              <a:t>                          na </a:t>
            </a:r>
            <a:r>
              <a:rPr lang="cs-CZ" dirty="0"/>
              <a:t>obyvatelstvo, zboží, konkurenci), tímto zjistíme, kolik výrobků bychom prodali – </a:t>
            </a:r>
            <a:r>
              <a:rPr lang="cs-CZ" dirty="0" smtClean="0"/>
              <a:t>potřeby, </a:t>
            </a:r>
            <a:r>
              <a:rPr lang="cs-CZ" dirty="0"/>
              <a:t>a na základě tohoto zajistíme příslušné </a:t>
            </a:r>
            <a:r>
              <a:rPr lang="cs-CZ" dirty="0" smtClean="0"/>
              <a:t>zdroje – </a:t>
            </a:r>
            <a:r>
              <a:rPr lang="cs-CZ" b="1" dirty="0" smtClean="0"/>
              <a:t>výrobní kapacita</a:t>
            </a:r>
            <a:endParaRPr lang="cs-CZ" b="1" dirty="0"/>
          </a:p>
          <a:p>
            <a:pPr lvl="0"/>
            <a:r>
              <a:rPr lang="cs-CZ" dirty="0"/>
              <a:t>plán prodeje se sestavuje v podobě bilance v peněžních jednotkách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Plánování prodeje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r>
              <a:rPr lang="cs-CZ" dirty="0"/>
              <a:t>Plán prodeje = </a:t>
            </a:r>
            <a:r>
              <a:rPr lang="cs-CZ" dirty="0" smtClean="0"/>
              <a:t>vyhodnocení </a:t>
            </a:r>
            <a:r>
              <a:rPr lang="cs-CZ" dirty="0"/>
              <a:t>potřeb P </a:t>
            </a:r>
            <a:r>
              <a:rPr lang="cs-CZ" dirty="0" smtClean="0"/>
              <a:t>                  a </a:t>
            </a:r>
            <a:r>
              <a:rPr lang="cs-CZ" dirty="0"/>
              <a:t>zdrojů Z</a:t>
            </a:r>
          </a:p>
          <a:p>
            <a:pPr lvl="0"/>
            <a:r>
              <a:rPr lang="cs-CZ" dirty="0"/>
              <a:t>Potřeby (co bychom potřebovali) = zdroje (vyrobíme, nakoupíme hotové)</a:t>
            </a:r>
          </a:p>
          <a:p>
            <a:pPr lvl="0"/>
            <a:r>
              <a:rPr lang="cs-CZ" dirty="0"/>
              <a:t>P = Z, ideální v praxi neexistuje</a:t>
            </a:r>
          </a:p>
          <a:p>
            <a:pPr lvl="0"/>
            <a:r>
              <a:rPr lang="cs-CZ" dirty="0"/>
              <a:t>P &gt; Z, trh je schopen vstřebat více </a:t>
            </a:r>
            <a:r>
              <a:rPr lang="cs-CZ" dirty="0" smtClean="0"/>
              <a:t>výrobků, </a:t>
            </a:r>
            <a:r>
              <a:rPr lang="cs-CZ" dirty="0"/>
              <a:t>než jsme schopni vyrobit</a:t>
            </a:r>
          </a:p>
          <a:p>
            <a:pPr lvl="1"/>
            <a:r>
              <a:rPr lang="cs-CZ" dirty="0"/>
              <a:t>Řešení: výrobní kooperace</a:t>
            </a:r>
          </a:p>
          <a:p>
            <a:r>
              <a:rPr lang="cs-CZ" dirty="0"/>
              <a:t>P &lt; Z, jsme schopni vyrobit více, než jsme schopni prodat</a:t>
            </a: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Personální zajištění prodeje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1">
              <a:buFont typeface="Wingdings" pitchFamily="2" charset="2"/>
              <a:buChar char="Ø"/>
            </a:pPr>
            <a:r>
              <a:rPr lang="cs-CZ" dirty="0"/>
              <a:t>jsou to </a:t>
            </a:r>
            <a:r>
              <a:rPr lang="cs-CZ" b="1" dirty="0"/>
              <a:t>ZAMĚSTNANCI VÝROBNÍ FIRMY </a:t>
            </a:r>
            <a:r>
              <a:rPr lang="cs-CZ" dirty="0"/>
              <a:t>– mají </a:t>
            </a:r>
            <a:r>
              <a:rPr lang="cs-CZ" dirty="0" smtClean="0"/>
              <a:t>                na </a:t>
            </a:r>
            <a:r>
              <a:rPr lang="cs-CZ" dirty="0"/>
              <a:t>starosti určité odběratelské firmy nebo konkrétní území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jsou to </a:t>
            </a:r>
            <a:r>
              <a:rPr lang="cs-CZ" b="1" dirty="0"/>
              <a:t>SMLUVNÍ PARTNEŘI </a:t>
            </a:r>
            <a:r>
              <a:rPr lang="cs-CZ" dirty="0"/>
              <a:t>– dealeři, obchodní zástupci, jsou to většinou živnostníci, kteří prodávají zboží na základě </a:t>
            </a:r>
            <a:r>
              <a:rPr lang="cs-CZ" dirty="0" smtClean="0"/>
              <a:t>zprostředkovatelské  </a:t>
            </a:r>
            <a:r>
              <a:rPr lang="cs-CZ" dirty="0"/>
              <a:t>smlouvy nebo </a:t>
            </a:r>
            <a:r>
              <a:rPr lang="cs-CZ" dirty="0" smtClean="0"/>
              <a:t>               na </a:t>
            </a:r>
            <a:r>
              <a:rPr lang="cs-CZ" dirty="0"/>
              <a:t>základě </a:t>
            </a:r>
            <a:r>
              <a:rPr lang="cs-CZ" dirty="0" err="1"/>
              <a:t>komisionářské</a:t>
            </a:r>
            <a:r>
              <a:rPr lang="cs-CZ" dirty="0"/>
              <a:t> smlouvy. Prodejní činnosti provádí za provizi. </a:t>
            </a:r>
            <a:endParaRPr lang="cs-CZ" sz="3200" dirty="0"/>
          </a:p>
          <a:p>
            <a:pPr lvl="1">
              <a:buFont typeface="Wingdings" pitchFamily="2" charset="2"/>
              <a:buChar char="Ø"/>
            </a:pPr>
            <a:r>
              <a:rPr lang="cs-CZ" dirty="0"/>
              <a:t>jsou to </a:t>
            </a:r>
            <a:r>
              <a:rPr lang="cs-CZ" b="1" dirty="0"/>
              <a:t>OBCHODNÍ CESTUJÍCÍ </a:t>
            </a:r>
            <a:r>
              <a:rPr lang="cs-CZ" dirty="0"/>
              <a:t>– jsou to zaměstnanci výrobce, kteří nabízejí jeho zboží různých firmám, obchodním organizacím nebo konečným spotřebitelům</a:t>
            </a:r>
            <a:endParaRPr lang="cs-CZ" sz="3200" dirty="0"/>
          </a:p>
          <a:p>
            <a:pPr lvl="1">
              <a:buFont typeface="Wingdings" pitchFamily="2" charset="2"/>
              <a:buChar char="Ø"/>
            </a:pPr>
            <a:r>
              <a:rPr lang="cs-CZ" b="1" dirty="0"/>
              <a:t>ZÁSILKOVÁ SLUŽBA </a:t>
            </a:r>
            <a:r>
              <a:rPr lang="cs-CZ" dirty="0"/>
              <a:t>– např. prodej podle katalogu</a:t>
            </a:r>
            <a:endParaRPr lang="cs-CZ" sz="3200" dirty="0"/>
          </a:p>
          <a:p>
            <a:pPr lvl="1">
              <a:buFont typeface="Wingdings" pitchFamily="2" charset="2"/>
              <a:buChar char="Ø"/>
            </a:pPr>
            <a:r>
              <a:rPr lang="cs-CZ" b="1" dirty="0"/>
              <a:t>PRODAVAČI V MALOOBCHODĚ </a:t>
            </a:r>
            <a:r>
              <a:rPr lang="cs-CZ" dirty="0"/>
              <a:t>– nejčastější varianta, výrobky nakupují od výrobce velkoobchody nebo přímo maloobchody a prodej zajistí zaměstnanci obchodu</a:t>
            </a:r>
            <a:endParaRPr lang="cs-CZ" sz="3200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Jednání s odběrateli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Jednání </a:t>
            </a:r>
            <a:r>
              <a:rPr lang="cs-CZ" dirty="0"/>
              <a:t>s odběrateli se uskutečňuje různými </a:t>
            </a:r>
            <a:r>
              <a:rPr lang="cs-CZ" dirty="0" smtClean="0"/>
              <a:t>formami:</a:t>
            </a:r>
            <a:endParaRPr lang="cs-CZ" dirty="0"/>
          </a:p>
          <a:p>
            <a:pPr lvl="0"/>
            <a:r>
              <a:rPr lang="cs-CZ" b="1" dirty="0"/>
              <a:t>Individuální jednání </a:t>
            </a:r>
            <a:r>
              <a:rPr lang="cs-CZ" dirty="0"/>
              <a:t>– smluvní partneři se sejdou a snaží se jednat, probíhá mezi </a:t>
            </a:r>
            <a:r>
              <a:rPr lang="cs-CZ" dirty="0" smtClean="0"/>
              <a:t>                   2 </a:t>
            </a:r>
            <a:r>
              <a:rPr lang="cs-CZ" dirty="0" smtClean="0"/>
              <a:t>partnery</a:t>
            </a:r>
            <a:r>
              <a:rPr lang="cs-CZ" dirty="0"/>
              <a:t> </a:t>
            </a:r>
            <a:r>
              <a:rPr lang="cs-CZ" dirty="0" smtClean="0"/>
              <a:t>(ústně, telefonicky)</a:t>
            </a:r>
            <a:endParaRPr lang="cs-CZ" dirty="0"/>
          </a:p>
          <a:p>
            <a:pPr lvl="0"/>
            <a:r>
              <a:rPr lang="cs-CZ" b="1" dirty="0"/>
              <a:t>Veletrhy, výstavy </a:t>
            </a:r>
            <a:r>
              <a:rPr lang="cs-CZ" dirty="0"/>
              <a:t>– na 1 místě umožňuje uskutečnit jednání s více partnery</a:t>
            </a:r>
          </a:p>
          <a:p>
            <a:pPr lvl="0"/>
            <a:r>
              <a:rPr lang="cs-CZ" b="1" dirty="0"/>
              <a:t>Burzy</a:t>
            </a:r>
            <a:r>
              <a:rPr lang="cs-CZ" dirty="0"/>
              <a:t> – s cennými papíry, plodinová burza, drahých kovů</a:t>
            </a:r>
          </a:p>
          <a:p>
            <a:pPr lvl="0"/>
            <a:r>
              <a:rPr lang="cs-CZ" b="1" dirty="0"/>
              <a:t>Dražby </a:t>
            </a:r>
            <a:r>
              <a:rPr lang="cs-CZ" dirty="0"/>
              <a:t>– speciální forma uzavření obchodu, kdy o výsledné ceně se rozhoduje teprve v průběhu </a:t>
            </a:r>
            <a:r>
              <a:rPr lang="cs-CZ" dirty="0" smtClean="0"/>
              <a:t>dražby</a:t>
            </a:r>
          </a:p>
          <a:p>
            <a:pPr lvl="0"/>
            <a:r>
              <a:rPr lang="cs-CZ" b="1" dirty="0" smtClean="0"/>
              <a:t>Internet</a:t>
            </a:r>
            <a:endParaRPr lang="cs-CZ" b="1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Kupní smlouva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/>
              <a:t>Ústně</a:t>
            </a:r>
            <a:r>
              <a:rPr lang="cs-CZ" dirty="0"/>
              <a:t> – je rychlá, ale neexistuje doklad </a:t>
            </a:r>
            <a:r>
              <a:rPr lang="cs-CZ" dirty="0" smtClean="0"/>
              <a:t>                o </a:t>
            </a:r>
            <a:r>
              <a:rPr lang="cs-CZ" dirty="0"/>
              <a:t>jejím obsahu</a:t>
            </a:r>
          </a:p>
          <a:p>
            <a:r>
              <a:rPr lang="cs-CZ" b="1" dirty="0"/>
              <a:t>Písemně </a:t>
            </a:r>
            <a:r>
              <a:rPr lang="cs-CZ" dirty="0"/>
              <a:t>– vznikne oboustranným potvrzením určitého dokumentu, nejčastěji : zašleme objednávku a prodávající jí potvrdí (poštou, faxem), uzavřením kupní smlouvy jakožto listinou</a:t>
            </a:r>
          </a:p>
          <a:p>
            <a:r>
              <a:rPr lang="cs-CZ" b="1" dirty="0"/>
              <a:t>Elektronicky – </a:t>
            </a:r>
            <a:r>
              <a:rPr lang="cs-CZ" dirty="0"/>
              <a:t>objednávku pošleme </a:t>
            </a:r>
            <a:r>
              <a:rPr lang="cs-CZ" dirty="0" smtClean="0"/>
              <a:t>                    e-mailem </a:t>
            </a:r>
            <a:r>
              <a:rPr lang="cs-CZ" dirty="0"/>
              <a:t>a stejnou cestou obdržíme potvrzení, objednáváme prostřednictvím internetu – potvrzení obdržíme e-mailem, jsou-li tyto dokumenty potvrzeny elektronickými podpisy, mají stejnou váhu jako dokumenty písemné</a:t>
            </a: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Náležitosti kupní smlouvy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/>
              <a:t>Kdo smlouvu uzavírá a adresy obou stran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Co je povinen prodávající – jaké množství, jakost, cenu, v jaké dodací lhůtě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Co je povinen kupující – převzít dodávku, zaplatit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Další ujednání – záruka za jakost, jak budou řešeny problémy při dodávání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Datum a místo vyhotovení, podpis obou stran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Uzavření obchodu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Ústně – </a:t>
            </a:r>
            <a:r>
              <a:rPr lang="cs-CZ" dirty="0" smtClean="0"/>
              <a:t>obyvatelstvo, u firem drobné obchody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Písemně – </a:t>
            </a:r>
            <a:r>
              <a:rPr lang="cs-CZ" dirty="0" smtClean="0"/>
              <a:t>a) potvrzení objednávky</a:t>
            </a:r>
          </a:p>
          <a:p>
            <a:pPr marL="514350" indent="-51435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</a:t>
            </a:r>
            <a:r>
              <a:rPr lang="cs-CZ" dirty="0" smtClean="0"/>
              <a:t>b) kupní smlouva,  </a:t>
            </a:r>
            <a:r>
              <a:rPr lang="cs-CZ" dirty="0" err="1" smtClean="0"/>
              <a:t>smlouva</a:t>
            </a:r>
            <a:r>
              <a:rPr lang="cs-CZ" dirty="0" smtClean="0"/>
              <a:t> o </a:t>
            </a:r>
            <a:r>
              <a:rPr lang="cs-CZ" dirty="0" smtClean="0"/>
              <a:t>díle </a:t>
            </a:r>
            <a:r>
              <a:rPr lang="cs-CZ" dirty="0" smtClean="0"/>
              <a:t>(u služeb)</a:t>
            </a:r>
            <a:endParaRPr lang="cs-CZ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Expedice a fakturace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dirty="0"/>
              <a:t>je to činnost, při které se výrobky připravují na skladu odběru včetně nakládání </a:t>
            </a:r>
            <a:r>
              <a:rPr lang="cs-CZ" dirty="0" smtClean="0"/>
              <a:t>                      na </a:t>
            </a:r>
            <a:r>
              <a:rPr lang="cs-CZ" dirty="0"/>
              <a:t>dopravní prostředek. Uskutečňuje se </a:t>
            </a:r>
            <a:r>
              <a:rPr lang="cs-CZ" dirty="0" smtClean="0"/>
              <a:t>              na </a:t>
            </a:r>
            <a:r>
              <a:rPr lang="cs-CZ" dirty="0"/>
              <a:t>základě objednávky odběratele</a:t>
            </a:r>
          </a:p>
          <a:p>
            <a:r>
              <a:rPr lang="cs-CZ" dirty="0"/>
              <a:t>po odeslání výrobků vyhotovuje dodavatel fakturu. Je to dokument o splnění závazků kupní smlouvy, tedy o uskutečnění dodávky. Faktura slouží zároveň odběratelům jako podklad pro zaplacení dodávky. Je to daňový a účetní doklad a musí obsahovat předepsané </a:t>
            </a:r>
            <a:r>
              <a:rPr lang="cs-CZ" dirty="0" smtClean="0"/>
              <a:t>náležitosti.</a:t>
            </a: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Evidence prodeje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/>
              <a:t>evidence se vede v</a:t>
            </a:r>
            <a:r>
              <a:rPr lang="cs-CZ" b="1" dirty="0"/>
              <a:t> KNIZE ODESLANÝCH FAKTUR</a:t>
            </a:r>
            <a:r>
              <a:rPr lang="cs-CZ" dirty="0"/>
              <a:t>, která slouží k inventarizaci pohledávek a je povinností podniku ji vést. Můžeme v ní přesně zjistit, kolik, </a:t>
            </a:r>
            <a:r>
              <a:rPr lang="cs-CZ" dirty="0" smtClean="0"/>
              <a:t>            za </a:t>
            </a:r>
            <a:r>
              <a:rPr lang="cs-CZ" dirty="0"/>
              <a:t>kolik a komu byly hotové výrobky prodány. Můžeme zjistit dále splatnost jednotlivých faktur, jestli byly nebo nebyly již zaplaceny. Je to přesná evidence odběratelů, kteří jsou např. v prodlení s placením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Hodnocení prodeje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sz="3600" dirty="0"/>
              <a:t>při hodnocení prodeje se sleduje celkový prodej v korunách </a:t>
            </a:r>
            <a:r>
              <a:rPr lang="cs-CZ" sz="3600" dirty="0" smtClean="0"/>
              <a:t>                   i </a:t>
            </a:r>
            <a:r>
              <a:rPr lang="cs-CZ" sz="3600" dirty="0"/>
              <a:t>v naturálních jednotkách, sleduje se také prodej nejdůležitějších výrobků </a:t>
            </a:r>
            <a:r>
              <a:rPr lang="cs-CZ" sz="3600" dirty="0" smtClean="0"/>
              <a:t>                   a </a:t>
            </a:r>
            <a:r>
              <a:rPr lang="cs-CZ" sz="3600" dirty="0"/>
              <a:t>obchody se stálými </a:t>
            </a:r>
            <a:r>
              <a:rPr lang="cs-CZ" sz="3600" dirty="0" smtClean="0"/>
              <a:t>                       a </a:t>
            </a:r>
            <a:r>
              <a:rPr lang="cs-CZ" sz="3600" dirty="0"/>
              <a:t>největšími partnery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Obchodně technické služby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/>
              <a:t>úspěšnému prodeji patří řada služeb, které zákazník od firmy očekává a které ovlivňují jeho spokojenost (poradenství, katalogy, instalace, pozáruční servis)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Distribuce - cesty prodeje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3600" dirty="0" smtClean="0"/>
              <a:t>Cesta zboží  od výrobce </a:t>
            </a:r>
            <a:r>
              <a:rPr lang="cs-CZ" sz="3600" dirty="0" smtClean="0"/>
              <a:t>                   ke </a:t>
            </a:r>
            <a:r>
              <a:rPr lang="cs-CZ" sz="3600" dirty="0" smtClean="0"/>
              <a:t>konečnému spotřebiteli</a:t>
            </a:r>
          </a:p>
          <a:p>
            <a:pPr>
              <a:buFont typeface="Wingdings" pitchFamily="2" charset="2"/>
              <a:buChar char="Ø"/>
            </a:pPr>
            <a:endParaRPr lang="cs-CZ" sz="3600" dirty="0"/>
          </a:p>
          <a:p>
            <a:pPr>
              <a:buFont typeface="Wingdings" pitchFamily="2" charset="2"/>
              <a:buChar char="Ø"/>
            </a:pPr>
            <a:endParaRPr lang="cs-CZ" sz="3600" dirty="0" smtClean="0"/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Volba je náročná – nelze měnit kdykoliv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Členění distribučních cest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Přímé – </a:t>
            </a:r>
            <a:r>
              <a:rPr lang="cs-CZ" dirty="0" smtClean="0"/>
              <a:t>výrobce dodává zboží přímo zákazníkovi bez dalších zprostředkovatelů (zásilková forma, podnikové prodejny, výroba na zakázku)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Nepřímé – </a:t>
            </a:r>
            <a:r>
              <a:rPr lang="cs-CZ" dirty="0" smtClean="0"/>
              <a:t>v praxi běžnější, výrobce využívá zprostředkovatele (velkoobchod, maloobchod)</a:t>
            </a: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Jena Švarcová, Eva </a:t>
            </a:r>
            <a:r>
              <a:rPr lang="cs-CZ" dirty="0" err="1" smtClean="0"/>
              <a:t>Hýblová</a:t>
            </a:r>
            <a:r>
              <a:rPr lang="cs-CZ" dirty="0" smtClean="0"/>
              <a:t>, Zlín, CEED 2005, ISBN 80-903433-1-7</a:t>
            </a:r>
          </a:p>
          <a:p>
            <a:r>
              <a:rPr lang="cs-CZ" dirty="0" smtClean="0"/>
              <a:t>František Smetana, Eva Marešová, Ekonomika pro střední a vyšší hotelové školy 2, nakladatelství Fortuna 2005, ISBN 80-7168-921-1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Carnival</Template>
  <TotalTime>241</TotalTime>
  <Words>531</Words>
  <Application>Microsoft Office PowerPoint</Application>
  <PresentationFormat>Předvádění na obrazovce (4:3)</PresentationFormat>
  <Paragraphs>77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Carnival</vt:lpstr>
      <vt:lpstr>Document</vt:lpstr>
      <vt:lpstr>Snímek 1</vt:lpstr>
      <vt:lpstr>Odbytové a prodejní činnosti</vt:lpstr>
      <vt:lpstr>Pojem </vt:lpstr>
      <vt:lpstr>Operativní činnosti při prodeji</vt:lpstr>
      <vt:lpstr>Skladování výrobků</vt:lpstr>
      <vt:lpstr>Plánování prodeje</vt:lpstr>
      <vt:lpstr>Plánování prodeje</vt:lpstr>
      <vt:lpstr>Personální zajištění prodeje</vt:lpstr>
      <vt:lpstr>Jednání s odběrateli</vt:lpstr>
      <vt:lpstr>Kupní smlouva</vt:lpstr>
      <vt:lpstr>Náležitosti kupní smlouvy</vt:lpstr>
      <vt:lpstr>Uzavření obchodu</vt:lpstr>
      <vt:lpstr>Expedice a fakturace</vt:lpstr>
      <vt:lpstr>Evidence prodeje</vt:lpstr>
      <vt:lpstr>Hodnocení prodeje</vt:lpstr>
      <vt:lpstr>Obchodně technické služby</vt:lpstr>
      <vt:lpstr>Distribuce - cesty prodeje</vt:lpstr>
      <vt:lpstr>Členění distribučních cest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Odbytová a prodejní  činnost</dc:title>
  <dc:creator>Leska</dc:creator>
  <cp:lastModifiedBy>Dum</cp:lastModifiedBy>
  <cp:revision>27</cp:revision>
  <dcterms:created xsi:type="dcterms:W3CDTF">2012-01-08T15:59:09Z</dcterms:created>
  <dcterms:modified xsi:type="dcterms:W3CDTF">2013-04-14T14:36:42Z</dcterms:modified>
</cp:coreProperties>
</file>