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58" r:id="rId4"/>
    <p:sldId id="259" r:id="rId5"/>
    <p:sldId id="260" r:id="rId6"/>
    <p:sldId id="262" r:id="rId7"/>
    <p:sldId id="263" r:id="rId8"/>
    <p:sldId id="283" r:id="rId9"/>
    <p:sldId id="281" r:id="rId10"/>
    <p:sldId id="268" r:id="rId11"/>
    <p:sldId id="269" r:id="rId12"/>
    <p:sldId id="271" r:id="rId13"/>
    <p:sldId id="270" r:id="rId14"/>
    <p:sldId id="272" r:id="rId15"/>
    <p:sldId id="273" r:id="rId16"/>
    <p:sldId id="274" r:id="rId17"/>
    <p:sldId id="275" r:id="rId18"/>
    <p:sldId id="276" r:id="rId19"/>
    <p:sldId id="277" r:id="rId20"/>
    <p:sldId id="278" r:id="rId21"/>
    <p:sldId id="279" r:id="rId22"/>
    <p:sldId id="280" r:id="rId23"/>
    <p:sldId id="267" r:id="rId24"/>
    <p:sldId id="266" r:id="rId25"/>
    <p:sldId id="265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324" y="13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CF671B-D2E8-49A3-B96F-E92F49F615D9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6EC333-813D-4CA4-9BB7-0EF5982E9A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85390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CF671B-D2E8-49A3-B96F-E92F49F615D9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6EC333-813D-4CA4-9BB7-0EF5982E9A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84116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CF671B-D2E8-49A3-B96F-E92F49F615D9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6EC333-813D-4CA4-9BB7-0EF5982E9A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70850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CF671B-D2E8-49A3-B96F-E92F49F615D9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6EC333-813D-4CA4-9BB7-0EF5982E9A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05216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CF671B-D2E8-49A3-B96F-E92F49F615D9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6EC333-813D-4CA4-9BB7-0EF5982E9A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61539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CF671B-D2E8-49A3-B96F-E92F49F615D9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6EC333-813D-4CA4-9BB7-0EF5982E9A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95474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CF671B-D2E8-49A3-B96F-E92F49F615D9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6EC333-813D-4CA4-9BB7-0EF5982E9A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20712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CF671B-D2E8-49A3-B96F-E92F49F615D9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6EC333-813D-4CA4-9BB7-0EF5982E9A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88975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CF671B-D2E8-49A3-B96F-E92F49F615D9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6EC333-813D-4CA4-9BB7-0EF5982E9A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59168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CF671B-D2E8-49A3-B96F-E92F49F615D9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6EC333-813D-4CA4-9BB7-0EF5982E9A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89062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CF671B-D2E8-49A3-B96F-E92F49F615D9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6EC333-813D-4CA4-9BB7-0EF5982E9A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73136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CF671B-D2E8-49A3-B96F-E92F49F615D9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6EC333-813D-4CA4-9BB7-0EF5982E9A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18723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5" Type="http://schemas.openxmlformats.org/officeDocument/2006/relationships/audio" Target="../media/audio2.wav"/><Relationship Id="rId4" Type="http://schemas.openxmlformats.org/officeDocument/2006/relationships/slide" Target="slide2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23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5" Type="http://schemas.openxmlformats.org/officeDocument/2006/relationships/audio" Target="../media/audio1.wav"/><Relationship Id="rId4" Type="http://schemas.openxmlformats.org/officeDocument/2006/relationships/audio" Target="../media/audio2.wav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23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5" Type="http://schemas.openxmlformats.org/officeDocument/2006/relationships/audio" Target="../media/audio1.wav"/><Relationship Id="rId4" Type="http://schemas.openxmlformats.org/officeDocument/2006/relationships/audio" Target="../media/audio2.wav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5" Type="http://schemas.openxmlformats.org/officeDocument/2006/relationships/audio" Target="../media/audio2.wav"/><Relationship Id="rId4" Type="http://schemas.openxmlformats.org/officeDocument/2006/relationships/slide" Target="slide2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5" Type="http://schemas.openxmlformats.org/officeDocument/2006/relationships/audio" Target="../media/audio2.wav"/><Relationship Id="rId4" Type="http://schemas.openxmlformats.org/officeDocument/2006/relationships/slide" Target="slide2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23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5" Type="http://schemas.openxmlformats.org/officeDocument/2006/relationships/audio" Target="../media/audio1.wav"/><Relationship Id="rId4" Type="http://schemas.openxmlformats.org/officeDocument/2006/relationships/audio" Target="../media/audio2.wav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5" Type="http://schemas.openxmlformats.org/officeDocument/2006/relationships/audio" Target="../media/audio2.wav"/><Relationship Id="rId4" Type="http://schemas.openxmlformats.org/officeDocument/2006/relationships/slide" Target="slide2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5" Type="http://schemas.openxmlformats.org/officeDocument/2006/relationships/audio" Target="../media/audio2.wav"/><Relationship Id="rId4" Type="http://schemas.openxmlformats.org/officeDocument/2006/relationships/slide" Target="slide2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5" Type="http://schemas.openxmlformats.org/officeDocument/2006/relationships/audio" Target="../media/audio2.wav"/><Relationship Id="rId4" Type="http://schemas.openxmlformats.org/officeDocument/2006/relationships/slide" Target="slide2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5" Type="http://schemas.openxmlformats.org/officeDocument/2006/relationships/audio" Target="../media/audio2.wav"/><Relationship Id="rId4" Type="http://schemas.openxmlformats.org/officeDocument/2006/relationships/slide" Target="slide2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23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5" Type="http://schemas.openxmlformats.org/officeDocument/2006/relationships/audio" Target="../media/audio1.wav"/><Relationship Id="rId4" Type="http://schemas.openxmlformats.org/officeDocument/2006/relationships/audio" Target="../media/audio2.wav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23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5" Type="http://schemas.openxmlformats.org/officeDocument/2006/relationships/audio" Target="../media/audio1.wav"/><Relationship Id="rId4" Type="http://schemas.openxmlformats.org/officeDocument/2006/relationships/audio" Target="../media/audio2.wav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" Target="slide24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6" Type="http://schemas.openxmlformats.org/officeDocument/2006/relationships/audio" Target="../media/audio2.wav"/><Relationship Id="rId5" Type="http://schemas.openxmlformats.org/officeDocument/2006/relationships/slide" Target="slide23.xml"/><Relationship Id="rId4" Type="http://schemas.openxmlformats.org/officeDocument/2006/relationships/audio" Target="../media/audio1.wav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4" descr="C:\Documents and Settings\Administrator\Local Settings\Temporary Internet Files\Content.IE5\AG5KKZUW\MP900427896[1].jpg"/>
          <p:cNvPicPr>
            <a:picLocks noChangeAspect="1" noChangeArrowheads="1"/>
          </p:cNvPicPr>
          <p:nvPr/>
        </p:nvPicPr>
        <p:blipFill rotWithShape="1">
          <a:blip r:embed="rId2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375"/>
                    </a14:imgEffect>
                    <a14:imgEffect>
                      <a14:saturation sat="4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15147"/>
          <a:stretch/>
        </p:blipFill>
        <p:spPr bwMode="ltGray">
          <a:xfrm>
            <a:off x="251520" y="116632"/>
            <a:ext cx="8439462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3500000" scaled="1"/>
            <a:tileRect/>
          </a:gradFill>
          <a:ln>
            <a:noFill/>
          </a:ln>
          <a:effectLst>
            <a:outerShdw blurRad="152400" dist="317500" dir="5400000" sx="90000" sy="-19000" rotWithShape="0">
              <a:prstClr val="black">
                <a:alpha val="15000"/>
              </a:prstClr>
            </a:outerShdw>
            <a:softEdge rad="635000"/>
          </a:effectLst>
        </p:spPr>
      </p:pic>
      <p:graphicFrame>
        <p:nvGraphicFramePr>
          <p:cNvPr id="4" name="Group 3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164469029"/>
              </p:ext>
            </p:extLst>
          </p:nvPr>
        </p:nvGraphicFramePr>
        <p:xfrm>
          <a:off x="755576" y="2060848"/>
          <a:ext cx="8035256" cy="4514170"/>
        </p:xfrm>
        <a:graphic>
          <a:graphicData uri="http://schemas.openxmlformats.org/drawingml/2006/table">
            <a:tbl>
              <a:tblPr/>
              <a:tblGrid>
                <a:gridCol w="2899939"/>
                <a:gridCol w="5135317"/>
              </a:tblGrid>
              <a:tr h="3571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ZŠ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okres Kladno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Adresa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Komenského 305,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406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CZ.1.07/1.4.00/21.3655, Moderní škola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66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materiálu v sadě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VY_32_INOVACE_š03_s01_17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dějepis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69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(název prezentace)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Starověké Řecko – archaické období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71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Věra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Nídrová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7788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popis (anotace)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Prezentace pro 6. ročník je určena pro práci na interaktivní 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tabuli, nebo PC. 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Seznamuje se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vznikem městských států a velkou řeckou 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kolonizací. 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Je 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určena k výkladu a zápisu do sešitu. 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Mapa kolonizace je umístěna na snímku 8. Závěrečné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cvičení  na snímcích 9 – 24 slouží k procvičení a zopakování 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probrané l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átky.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Zároveň 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procvičuje čtení s porozuměním a logické myšlení.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Při kliknutí na správnou odpověď postupuje žák o jeden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snímek dál. V případě chyby se vrací zpět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. </a:t>
                      </a:r>
                      <a:r>
                        <a:rPr lang="cs-CZ" sz="1400" b="0" baseline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Odpovědi doprovázejí 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zvukové efekty.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87624" y="500042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7" name="Picture 3" descr="C:\Users\Paja\Documents\Paja\Škola\logo3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114898" y="500042"/>
            <a:ext cx="985494" cy="14859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6419256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250" y="-890588"/>
            <a:ext cx="8443913" cy="86391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Mistral" pitchFamily="66" charset="0"/>
              </a:rPr>
              <a:t>Archaické období v Řecku</a:t>
            </a:r>
            <a:endParaRPr lang="cs-CZ" b="1" dirty="0">
              <a:solidFill>
                <a:schemeClr val="tx2">
                  <a:lumMod val="60000"/>
                  <a:lumOff val="40000"/>
                </a:schemeClr>
              </a:solidFill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024363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250" y="-887413"/>
            <a:ext cx="8443913" cy="86328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Osídlení Malé Asie</a:t>
            </a:r>
            <a:endParaRPr lang="cs-CZ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83666" y="1196752"/>
            <a:ext cx="8183190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32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p</a:t>
            </a:r>
            <a:r>
              <a:rPr lang="cs-CZ" sz="32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říchod nových řeckých kmenů</a:t>
            </a:r>
          </a:p>
          <a:p>
            <a:pPr marL="261938" indent="-261938"/>
            <a:r>
              <a:rPr lang="cs-CZ" sz="32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32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období zmatků, úpadek kultury, vytlačování    původních obyvatel</a:t>
            </a:r>
          </a:p>
          <a:p>
            <a:pPr marL="273050" indent="-273050">
              <a:buFont typeface="Arial" pitchFamily="34" charset="0"/>
              <a:buChar char="•"/>
              <a:tabLst>
                <a:tab pos="273050" algn="l"/>
              </a:tabLst>
            </a:pPr>
            <a:r>
              <a:rPr lang="cs-CZ" sz="32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osídlování západního pobřeží Malé Asie a   ostrovů Egejského moře</a:t>
            </a:r>
          </a:p>
          <a:p>
            <a:pPr marL="355600" indent="-355600">
              <a:buFont typeface="Arial" pitchFamily="34" charset="0"/>
              <a:buChar char="•"/>
              <a:tabLst>
                <a:tab pos="355600" algn="l"/>
              </a:tabLst>
            </a:pPr>
            <a:r>
              <a:rPr lang="cs-CZ" sz="32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obnovení vztahů s Blízkým východem</a:t>
            </a:r>
          </a:p>
          <a:p>
            <a:pPr marL="355600" indent="-355600">
              <a:buFont typeface="Arial" pitchFamily="34" charset="0"/>
              <a:buChar char="•"/>
            </a:pPr>
            <a:r>
              <a:rPr lang="cs-CZ" sz="32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9. stol. </a:t>
            </a:r>
            <a:r>
              <a:rPr lang="cs-CZ" sz="32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p</a:t>
            </a:r>
            <a:r>
              <a:rPr lang="cs-CZ" sz="32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ř.n.l. převzetí hláskového písma</a:t>
            </a:r>
          </a:p>
          <a:p>
            <a:r>
              <a:rPr lang="cs-CZ" sz="32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                 alfabeta 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m</a:t>
            </a:r>
            <a:r>
              <a:rPr lang="cs-CZ" sz="32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aloasijská kolonizace –základ pověstí (objevují se v nich jména skutečných králů a měst)</a:t>
            </a:r>
            <a:endParaRPr lang="cs-CZ" sz="32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6372200" y="1370077"/>
            <a:ext cx="194421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1187624" y="4797152"/>
            <a:ext cx="936104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69349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250" y="-887413"/>
            <a:ext cx="8443913" cy="86328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Společnost</a:t>
            </a:r>
            <a:endParaRPr lang="cs-CZ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1520" y="1412776"/>
            <a:ext cx="8541643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32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nové kmeny převážně zemědělské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2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s</a:t>
            </a:r>
            <a:r>
              <a:rPr lang="cs-CZ" sz="32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pecializovaní řemeslníci  - kováři, koželuzi, tesaři, loďaři (za řemeslníky počítáni i pěvci, věštci a lékaři)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2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r</a:t>
            </a:r>
            <a:r>
              <a:rPr lang="cs-CZ" sz="32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ozvrstvení společnosti podle majetku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2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r</a:t>
            </a:r>
            <a:r>
              <a:rPr lang="cs-CZ" sz="32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odová šlechta – aristokracie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2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král (dědičný titul)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2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l</a:t>
            </a:r>
            <a:r>
              <a:rPr lang="cs-CZ" sz="32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idové shromáždění svobodných mužů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2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otroci</a:t>
            </a:r>
            <a:endParaRPr lang="cs-CZ" sz="32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40941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250" y="-887413"/>
            <a:ext cx="8443913" cy="86328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Městské státy</a:t>
            </a:r>
            <a:endParaRPr lang="cs-CZ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1520" y="1412776"/>
            <a:ext cx="8541643" cy="5447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32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z</a:t>
            </a:r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emědělci se usazovali na úrodných rovinách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2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v</a:t>
            </a:r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znik centrální vesnice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2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p</a:t>
            </a:r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olitické středisko celé oblasti – městský stát</a:t>
            </a:r>
          </a:p>
          <a:p>
            <a:r>
              <a:rPr lang="cs-CZ" sz="32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polis = město, ochranné hradby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n</a:t>
            </a:r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ové řecké kmeny s původním obyvatelstvem splynuly – např. Atény </a:t>
            </a:r>
          </a:p>
          <a:p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                                        </a:t>
            </a:r>
            <a:r>
              <a:rPr lang="cs-CZ" sz="6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x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nebo si domorodce podmanily - Sparta</a:t>
            </a:r>
          </a:p>
          <a:p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32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Šipka doprava 2"/>
          <p:cNvSpPr/>
          <p:nvPr/>
        </p:nvSpPr>
        <p:spPr>
          <a:xfrm>
            <a:off x="4571206" y="2085382"/>
            <a:ext cx="1656978" cy="23896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00880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250" y="-887413"/>
            <a:ext cx="8443913" cy="86328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49250" y="1124744"/>
            <a:ext cx="8794750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nedostatek zemědělské půdy, surovin, rozvoj obchodu                      </a:t>
            </a:r>
          </a:p>
          <a:p>
            <a:r>
              <a:rPr lang="cs-CZ" sz="32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   kolonií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m</a:t>
            </a:r>
            <a:r>
              <a:rPr lang="cs-CZ" sz="32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etropole – mateřské město, které organizovalo kolonizaci 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Jižní Itálie, Sicílie, pobřeží Černého moře, Středozemí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z metropolí do kolonií dovoz řemeslných výrobků, oleje a vína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z kolonií do Řecka levné obilí, kovy a dřevo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32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Velká řecká kolonizace</a:t>
            </a:r>
            <a:endParaRPr lang="cs-CZ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Šipka doprava 2"/>
          <p:cNvSpPr/>
          <p:nvPr/>
        </p:nvSpPr>
        <p:spPr>
          <a:xfrm>
            <a:off x="2483768" y="1846419"/>
            <a:ext cx="1656978" cy="23896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4355976" y="1661125"/>
            <a:ext cx="422195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z</a:t>
            </a:r>
            <a:r>
              <a:rPr lang="cs-CZ" sz="32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akládání nových osad</a:t>
            </a:r>
            <a:endParaRPr lang="cs-CZ" sz="32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95438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250" y="-887413"/>
            <a:ext cx="8443913" cy="86328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3713" y="0"/>
            <a:ext cx="8229600" cy="1143000"/>
          </a:xfrm>
        </p:spPr>
        <p:txBody>
          <a:bodyPr>
            <a:normAutofit/>
          </a:bodyPr>
          <a:lstStyle/>
          <a:p>
            <a:r>
              <a:rPr lang="cs-CZ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D</a:t>
            </a: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ůsledky kolonizace</a:t>
            </a:r>
            <a:endParaRPr lang="cs-CZ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49250" y="836712"/>
            <a:ext cx="8486307" cy="6494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32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d</a:t>
            </a:r>
            <a:r>
              <a:rPr lang="cs-CZ" sz="32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lužní otroctví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2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r</a:t>
            </a:r>
            <a:r>
              <a:rPr lang="cs-CZ" sz="32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ůst majetkových rozdílů a napětí mezi obyvatelstvem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2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r</a:t>
            </a:r>
            <a:r>
              <a:rPr lang="cs-CZ" sz="32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ozkvět řemesel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2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n</a:t>
            </a:r>
            <a:r>
              <a:rPr lang="cs-CZ" sz="32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astolení samovlády – tyranidy – zaměření proti aristokracii, která byla zbavena politické moci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2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v</a:t>
            </a:r>
            <a:r>
              <a:rPr lang="cs-CZ" sz="32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ládnoucí vrstva – plnoprávní občané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2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podpora umění, řemesel a obchodu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2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s</a:t>
            </a:r>
            <a:r>
              <a:rPr lang="cs-CZ" sz="32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vržení tyranů, nastolení demokracie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2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o</a:t>
            </a:r>
            <a:r>
              <a:rPr lang="cs-CZ" sz="32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ligarchie – vláda v rukou nejbohatších občanů</a:t>
            </a:r>
          </a:p>
          <a:p>
            <a:r>
              <a:rPr lang="cs-CZ" sz="32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c</a:t>
            </a:r>
            <a:r>
              <a:rPr lang="cs-CZ" sz="32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hudý mohl volit, ale nemohl být volen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32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18030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250" y="-887413"/>
            <a:ext cx="8443913" cy="86328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3713" y="0"/>
            <a:ext cx="8229600" cy="114300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Velká řecká kolonizace</a:t>
            </a:r>
            <a:endParaRPr lang="cs-CZ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335726"/>
            <a:ext cx="7560840" cy="43096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5888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250" y="-887413"/>
            <a:ext cx="8443913" cy="86328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Cvičení</a:t>
            </a:r>
            <a:endParaRPr lang="cs-CZ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971600" y="2132857"/>
            <a:ext cx="7344816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just" fontAlgn="base">
              <a:spcBef>
                <a:spcPct val="20000"/>
              </a:spcBef>
              <a:spcAft>
                <a:spcPct val="0"/>
              </a:spcAft>
              <a:defRPr/>
            </a:pPr>
            <a:r>
              <a:rPr lang="cs-CZ" sz="3200" b="1" dirty="0">
                <a:solidFill>
                  <a:schemeClr val="tx2">
                    <a:lumMod val="60000"/>
                    <a:lumOff val="40000"/>
                  </a:schemeClr>
                </a:solidFill>
                <a:cs typeface="Arial" pitchFamily="34" charset="0"/>
              </a:rPr>
              <a:t>Při kliknutí na správnou odpověď </a:t>
            </a:r>
            <a:r>
              <a:rPr lang="cs-CZ" sz="3200" b="1" dirty="0" smtClean="0">
                <a:solidFill>
                  <a:schemeClr val="tx2">
                    <a:lumMod val="60000"/>
                    <a:lumOff val="40000"/>
                  </a:schemeClr>
                </a:solidFill>
                <a:cs typeface="Arial" pitchFamily="34" charset="0"/>
              </a:rPr>
              <a:t>postupuješ na otázku na dalším snímku. </a:t>
            </a:r>
            <a:r>
              <a:rPr lang="cs-CZ" sz="3200" b="1" dirty="0">
                <a:solidFill>
                  <a:schemeClr val="tx2">
                    <a:lumMod val="60000"/>
                    <a:lumOff val="40000"/>
                  </a:schemeClr>
                </a:solidFill>
                <a:cs typeface="Arial" pitchFamily="34" charset="0"/>
              </a:rPr>
              <a:t>V případě chyby se </a:t>
            </a:r>
            <a:r>
              <a:rPr lang="cs-CZ" sz="3200" b="1" dirty="0" smtClean="0">
                <a:solidFill>
                  <a:schemeClr val="tx2">
                    <a:lumMod val="60000"/>
                    <a:lumOff val="40000"/>
                  </a:schemeClr>
                </a:solidFill>
                <a:cs typeface="Arial" pitchFamily="34" charset="0"/>
              </a:rPr>
              <a:t>vracíš zpět</a:t>
            </a:r>
            <a:r>
              <a:rPr lang="cs-CZ" sz="3200" b="1" dirty="0">
                <a:solidFill>
                  <a:schemeClr val="tx2">
                    <a:lumMod val="60000"/>
                    <a:lumOff val="40000"/>
                  </a:schemeClr>
                </a:solidFill>
                <a:cs typeface="Arial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4032825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250" y="-887413"/>
            <a:ext cx="8443913" cy="86328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Příchod nových řeckých kmenů je spojen:</a:t>
            </a:r>
            <a:endParaRPr lang="cs-CZ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Ovál 2">
            <a:hlinkClick r:id="" action="ppaction://hlinkshowjump?jump=nextslide" highlightClick="1">
              <a:snd r:embed="rId3" name="applause.wav"/>
            </a:hlinkClick>
          </p:cNvPr>
          <p:cNvSpPr/>
          <p:nvPr/>
        </p:nvSpPr>
        <p:spPr>
          <a:xfrm>
            <a:off x="2158938" y="2060848"/>
            <a:ext cx="4824536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s úpadkem kultury</a:t>
            </a:r>
            <a:endParaRPr lang="cs-CZ" sz="3200" b="1" dirty="0"/>
          </a:p>
        </p:txBody>
      </p:sp>
      <p:sp>
        <p:nvSpPr>
          <p:cNvPr id="7" name="Ovál 6">
            <a:hlinkClick r:id="rId4" action="ppaction://hlinksldjump">
              <a:snd r:embed="rId5" name="camera.wav"/>
            </a:hlinkClick>
          </p:cNvPr>
          <p:cNvSpPr/>
          <p:nvPr/>
        </p:nvSpPr>
        <p:spPr>
          <a:xfrm>
            <a:off x="2158938" y="4077072"/>
            <a:ext cx="4824536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s rozvojem kultury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28402480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250" y="-887413"/>
            <a:ext cx="8443913" cy="86328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Alfabeta je:</a:t>
            </a:r>
            <a:endParaRPr lang="cs-CZ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Ovál 2">
            <a:hlinkClick r:id="rId3" action="ppaction://hlinksldjump">
              <a:snd r:embed="rId4" name="camera.wav"/>
            </a:hlinkClick>
          </p:cNvPr>
          <p:cNvSpPr/>
          <p:nvPr/>
        </p:nvSpPr>
        <p:spPr>
          <a:xfrm>
            <a:off x="2158938" y="2060848"/>
            <a:ext cx="4824536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/>
              <a:t>ř</a:t>
            </a:r>
            <a:r>
              <a:rPr lang="cs-CZ" sz="3200" b="1" dirty="0" smtClean="0"/>
              <a:t>ecká bohyně písma</a:t>
            </a:r>
            <a:endParaRPr lang="cs-CZ" sz="3200" b="1" dirty="0"/>
          </a:p>
        </p:txBody>
      </p:sp>
      <p:sp>
        <p:nvSpPr>
          <p:cNvPr id="7" name="Ovál 6">
            <a:hlinkClick r:id="" action="ppaction://hlinkshowjump?jump=nextslide" highlightClick="1">
              <a:snd r:embed="rId5" name="applause.wav"/>
            </a:hlinkClick>
          </p:cNvPr>
          <p:cNvSpPr/>
          <p:nvPr/>
        </p:nvSpPr>
        <p:spPr>
          <a:xfrm>
            <a:off x="2158938" y="4077072"/>
            <a:ext cx="4824536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/>
              <a:t>ř</a:t>
            </a:r>
            <a:r>
              <a:rPr lang="cs-CZ" sz="3200" b="1" dirty="0" smtClean="0"/>
              <a:t>ecká abeceda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29552792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250" y="-887413"/>
            <a:ext cx="8443913" cy="86328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Aristokracie:</a:t>
            </a:r>
            <a:endParaRPr lang="cs-CZ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Ovál 2">
            <a:hlinkClick r:id="rId3" action="ppaction://hlinksldjump">
              <a:snd r:embed="rId4" name="camera.wav"/>
            </a:hlinkClick>
          </p:cNvPr>
          <p:cNvSpPr/>
          <p:nvPr/>
        </p:nvSpPr>
        <p:spPr>
          <a:xfrm>
            <a:off x="2158938" y="2060848"/>
            <a:ext cx="4824536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/>
              <a:t>l</a:t>
            </a:r>
            <a:r>
              <a:rPr lang="cs-CZ" sz="3200" b="1" dirty="0" smtClean="0"/>
              <a:t>idové shromáždění</a:t>
            </a:r>
            <a:endParaRPr lang="cs-CZ" sz="3200" b="1" dirty="0"/>
          </a:p>
        </p:txBody>
      </p:sp>
      <p:sp>
        <p:nvSpPr>
          <p:cNvPr id="7" name="Ovál 6">
            <a:hlinkClick r:id="" action="ppaction://hlinkshowjump?jump=nextslide" highlightClick="1">
              <a:snd r:embed="rId5" name="applause.wav"/>
            </a:hlinkClick>
          </p:cNvPr>
          <p:cNvSpPr/>
          <p:nvPr/>
        </p:nvSpPr>
        <p:spPr>
          <a:xfrm>
            <a:off x="2158938" y="4077072"/>
            <a:ext cx="4824536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/>
              <a:t>r</a:t>
            </a:r>
            <a:r>
              <a:rPr lang="cs-CZ" sz="3200" b="1" dirty="0" smtClean="0"/>
              <a:t>odová šlechta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5853686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250" y="-887413"/>
            <a:ext cx="8443913" cy="86328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Polis znamená řecky:</a:t>
            </a:r>
            <a:endParaRPr lang="cs-CZ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Ovál 2">
            <a:hlinkClick r:id="" action="ppaction://hlinkshowjump?jump=nextslide" highlightClick="1">
              <a:snd r:embed="rId3" name="applause.wav"/>
            </a:hlinkClick>
          </p:cNvPr>
          <p:cNvSpPr/>
          <p:nvPr/>
        </p:nvSpPr>
        <p:spPr>
          <a:xfrm>
            <a:off x="2158938" y="2060848"/>
            <a:ext cx="4824536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městský stát</a:t>
            </a:r>
            <a:endParaRPr lang="cs-CZ" sz="3200" b="1" dirty="0"/>
          </a:p>
        </p:txBody>
      </p:sp>
      <p:sp>
        <p:nvSpPr>
          <p:cNvPr id="7" name="Ovál 6">
            <a:hlinkClick r:id="rId4" action="ppaction://hlinksldjump">
              <a:snd r:embed="rId5" name="camera.wav"/>
            </a:hlinkClick>
          </p:cNvPr>
          <p:cNvSpPr/>
          <p:nvPr/>
        </p:nvSpPr>
        <p:spPr>
          <a:xfrm>
            <a:off x="2158938" y="4077072"/>
            <a:ext cx="4824536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řecký bůh ochrany měst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32159779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250" y="-887413"/>
            <a:ext cx="8443913" cy="86328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Kolonie byly:</a:t>
            </a:r>
            <a:endParaRPr lang="cs-CZ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Ovál 2">
            <a:hlinkClick r:id="" action="ppaction://hlinkshowjump?jump=nextslide">
              <a:snd r:embed="rId3" name="applause.wav"/>
            </a:hlinkClick>
          </p:cNvPr>
          <p:cNvSpPr/>
          <p:nvPr/>
        </p:nvSpPr>
        <p:spPr>
          <a:xfrm>
            <a:off x="2158938" y="2060848"/>
            <a:ext cx="4824536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řecké osady ve vzdálených krajinách</a:t>
            </a:r>
            <a:endParaRPr lang="cs-CZ" sz="3200" b="1" dirty="0"/>
          </a:p>
        </p:txBody>
      </p:sp>
      <p:sp>
        <p:nvSpPr>
          <p:cNvPr id="7" name="Ovál 6">
            <a:hlinkClick r:id="rId4" action="ppaction://hlinksldjump" highlightClick="1">
              <a:snd r:embed="rId5" name="camera.wav"/>
            </a:hlinkClick>
          </p:cNvPr>
          <p:cNvSpPr/>
          <p:nvPr/>
        </p:nvSpPr>
        <p:spPr>
          <a:xfrm>
            <a:off x="2158938" y="4077072"/>
            <a:ext cx="4824536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/>
              <a:t>v</a:t>
            </a:r>
            <a:r>
              <a:rPr lang="cs-CZ" sz="3200" b="1" dirty="0" smtClean="0"/>
              <a:t>ýpravy do cizích zemí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26755290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250" y="-887413"/>
            <a:ext cx="8443913" cy="86328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Metropolí nazývali Řekové:</a:t>
            </a:r>
            <a:endParaRPr lang="cs-CZ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Ovál 2">
            <a:hlinkClick r:id="rId3" action="ppaction://hlinksldjump">
              <a:snd r:embed="rId4" name="camera.wav"/>
            </a:hlinkClick>
          </p:cNvPr>
          <p:cNvSpPr/>
          <p:nvPr/>
        </p:nvSpPr>
        <p:spPr>
          <a:xfrm>
            <a:off x="2158938" y="2060848"/>
            <a:ext cx="4824536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město, které mělo více než 1 0000 obyvatel</a:t>
            </a:r>
            <a:endParaRPr lang="cs-CZ" sz="3200" b="1" dirty="0"/>
          </a:p>
        </p:txBody>
      </p:sp>
      <p:sp>
        <p:nvSpPr>
          <p:cNvPr id="7" name="Ovál 6">
            <a:hlinkClick r:id="" action="ppaction://hlinkshowjump?jump=nextslide">
              <a:snd r:embed="rId5" name="applause.wav"/>
            </a:hlinkClick>
          </p:cNvPr>
          <p:cNvSpPr/>
          <p:nvPr/>
        </p:nvSpPr>
        <p:spPr>
          <a:xfrm>
            <a:off x="2158938" y="4077072"/>
            <a:ext cx="4824536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/>
              <a:t>m</a:t>
            </a:r>
            <a:r>
              <a:rPr lang="cs-CZ" sz="3200" b="1" dirty="0" smtClean="0"/>
              <a:t>ateřské město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22515629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250" y="-887413"/>
            <a:ext cx="8443913" cy="86328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Do kolonií Řekové vyváželi:</a:t>
            </a:r>
            <a:endParaRPr lang="cs-CZ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Ovál 2">
            <a:hlinkClick r:id="" action="ppaction://hlinkshowjump?jump=nextslide" highlightClick="1">
              <a:snd r:embed="rId3" name="applause.wav"/>
            </a:hlinkClick>
          </p:cNvPr>
          <p:cNvSpPr/>
          <p:nvPr/>
        </p:nvSpPr>
        <p:spPr>
          <a:xfrm>
            <a:off x="2158938" y="2060848"/>
            <a:ext cx="4824536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řemeslné výrobky, olej a víno</a:t>
            </a:r>
            <a:endParaRPr lang="cs-CZ" sz="3200" b="1" dirty="0"/>
          </a:p>
        </p:txBody>
      </p:sp>
      <p:sp>
        <p:nvSpPr>
          <p:cNvPr id="7" name="Ovál 6">
            <a:hlinkClick r:id="rId4" action="ppaction://hlinksldjump">
              <a:snd r:embed="rId5" name="camera.wav"/>
            </a:hlinkClick>
          </p:cNvPr>
          <p:cNvSpPr/>
          <p:nvPr/>
        </p:nvSpPr>
        <p:spPr>
          <a:xfrm>
            <a:off x="2158938" y="4077072"/>
            <a:ext cx="4824536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/>
              <a:t>l</a:t>
            </a:r>
            <a:r>
              <a:rPr lang="cs-CZ" sz="3200" b="1" dirty="0" smtClean="0"/>
              <a:t>evné obilí, kovy a dřevo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38777076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250" y="-887413"/>
            <a:ext cx="8443913" cy="86328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Tyranida znamená:</a:t>
            </a:r>
            <a:endParaRPr lang="cs-CZ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Ovál 2">
            <a:hlinkClick r:id="" action="ppaction://hlinkshowjump?jump=nextslide" highlightClick="1">
              <a:snd r:embed="rId3" name="applause.wav"/>
            </a:hlinkClick>
          </p:cNvPr>
          <p:cNvSpPr/>
          <p:nvPr/>
        </p:nvSpPr>
        <p:spPr>
          <a:xfrm>
            <a:off x="2158938" y="2060848"/>
            <a:ext cx="4824536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samovláda</a:t>
            </a:r>
            <a:endParaRPr lang="cs-CZ" sz="3200" b="1" dirty="0"/>
          </a:p>
        </p:txBody>
      </p:sp>
      <p:sp>
        <p:nvSpPr>
          <p:cNvPr id="7" name="Ovál 6">
            <a:hlinkClick r:id="rId4" action="ppaction://hlinksldjump">
              <a:snd r:embed="rId5" name="camera.wav"/>
            </a:hlinkClick>
          </p:cNvPr>
          <p:cNvSpPr/>
          <p:nvPr/>
        </p:nvSpPr>
        <p:spPr>
          <a:xfrm>
            <a:off x="2158938" y="4077072"/>
            <a:ext cx="4824536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/>
              <a:t>t</a:t>
            </a:r>
            <a:r>
              <a:rPr lang="cs-CZ" sz="3200" b="1" dirty="0" smtClean="0"/>
              <a:t>ýrání otroků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18845262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250" y="-887413"/>
            <a:ext cx="8443913" cy="86328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Demokracie znamená:</a:t>
            </a:r>
            <a:endParaRPr lang="cs-CZ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Ovál 2">
            <a:hlinkClick r:id="" action="ppaction://hlinkshowjump?jump=nextslide" highlightClick="1">
              <a:snd r:embed="rId3" name="applause.wav"/>
            </a:hlinkClick>
          </p:cNvPr>
          <p:cNvSpPr/>
          <p:nvPr/>
        </p:nvSpPr>
        <p:spPr>
          <a:xfrm>
            <a:off x="2158938" y="2060848"/>
            <a:ext cx="4824536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/>
              <a:t>v</a:t>
            </a:r>
            <a:r>
              <a:rPr lang="cs-CZ" sz="3200" b="1" dirty="0" smtClean="0"/>
              <a:t>ládu všech občanů</a:t>
            </a:r>
            <a:endParaRPr lang="cs-CZ" sz="3200" b="1" dirty="0"/>
          </a:p>
        </p:txBody>
      </p:sp>
      <p:sp>
        <p:nvSpPr>
          <p:cNvPr id="7" name="Ovál 6">
            <a:hlinkClick r:id="rId4" action="ppaction://hlinksldjump">
              <a:snd r:embed="rId5" name="camera.wav"/>
            </a:hlinkClick>
          </p:cNvPr>
          <p:cNvSpPr/>
          <p:nvPr/>
        </p:nvSpPr>
        <p:spPr>
          <a:xfrm>
            <a:off x="2158938" y="4077072"/>
            <a:ext cx="4824536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/>
              <a:t>n</a:t>
            </a:r>
            <a:r>
              <a:rPr lang="cs-CZ" sz="3200" b="1" dirty="0" smtClean="0"/>
              <a:t>eomezenou vládu panovníka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37640625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250" y="-887413"/>
            <a:ext cx="8443913" cy="86328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V oligarchii mohli být voleni:</a:t>
            </a:r>
            <a:endParaRPr lang="cs-CZ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Ovál 2">
            <a:hlinkClick r:id="" action="ppaction://hlinkshowjump?jump=nextslide" highlightClick="1">
              <a:snd r:embed="rId3" name="applause.wav"/>
            </a:hlinkClick>
          </p:cNvPr>
          <p:cNvSpPr/>
          <p:nvPr/>
        </p:nvSpPr>
        <p:spPr>
          <a:xfrm>
            <a:off x="2158938" y="2060848"/>
            <a:ext cx="4824536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/>
              <a:t>j</a:t>
            </a:r>
            <a:r>
              <a:rPr lang="cs-CZ" sz="3200" b="1" dirty="0" smtClean="0"/>
              <a:t>en nejbohatší občané</a:t>
            </a:r>
            <a:endParaRPr lang="cs-CZ" sz="3200" b="1" dirty="0"/>
          </a:p>
        </p:txBody>
      </p:sp>
      <p:sp>
        <p:nvSpPr>
          <p:cNvPr id="7" name="Ovál 6">
            <a:hlinkClick r:id="rId4" action="ppaction://hlinksldjump">
              <a:snd r:embed="rId5" name="camera.wav"/>
            </a:hlinkClick>
          </p:cNvPr>
          <p:cNvSpPr/>
          <p:nvPr/>
        </p:nvSpPr>
        <p:spPr>
          <a:xfrm>
            <a:off x="2158938" y="4077072"/>
            <a:ext cx="4824536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/>
              <a:t>i</a:t>
            </a:r>
            <a:r>
              <a:rPr lang="cs-CZ" sz="3200" b="1" dirty="0" smtClean="0"/>
              <a:t> chudší občané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22445100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250" y="-887413"/>
            <a:ext cx="8443913" cy="86328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V oligarchii mohli volit:</a:t>
            </a:r>
            <a:endParaRPr lang="cs-CZ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Ovál 2">
            <a:hlinkClick r:id="rId3" action="ppaction://hlinksldjump">
              <a:snd r:embed="rId4" name="camera.wav"/>
            </a:hlinkClick>
          </p:cNvPr>
          <p:cNvSpPr/>
          <p:nvPr/>
        </p:nvSpPr>
        <p:spPr>
          <a:xfrm>
            <a:off x="2158938" y="2060848"/>
            <a:ext cx="4824536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/>
              <a:t>j</a:t>
            </a:r>
            <a:r>
              <a:rPr lang="cs-CZ" sz="3200" b="1" dirty="0" smtClean="0"/>
              <a:t>en nejbohatší občané</a:t>
            </a:r>
            <a:endParaRPr lang="cs-CZ" sz="3200" b="1" dirty="0"/>
          </a:p>
        </p:txBody>
      </p:sp>
      <p:sp>
        <p:nvSpPr>
          <p:cNvPr id="7" name="Ovál 6">
            <a:hlinkClick r:id="" action="ppaction://hlinkshowjump?jump=nextslide" highlightClick="1">
              <a:snd r:embed="rId5" name="applause.wav"/>
            </a:hlinkClick>
          </p:cNvPr>
          <p:cNvSpPr/>
          <p:nvPr/>
        </p:nvSpPr>
        <p:spPr>
          <a:xfrm>
            <a:off x="2158938" y="4077072"/>
            <a:ext cx="4824536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/>
              <a:t>v</a:t>
            </a:r>
            <a:r>
              <a:rPr lang="cs-CZ" sz="3200" b="1" dirty="0" smtClean="0"/>
              <a:t>šichni občané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11035171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250" y="-887413"/>
            <a:ext cx="8443913" cy="86328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Mezi řemeslníky byli v Řecku počítáni:</a:t>
            </a:r>
            <a:endParaRPr lang="cs-CZ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Ovál 2">
            <a:hlinkClick r:id="rId3" action="ppaction://hlinksldjump">
              <a:snd r:embed="rId4" name="camera.wav"/>
            </a:hlinkClick>
          </p:cNvPr>
          <p:cNvSpPr/>
          <p:nvPr/>
        </p:nvSpPr>
        <p:spPr>
          <a:xfrm>
            <a:off x="2158938" y="2060848"/>
            <a:ext cx="4824536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 pouze hrnčíři, koželuzi, tesaři, loďaři…</a:t>
            </a:r>
            <a:endParaRPr lang="cs-CZ" sz="3200" b="1" dirty="0"/>
          </a:p>
        </p:txBody>
      </p:sp>
      <p:sp>
        <p:nvSpPr>
          <p:cNvPr id="7" name="Ovál 6">
            <a:hlinkClick r:id="" action="ppaction://hlinkshowjump?jump=nextslide" highlightClick="1">
              <a:snd r:embed="rId5" name="applause.wav"/>
            </a:hlinkClick>
          </p:cNvPr>
          <p:cNvSpPr/>
          <p:nvPr/>
        </p:nvSpPr>
        <p:spPr>
          <a:xfrm>
            <a:off x="2158938" y="4077072"/>
            <a:ext cx="4824536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 i pěvci, věštci, lékaři 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5194937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250" y="-887413"/>
            <a:ext cx="8443913" cy="86328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Velká řecká kolonizace probíhala:</a:t>
            </a:r>
            <a:endParaRPr lang="cs-CZ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Ovál 2">
            <a:hlinkClick r:id="rId3" action="ppaction://hlinksldjump" highlightClick="1">
              <a:snd r:embed="rId4" name="applause.wav"/>
            </a:hlinkClick>
          </p:cNvPr>
          <p:cNvSpPr/>
          <p:nvPr/>
        </p:nvSpPr>
        <p:spPr>
          <a:xfrm>
            <a:off x="2158938" y="2060848"/>
            <a:ext cx="4824536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/>
              <a:t>v</a:t>
            </a:r>
            <a:r>
              <a:rPr lang="cs-CZ" sz="3200" b="1" dirty="0" smtClean="0"/>
              <a:t>e Středomoří, na pobřeží Černého moře</a:t>
            </a:r>
            <a:endParaRPr lang="cs-CZ" sz="3200" b="1" dirty="0"/>
          </a:p>
        </p:txBody>
      </p:sp>
      <p:sp>
        <p:nvSpPr>
          <p:cNvPr id="7" name="Ovál 6">
            <a:hlinkClick r:id="rId5" action="ppaction://hlinksldjump">
              <a:snd r:embed="rId6" name="camera.wav"/>
            </a:hlinkClick>
          </p:cNvPr>
          <p:cNvSpPr/>
          <p:nvPr/>
        </p:nvSpPr>
        <p:spPr>
          <a:xfrm>
            <a:off x="2158938" y="4077072"/>
            <a:ext cx="4824536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/>
              <a:t>v</a:t>
            </a:r>
            <a:r>
              <a:rPr lang="cs-CZ" sz="3200" b="1" dirty="0" smtClean="0"/>
              <a:t> </a:t>
            </a:r>
            <a:r>
              <a:rPr lang="cs-CZ" sz="3200" b="1" smtClean="0"/>
              <a:t>Malé Asii, </a:t>
            </a:r>
            <a:r>
              <a:rPr lang="cs-CZ" sz="3200" b="1" dirty="0" smtClean="0"/>
              <a:t>na pobřeží Baltického moře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3555977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250" y="-887413"/>
            <a:ext cx="8443913" cy="86328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Doufám, že dějepis pro tebe nebude </a:t>
            </a:r>
            <a:r>
              <a:rPr lang="cs-CZ" sz="2800" b="1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sisyfofská</a:t>
            </a:r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práce. Je to určitě naposled, co se musíš vrátit!</a:t>
            </a:r>
            <a:endParaRPr lang="cs-CZ" sz="28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5776" y="1700808"/>
            <a:ext cx="3658690" cy="4152776"/>
          </a:xfrm>
          <a:prstGeom prst="rect">
            <a:avLst/>
          </a:prstGeom>
          <a:effectLst>
            <a:softEdge rad="317500"/>
          </a:effectLst>
        </p:spPr>
      </p:pic>
      <p:sp>
        <p:nvSpPr>
          <p:cNvPr id="5" name="Tlačítko akce: Zpět nebo Předchozí 4">
            <a:hlinkClick r:id="" action="ppaction://hlinkshowjump?jump=lastslideviewed" highlightClick="1"/>
          </p:cNvPr>
          <p:cNvSpPr/>
          <p:nvPr/>
        </p:nvSpPr>
        <p:spPr>
          <a:xfrm>
            <a:off x="6660232" y="6237312"/>
            <a:ext cx="1440160" cy="288032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5849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250" y="-887413"/>
            <a:ext cx="8443913" cy="86328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Zasloužíš pochvalu od bohyně moudrosti Athény!</a:t>
            </a:r>
            <a:endParaRPr lang="cs-CZ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3074" name="Picture 2" descr="C:\Documents and Settings\Administrator\Local Settings\Temporary Internet Files\Content.IE5\ABCAKL0V\MC90041515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1556792"/>
            <a:ext cx="3293952" cy="3453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16886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-862403"/>
            <a:ext cx="8443913" cy="8632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Zdroje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200" dirty="0" smtClean="0">
                <a:solidFill>
                  <a:schemeClr val="accent1">
                    <a:lumMod val="75000"/>
                  </a:schemeClr>
                </a:solidFill>
              </a:rPr>
              <a:t>RULF</a:t>
            </a:r>
            <a:r>
              <a:rPr lang="cs-CZ" sz="1200" dirty="0">
                <a:solidFill>
                  <a:schemeClr val="accent1">
                    <a:lumMod val="75000"/>
                  </a:schemeClr>
                </a:solidFill>
              </a:rPr>
              <a:t>, Jan; VÁLKOVÁ, Veronika a kol. </a:t>
            </a:r>
            <a:r>
              <a:rPr lang="cs-CZ" sz="1200" i="1" dirty="0">
                <a:solidFill>
                  <a:schemeClr val="accent1">
                    <a:lumMod val="75000"/>
                  </a:schemeClr>
                </a:solidFill>
              </a:rPr>
              <a:t>Dějepis pro VI. r. ZŠ- pravěk a starověk</a:t>
            </a:r>
            <a:r>
              <a:rPr lang="cs-CZ" sz="1200" dirty="0">
                <a:solidFill>
                  <a:schemeClr val="accent1">
                    <a:lumMod val="75000"/>
                  </a:schemeClr>
                </a:solidFill>
              </a:rPr>
              <a:t>. Praha: SPN- pedagogické nakladatelství, akciová společnost, 2004, ISBN 80-7235-274-1.</a:t>
            </a:r>
          </a:p>
          <a:p>
            <a:r>
              <a:rPr lang="cs-CZ" sz="1200" dirty="0">
                <a:solidFill>
                  <a:schemeClr val="accent1">
                    <a:lumMod val="75000"/>
                  </a:schemeClr>
                </a:solidFill>
              </a:rPr>
              <a:t>KOLEKTIV AUTORŮ. </a:t>
            </a:r>
            <a:r>
              <a:rPr lang="cs-CZ" sz="1200" i="1" dirty="0">
                <a:solidFill>
                  <a:schemeClr val="accent1">
                    <a:lumMod val="75000"/>
                  </a:schemeClr>
                </a:solidFill>
              </a:rPr>
              <a:t>Dějepis 6, učebnice pro základní školy a víceletá gymnázia</a:t>
            </a:r>
            <a:r>
              <a:rPr lang="cs-CZ" sz="1200" dirty="0">
                <a:solidFill>
                  <a:schemeClr val="accent1">
                    <a:lumMod val="75000"/>
                  </a:schemeClr>
                </a:solidFill>
              </a:rPr>
              <a:t>. Plzeň: Fraus, 2007, ISBN </a:t>
            </a:r>
            <a:r>
              <a:rPr lang="cs-CZ" sz="1200" dirty="0" smtClean="0">
                <a:solidFill>
                  <a:schemeClr val="accent1">
                    <a:lumMod val="75000"/>
                  </a:schemeClr>
                </a:solidFill>
              </a:rPr>
              <a:t>978-80-7238-208-8</a:t>
            </a:r>
          </a:p>
          <a:p>
            <a:r>
              <a:rPr lang="cs-CZ" sz="1200" dirty="0">
                <a:solidFill>
                  <a:schemeClr val="accent1">
                    <a:lumMod val="75000"/>
                  </a:schemeClr>
                </a:solidFill>
              </a:rPr>
              <a:t>www.office.com</a:t>
            </a:r>
            <a:r>
              <a:rPr lang="cs-CZ" sz="1200" dirty="0"/>
              <a:t> </a:t>
            </a:r>
            <a:r>
              <a:rPr lang="cs-CZ" sz="1200" dirty="0" smtClean="0"/>
              <a:t> -</a:t>
            </a:r>
            <a:r>
              <a:rPr lang="cs-CZ" sz="1200" dirty="0" smtClean="0">
                <a:solidFill>
                  <a:schemeClr val="accent1">
                    <a:lumMod val="75000"/>
                  </a:schemeClr>
                </a:solidFill>
              </a:rPr>
              <a:t>všechny snímky, snímek č. 3</a:t>
            </a:r>
          </a:p>
          <a:p>
            <a:r>
              <a:rPr lang="cs-CZ" sz="1200" dirty="0" smtClean="0">
                <a:solidFill>
                  <a:schemeClr val="accent1">
                    <a:lumMod val="75000"/>
                  </a:schemeClr>
                </a:solidFill>
                <a:effectLst/>
              </a:rPr>
              <a:t>HTTP://WWW.MUSEODELPRADO.ES/IMAGEN/ALTA_RESOLUCION/P00438.JPG. </a:t>
            </a:r>
            <a:r>
              <a:rPr lang="cs-CZ" sz="1200" i="1" dirty="0" smtClean="0">
                <a:solidFill>
                  <a:schemeClr val="accent1">
                    <a:lumMod val="75000"/>
                  </a:schemeClr>
                </a:solidFill>
                <a:effectLst/>
              </a:rPr>
              <a:t>wikipedia.org</a:t>
            </a:r>
            <a:r>
              <a:rPr lang="cs-CZ" sz="1200" dirty="0" smtClean="0">
                <a:solidFill>
                  <a:schemeClr val="accent1">
                    <a:lumMod val="75000"/>
                  </a:schemeClr>
                </a:solidFill>
                <a:effectLst/>
              </a:rPr>
              <a:t> [online]. [cit. 1.4.2013]. Dostupný na WWW: http://cs.wikipedia.org/wiki/Soubor:Punishment_sisyph.jpg#file </a:t>
            </a:r>
          </a:p>
          <a:p>
            <a:r>
              <a:rPr lang="cs-CZ" sz="1200" dirty="0">
                <a:solidFill>
                  <a:schemeClr val="accent1">
                    <a:lumMod val="75000"/>
                  </a:schemeClr>
                </a:solidFill>
              </a:rPr>
              <a:t>CAPTAIN_BLOOD. </a:t>
            </a:r>
            <a:r>
              <a:rPr lang="cs-CZ" sz="1200" i="1" dirty="0">
                <a:solidFill>
                  <a:schemeClr val="accent1">
                    <a:lumMod val="75000"/>
                  </a:schemeClr>
                </a:solidFill>
              </a:rPr>
              <a:t>cs.wikipedia.org</a:t>
            </a:r>
            <a:r>
              <a:rPr lang="cs-CZ" sz="1200" dirty="0">
                <a:solidFill>
                  <a:schemeClr val="accent1">
                    <a:lumMod val="75000"/>
                  </a:schemeClr>
                </a:solidFill>
              </a:rPr>
              <a:t> [online]. [cit. 6.4.2013]. Dostupný na WWW: http://cs.wikipedia.org/wiki/Soubor:AntikeGriechen1.jpg </a:t>
            </a:r>
            <a:r>
              <a:rPr lang="cs-CZ" sz="1200" dirty="0" smtClean="0">
                <a:solidFill>
                  <a:schemeClr val="accent1">
                    <a:lumMod val="75000"/>
                  </a:schemeClr>
                </a:solidFill>
              </a:rPr>
              <a:t> - snímek </a:t>
            </a:r>
            <a:r>
              <a:rPr lang="cs-CZ" sz="1200" dirty="0" smtClean="0">
                <a:solidFill>
                  <a:schemeClr val="accent1">
                    <a:lumMod val="75000"/>
                  </a:schemeClr>
                </a:solidFill>
              </a:rPr>
              <a:t>8</a:t>
            </a:r>
            <a:endParaRPr lang="cs-CZ" sz="1200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1200" dirty="0" smtClean="0">
                <a:solidFill>
                  <a:schemeClr val="accent1">
                    <a:lumMod val="75000"/>
                  </a:schemeClr>
                </a:solidFill>
              </a:rPr>
              <a:t>.</a:t>
            </a:r>
            <a:endParaRPr lang="cs-CZ" sz="1200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1200" dirty="0" smtClean="0">
              <a:solidFill>
                <a:schemeClr val="accent2">
                  <a:lumMod val="75000"/>
                </a:schemeClr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6436770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264</TotalTime>
  <Words>724</Words>
  <Application>Microsoft Office PowerPoint</Application>
  <PresentationFormat>Předvádění na obrazovce (4:3)</PresentationFormat>
  <Paragraphs>111</Paragraphs>
  <Slides>25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Motiv systému Office</vt:lpstr>
      <vt:lpstr>Prezentace aplikace PowerPoint</vt:lpstr>
      <vt:lpstr>Archaické období v Řecku</vt:lpstr>
      <vt:lpstr>Osídlení Malé Asie</vt:lpstr>
      <vt:lpstr>Společnost</vt:lpstr>
      <vt:lpstr>Městské státy</vt:lpstr>
      <vt:lpstr>Velká řecká kolonizace</vt:lpstr>
      <vt:lpstr>Důsledky kolonizace</vt:lpstr>
      <vt:lpstr>Velká řecká kolonizace</vt:lpstr>
      <vt:lpstr>Cvičení</vt:lpstr>
      <vt:lpstr>Příchod nových řeckých kmenů je spojen:</vt:lpstr>
      <vt:lpstr>Alfabeta je:</vt:lpstr>
      <vt:lpstr>Aristokracie:</vt:lpstr>
      <vt:lpstr>Polis znamená řecky:</vt:lpstr>
      <vt:lpstr>Kolonie byly:</vt:lpstr>
      <vt:lpstr>Metropolí nazývali Řekové:</vt:lpstr>
      <vt:lpstr>Do kolonií Řekové vyváželi:</vt:lpstr>
      <vt:lpstr>Tyranida znamená:</vt:lpstr>
      <vt:lpstr>Demokracie znamená:</vt:lpstr>
      <vt:lpstr> V oligarchii mohli být voleni:</vt:lpstr>
      <vt:lpstr>V oligarchii mohli volit:</vt:lpstr>
      <vt:lpstr>Mezi řemeslníky byli v Řecku počítáni:</vt:lpstr>
      <vt:lpstr>Velká řecká kolonizace probíhala:</vt:lpstr>
      <vt:lpstr>Doufám, že dějepis pro tebe nebude sisyfofská práce. Je to určitě naposled, co se musíš vrátit!</vt:lpstr>
      <vt:lpstr>Zasloužíš pochvalu od bohyně moudrosti Athény!</vt:lpstr>
      <vt:lpstr>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Archaické období v Řecku</dc:title>
  <dc:creator>Věra Nídrová</dc:creator>
  <cp:lastModifiedBy>Věra Nídrová</cp:lastModifiedBy>
  <cp:revision>28</cp:revision>
  <dcterms:created xsi:type="dcterms:W3CDTF">2013-04-01T14:05:14Z</dcterms:created>
  <dcterms:modified xsi:type="dcterms:W3CDTF">2013-04-14T12:08:30Z</dcterms:modified>
</cp:coreProperties>
</file>