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69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70" r:id="rId14"/>
    <p:sldId id="271" r:id="rId1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4" autoAdjust="0"/>
  </p:normalViewPr>
  <p:slideViewPr>
    <p:cSldViewPr>
      <p:cViewPr varScale="1">
        <p:scale>
          <a:sx n="70" d="100"/>
          <a:sy n="70" d="100"/>
        </p:scale>
        <p:origin x="-1386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6DE1A31-0064-466D-827B-01365E6C72A2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15922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E8A3900-04E8-4EF9-A803-9CB2CDD73652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62987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C88679A-0D2A-43D9-B852-A7B80DD33F70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37725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D075CE5-8EEF-4B48-ADDC-F64410608FCA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59011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06DB7C2-A99A-41AD-A880-D6D656EC4A02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12931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AA5B2A9-913C-477D-A0FF-A2C9A7CF78D0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15788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629A7C7-F795-45DD-A2FF-386EEE772ED6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12057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DDF9803-8045-4F90-A4AC-4E6D19D60016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26129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3ADE4DB-4A56-4480-976D-562BD9FAA94B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5953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C4C7316-7D14-477C-B850-76674452ABB0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15974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709F398-9DF4-48A5-B3EF-257D3123A5B9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20838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E17C7665-3649-4DDB-AD2F-2908BB3FF0ED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4" Type="http://schemas.openxmlformats.org/officeDocument/2006/relationships/image" Target="../media/image3.w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4" Type="http://schemas.openxmlformats.org/officeDocument/2006/relationships/image" Target="../media/image4.wmf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333375"/>
            <a:ext cx="5761038" cy="1258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Nadpis 6"/>
          <p:cNvSpPr>
            <a:spLocks noGrp="1"/>
          </p:cNvSpPr>
          <p:nvPr>
            <p:ph type="ctrTitle"/>
          </p:nvPr>
        </p:nvSpPr>
        <p:spPr>
          <a:xfrm>
            <a:off x="683568" y="2130425"/>
            <a:ext cx="7920880" cy="1470025"/>
          </a:xfrm>
        </p:spPr>
        <p:txBody>
          <a:bodyPr rtlCol="0">
            <a:normAutofit/>
          </a:bodyPr>
          <a:lstStyle/>
          <a:p>
            <a:pPr algn="l" fontAlgn="auto">
              <a:spcAft>
                <a:spcPts val="0"/>
              </a:spcAft>
              <a:defRPr/>
            </a:pPr>
            <a:r>
              <a:rPr lang="cs-CZ" sz="4000" dirty="0" smtClean="0"/>
              <a:t>Název: </a:t>
            </a:r>
            <a:r>
              <a:rPr lang="cs-CZ" sz="4000" dirty="0" smtClean="0"/>
              <a:t>Chyby měření</a:t>
            </a: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3200" dirty="0" smtClean="0"/>
              <a:t>Autor</a:t>
            </a:r>
            <a:r>
              <a:rPr lang="cs-CZ" sz="3200" dirty="0" smtClean="0"/>
              <a:t>: Petr Hart, </a:t>
            </a:r>
            <a:r>
              <a:rPr lang="cs-CZ" sz="3200" dirty="0" err="1" smtClean="0"/>
              <a:t>DiS</a:t>
            </a:r>
            <a:r>
              <a:rPr lang="cs-CZ" sz="3200" dirty="0" smtClean="0"/>
              <a:t>.</a:t>
            </a:r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684213" y="3886200"/>
            <a:ext cx="7775575" cy="2234458"/>
          </a:xfrm>
        </p:spPr>
        <p:txBody>
          <a:bodyPr rtlCol="0">
            <a:spAutoFit/>
          </a:bodyPr>
          <a:lstStyle/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 smtClean="0"/>
              <a:t>Název SŠ:		VOŠ, SPŠ automobilní a technická</a:t>
            </a:r>
          </a:p>
          <a:p>
            <a:pPr algn="l">
              <a:defRPr/>
            </a:pPr>
            <a:r>
              <a:rPr lang="cs-CZ" sz="2400" dirty="0" smtClean="0"/>
              <a:t>Tem. oblast:		</a:t>
            </a:r>
            <a:r>
              <a:rPr lang="cs-CZ" sz="2400" dirty="0" smtClean="0"/>
              <a:t>Technologie zpracování materiálů</a:t>
            </a:r>
            <a:endParaRPr lang="cs-CZ" sz="2400" dirty="0" smtClean="0"/>
          </a:p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 smtClean="0"/>
              <a:t>Ročník:			</a:t>
            </a:r>
            <a:r>
              <a:rPr lang="cs-CZ" sz="2400" dirty="0" smtClean="0"/>
              <a:t>2.</a:t>
            </a:r>
            <a:endParaRPr lang="cs-CZ" sz="2400" dirty="0" smtClean="0"/>
          </a:p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 smtClean="0"/>
              <a:t>Číslo projektu:		CZ.1.07/1.5.00/34.0504</a:t>
            </a:r>
          </a:p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 smtClean="0"/>
              <a:t>Datum vzniku:		březen 2013</a:t>
            </a:r>
          </a:p>
        </p:txBody>
      </p:sp>
    </p:spTree>
    <p:extLst>
      <p:ext uri="{BB962C8B-B14F-4D97-AF65-F5344CB8AC3E}">
        <p14:creationId xmlns:p14="http://schemas.microsoft.com/office/powerpoint/2010/main" val="252653424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 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DUM pro </a:t>
            </a:r>
            <a:r>
              <a:rPr lang="cs-CZ" dirty="0" smtClean="0"/>
              <a:t>seznámení s chybami měření, definicí chyby měření a jejími druhy.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3091936" y="6309320"/>
            <a:ext cx="3810000" cy="432414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Tx/>
              <a:buNone/>
              <a:defRPr/>
            </a:pPr>
            <a:r>
              <a:rPr lang="cs-CZ" dirty="0" smtClean="0"/>
              <a:t>CZ.1.07/1.5.00/34.0504</a:t>
            </a:r>
          </a:p>
          <a:p>
            <a:pPr>
              <a:defRPr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95369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Pojem </a:t>
            </a:r>
            <a:r>
              <a:rPr lang="cs-CZ" b="1" dirty="0" smtClean="0"/>
              <a:t>chyba</a:t>
            </a:r>
            <a:r>
              <a:rPr lang="en-US" b="1" dirty="0" smtClean="0"/>
              <a:t> [1]</a:t>
            </a:r>
            <a:r>
              <a:rPr lang="cs-CZ" b="1" dirty="0" smtClean="0"/>
              <a:t> </a:t>
            </a:r>
            <a:endParaRPr lang="cs-CZ" b="1" dirty="0"/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cs-CZ" b="1"/>
              <a:t>Chyba</a:t>
            </a:r>
            <a:r>
              <a:rPr lang="cs-CZ"/>
              <a:t> - číselně vyjádřený rozdíl mezi údajem přístroje a skutečnou hodnotou měřené veličiny. U přístrojů, které jsou zdrojem elektrické veličiny, je chyba rozdíl mezi skutečnou a jmenovitou, indikovanou a nastavenou hodnotou. </a:t>
            </a:r>
            <a:br>
              <a:rPr lang="cs-CZ"/>
            </a:br>
            <a:r>
              <a:rPr lang="cs-CZ"/>
              <a:t/>
            </a:r>
            <a:br>
              <a:rPr lang="cs-CZ"/>
            </a:br>
            <a:endParaRPr lang="cs-CZ"/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3091936" y="6309320"/>
            <a:ext cx="3810000" cy="432414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Tx/>
              <a:buNone/>
              <a:defRPr/>
            </a:pPr>
            <a:r>
              <a:rPr lang="cs-CZ" dirty="0" smtClean="0"/>
              <a:t>CZ.1.07/1.5.00/34.0504</a:t>
            </a:r>
          </a:p>
          <a:p>
            <a:pPr>
              <a:defRPr/>
            </a:pP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Pojem </a:t>
            </a:r>
            <a:r>
              <a:rPr lang="cs-CZ" b="1" dirty="0" smtClean="0"/>
              <a:t>chyba</a:t>
            </a:r>
            <a:r>
              <a:rPr lang="en-US" b="1" dirty="0" smtClean="0"/>
              <a:t> [1]</a:t>
            </a:r>
            <a:endParaRPr lang="cs-CZ" b="1" dirty="0"/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533400" indent="-533400">
              <a:buFontTx/>
              <a:buAutoNum type="arabicPeriod"/>
            </a:pPr>
            <a:r>
              <a:rPr lang="cs-CZ" sz="2800" b="1"/>
              <a:t>Skutečná hodnota</a:t>
            </a:r>
            <a:r>
              <a:rPr lang="cs-CZ" sz="2800"/>
              <a:t> je hodnota, která se zjistí při měření bez chyb. </a:t>
            </a:r>
          </a:p>
          <a:p>
            <a:pPr marL="533400" indent="-533400">
              <a:buFontTx/>
              <a:buAutoNum type="arabicPeriod"/>
            </a:pPr>
            <a:r>
              <a:rPr lang="cs-CZ" sz="2800"/>
              <a:t>Protože se v praxi skutečná hodnota nedá určit měřením, používá se místo skutečné hodnoty </a:t>
            </a:r>
            <a:r>
              <a:rPr lang="cs-CZ" sz="2800" b="1"/>
              <a:t>smluvená skutečná hodnota</a:t>
            </a:r>
            <a:r>
              <a:rPr lang="cs-CZ" sz="2800"/>
              <a:t>, která se skutečné hodnotě blíží (s ohledem na chybu, která se má určovat). Tuto hodnotu lze získat navázáním na </a:t>
            </a:r>
            <a:r>
              <a:rPr lang="cs-CZ" sz="2800" b="1"/>
              <a:t>národní etalon</a:t>
            </a:r>
            <a:r>
              <a:rPr lang="cs-CZ" sz="2800"/>
              <a:t>. </a:t>
            </a:r>
            <a:br>
              <a:rPr lang="cs-CZ" sz="2800"/>
            </a:br>
            <a:r>
              <a:rPr lang="cs-CZ" sz="2800"/>
              <a:t/>
            </a:r>
            <a:br>
              <a:rPr lang="cs-CZ" sz="2800"/>
            </a:br>
            <a:endParaRPr lang="cs-CZ" sz="2800"/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3091936" y="6309320"/>
            <a:ext cx="3810000" cy="432414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Tx/>
              <a:buNone/>
              <a:defRPr/>
            </a:pPr>
            <a:r>
              <a:rPr lang="cs-CZ" dirty="0" smtClean="0"/>
              <a:t>CZ.1.07/1.5.00/34.0504</a:t>
            </a:r>
          </a:p>
          <a:p>
            <a:pPr>
              <a:defRPr/>
            </a:pP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Pojem </a:t>
            </a:r>
            <a:r>
              <a:rPr lang="cs-CZ" b="1" dirty="0" smtClean="0"/>
              <a:t>chyba</a:t>
            </a:r>
            <a:r>
              <a:rPr lang="en-US" b="1" dirty="0" smtClean="0"/>
              <a:t> [1]</a:t>
            </a:r>
            <a:endParaRPr lang="cs-CZ" b="1" dirty="0"/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r>
              <a:rPr lang="cs-CZ" sz="2000" b="1"/>
              <a:t>Absolutní chyba</a:t>
            </a:r>
            <a:r>
              <a:rPr lang="cs-CZ" sz="2000"/>
              <a:t> - chyba vyjádřená číselně v jednotkách měřené nebo vytvářené veličiny. </a:t>
            </a:r>
            <a:br>
              <a:rPr lang="cs-CZ" sz="2000"/>
            </a:br>
            <a:r>
              <a:rPr lang="cs-CZ" sz="2000"/>
              <a:t/>
            </a:r>
            <a:br>
              <a:rPr lang="cs-CZ" sz="2000"/>
            </a:br>
            <a:endParaRPr lang="cs-CZ" sz="2000" b="1"/>
          </a:p>
          <a:p>
            <a:pPr>
              <a:lnSpc>
                <a:spcPct val="80000"/>
              </a:lnSpc>
            </a:pPr>
            <a:r>
              <a:rPr lang="cs-CZ" sz="2000" b="1"/>
              <a:t>Poměrná chyba (relativní)</a:t>
            </a:r>
            <a:r>
              <a:rPr lang="cs-CZ" sz="2000"/>
              <a:t> - poměr absolutní chyby ke skutečné hodnotě měřené veličiny. </a:t>
            </a:r>
            <a:br>
              <a:rPr lang="cs-CZ" sz="2000"/>
            </a:br>
            <a:r>
              <a:rPr lang="cs-CZ" sz="2000" b="1"/>
              <a:t>Chyba vyjádřená v procentech</a:t>
            </a:r>
            <a:r>
              <a:rPr lang="cs-CZ" sz="2000"/>
              <a:t> - poměr absolutní chyby ke skutečné hodnotě, vyjádřené v procentech. </a:t>
            </a:r>
            <a:br>
              <a:rPr lang="cs-CZ" sz="2000"/>
            </a:br>
            <a:r>
              <a:rPr lang="cs-CZ" sz="2000"/>
              <a:t/>
            </a:r>
            <a:br>
              <a:rPr lang="cs-CZ" sz="2000"/>
            </a:br>
            <a:endParaRPr lang="cs-CZ" sz="2000" b="1"/>
          </a:p>
          <a:p>
            <a:pPr>
              <a:lnSpc>
                <a:spcPct val="80000"/>
              </a:lnSpc>
            </a:pPr>
            <a:r>
              <a:rPr lang="cs-CZ" sz="2000" b="1"/>
              <a:t>Vztažná hodnota</a:t>
            </a:r>
            <a:r>
              <a:rPr lang="cs-CZ" sz="2000"/>
              <a:t> - hodnota, ke které se vztahuje chyba vyjádřená v procentech. </a:t>
            </a:r>
            <a:br>
              <a:rPr lang="cs-CZ" sz="2000"/>
            </a:br>
            <a:r>
              <a:rPr lang="cs-CZ" sz="2000"/>
              <a:t/>
            </a:r>
            <a:br>
              <a:rPr lang="cs-CZ" sz="2000"/>
            </a:br>
            <a:endParaRPr lang="cs-CZ" sz="2000" b="1"/>
          </a:p>
          <a:p>
            <a:pPr>
              <a:lnSpc>
                <a:spcPct val="80000"/>
              </a:lnSpc>
            </a:pPr>
            <a:r>
              <a:rPr lang="cs-CZ" sz="2000" b="1"/>
              <a:t>Základní chyba</a:t>
            </a:r>
            <a:r>
              <a:rPr lang="cs-CZ" sz="2000"/>
              <a:t> - chyba stanovená v referenčních podmínkách. </a:t>
            </a:r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3091936" y="6309320"/>
            <a:ext cx="3810000" cy="432414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Tx/>
              <a:buNone/>
              <a:defRPr/>
            </a:pPr>
            <a:r>
              <a:rPr lang="cs-CZ" dirty="0" smtClean="0"/>
              <a:t>CZ.1.07/1.5.00/34.0504</a:t>
            </a:r>
          </a:p>
          <a:p>
            <a:pPr>
              <a:defRPr/>
            </a:pP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Pojem </a:t>
            </a:r>
            <a:r>
              <a:rPr lang="cs-CZ" b="1" dirty="0" smtClean="0"/>
              <a:t>chyba</a:t>
            </a:r>
            <a:r>
              <a:rPr lang="en-US" b="1" dirty="0" smtClean="0"/>
              <a:t> [1]</a:t>
            </a:r>
            <a:endParaRPr lang="cs-CZ" b="1" dirty="0"/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r>
              <a:rPr lang="cs-CZ" sz="2000" b="1"/>
              <a:t>Přídavná chyba</a:t>
            </a:r>
            <a:r>
              <a:rPr lang="cs-CZ" sz="2000"/>
              <a:t> - chyba stanovená v podmínkách, kdy jedna z ovlivňujících veličin zaujímá libovolnou hodnotu v mezích jmenovitého rozsahu používání, přičemž všechny ostatní ovlivňující veličiny se nacházejí v referenčních podmínkách. </a:t>
            </a:r>
          </a:p>
          <a:p>
            <a:pPr>
              <a:lnSpc>
                <a:spcPct val="80000"/>
              </a:lnSpc>
            </a:pPr>
            <a:endParaRPr lang="cs-CZ" sz="2000" b="1"/>
          </a:p>
          <a:p>
            <a:pPr>
              <a:lnSpc>
                <a:spcPct val="80000"/>
              </a:lnSpc>
            </a:pPr>
            <a:r>
              <a:rPr lang="cs-CZ" sz="2000" b="1"/>
              <a:t>Chyba stálosti (stabilita)</a:t>
            </a:r>
            <a:r>
              <a:rPr lang="cs-CZ" sz="2000"/>
              <a:t> - chyba v indikované hodnotě nebo hodnotě vytvářené přístrojem během stanovené doby, přičemž ostatní podmínky se nemění. </a:t>
            </a:r>
            <a:br>
              <a:rPr lang="cs-CZ" sz="2000"/>
            </a:br>
            <a:r>
              <a:rPr lang="cs-CZ" sz="2000"/>
              <a:t/>
            </a:r>
            <a:br>
              <a:rPr lang="cs-CZ" sz="2000"/>
            </a:br>
            <a:endParaRPr lang="cs-CZ" sz="2000"/>
          </a:p>
          <a:p>
            <a:pPr>
              <a:lnSpc>
                <a:spcPct val="80000"/>
              </a:lnSpc>
            </a:pPr>
            <a:r>
              <a:rPr lang="cs-CZ" sz="2000" b="1"/>
              <a:t>Meze chyb</a:t>
            </a:r>
            <a:r>
              <a:rPr lang="cs-CZ" sz="2000"/>
              <a:t> - maximální hodnoty chyb uvedené výrobcem pro jakýkoliv parametr přístroje ve stanovených podmínkách (referenčních, jmenovitých, pracovních apod.) </a:t>
            </a:r>
            <a:br>
              <a:rPr lang="cs-CZ" sz="2000"/>
            </a:br>
            <a:r>
              <a:rPr lang="cs-CZ" sz="2000"/>
              <a:t/>
            </a:r>
            <a:br>
              <a:rPr lang="cs-CZ" sz="2000"/>
            </a:br>
            <a:endParaRPr lang="cs-CZ" sz="2000" b="1"/>
          </a:p>
          <a:p>
            <a:pPr>
              <a:lnSpc>
                <a:spcPct val="80000"/>
              </a:lnSpc>
            </a:pPr>
            <a:r>
              <a:rPr lang="cs-CZ" sz="2000" b="1"/>
              <a:t>Naměřená hodnota</a:t>
            </a:r>
            <a:r>
              <a:rPr lang="cs-CZ" sz="2000"/>
              <a:t> - údaj odečtený na přístroji; je uváděn jako součin číselné hodnoty a jednotky měřené veličiny. </a:t>
            </a:r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3091936" y="6309320"/>
            <a:ext cx="3810000" cy="432414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Tx/>
              <a:buNone/>
              <a:defRPr/>
            </a:pPr>
            <a:r>
              <a:rPr lang="cs-CZ" dirty="0" smtClean="0"/>
              <a:t>CZ.1.07/1.5.00/34.0504</a:t>
            </a:r>
          </a:p>
          <a:p>
            <a:pPr>
              <a:defRPr/>
            </a:pP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Pojem </a:t>
            </a:r>
            <a:r>
              <a:rPr lang="cs-CZ" b="1" dirty="0" smtClean="0"/>
              <a:t>chyba</a:t>
            </a:r>
            <a:r>
              <a:rPr lang="en-US" b="1" dirty="0" smtClean="0"/>
              <a:t> [1]</a:t>
            </a:r>
            <a:endParaRPr lang="cs-CZ" b="1" dirty="0"/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r>
              <a:rPr lang="cs-CZ" sz="1800" b="1" dirty="0"/>
              <a:t>Referenční podmínky</a:t>
            </a:r>
            <a:r>
              <a:rPr lang="cs-CZ" sz="1800" dirty="0"/>
              <a:t> - souhrn podmínek nebo rozsahů pro parametry a ovlivňující veličiny, při kterých údaj přístroje splňuje ustanovení o dovolených chybách, při kterých se u přístroje ověřuje základní chyba nebo se přístroje nastavují. </a:t>
            </a:r>
            <a:br>
              <a:rPr lang="cs-CZ" sz="1800" dirty="0"/>
            </a:br>
            <a:r>
              <a:rPr lang="cs-CZ" sz="1800" dirty="0"/>
              <a:t/>
            </a:r>
            <a:br>
              <a:rPr lang="cs-CZ" sz="1800" dirty="0"/>
            </a:br>
            <a:endParaRPr lang="cs-CZ" sz="1800" b="1" dirty="0"/>
          </a:p>
          <a:p>
            <a:pPr>
              <a:lnSpc>
                <a:spcPct val="80000"/>
              </a:lnSpc>
            </a:pPr>
            <a:r>
              <a:rPr lang="cs-CZ" sz="1800" b="1" dirty="0"/>
              <a:t>Jmenovitý rozsah použití</a:t>
            </a:r>
            <a:r>
              <a:rPr lang="cs-CZ" sz="1800" dirty="0"/>
              <a:t> - rozsah hodnot ovlivňujících veličin, ve kterém přístroj splňuje požadavky na chyby ve jmenovitých pracovních podmínkách. </a:t>
            </a:r>
            <a:br>
              <a:rPr lang="cs-CZ" sz="1800" dirty="0"/>
            </a:br>
            <a:r>
              <a:rPr lang="cs-CZ" sz="1800" dirty="0"/>
              <a:t/>
            </a:r>
            <a:br>
              <a:rPr lang="cs-CZ" sz="1800" dirty="0"/>
            </a:br>
            <a:endParaRPr lang="cs-CZ" sz="1800" b="1" dirty="0"/>
          </a:p>
          <a:p>
            <a:pPr>
              <a:lnSpc>
                <a:spcPct val="80000"/>
              </a:lnSpc>
            </a:pPr>
            <a:r>
              <a:rPr lang="cs-CZ" sz="1800" b="1" dirty="0"/>
              <a:t>Jmenovité pracovní podmínky</a:t>
            </a:r>
            <a:r>
              <a:rPr lang="cs-CZ" sz="1800" dirty="0"/>
              <a:t> - souhrn pracovních hodnot, rozsahů, parametrů a ovlivňujících veličin, v jejíchž rozmezí jsou udány technické vlastnosti přístroje. </a:t>
            </a:r>
            <a:br>
              <a:rPr lang="cs-CZ" sz="1800" dirty="0"/>
            </a:br>
            <a:r>
              <a:rPr lang="cs-CZ" sz="1800" dirty="0"/>
              <a:t/>
            </a:r>
            <a:br>
              <a:rPr lang="cs-CZ" sz="1800" dirty="0"/>
            </a:br>
            <a:endParaRPr lang="cs-CZ" sz="1800" b="1" dirty="0"/>
          </a:p>
          <a:p>
            <a:pPr>
              <a:lnSpc>
                <a:spcPct val="80000"/>
              </a:lnSpc>
            </a:pPr>
            <a:r>
              <a:rPr lang="cs-CZ" sz="1800" b="1" dirty="0"/>
              <a:t>Doba náběhu přístroje</a:t>
            </a:r>
            <a:r>
              <a:rPr lang="cs-CZ" sz="1800" dirty="0"/>
              <a:t> - doba po zapnutí přístroje potřebná k tomu, aby přístroj dosáhl vlastností udávaných výrobcem.</a:t>
            </a:r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3091936" y="6309320"/>
            <a:ext cx="3810000" cy="432414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Tx/>
              <a:buNone/>
              <a:defRPr/>
            </a:pPr>
            <a:r>
              <a:rPr lang="cs-CZ" dirty="0" smtClean="0"/>
              <a:t>CZ.1.07/1.5.00/34.0504</a:t>
            </a:r>
          </a:p>
          <a:p>
            <a:pPr>
              <a:defRPr/>
            </a:pP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Rozdělení chyb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609600" indent="-609600">
              <a:lnSpc>
                <a:spcPct val="80000"/>
              </a:lnSpc>
              <a:buFontTx/>
              <a:buNone/>
            </a:pPr>
            <a:r>
              <a:rPr lang="cs-CZ" sz="2000"/>
              <a:t>A, podle </a:t>
            </a:r>
            <a:r>
              <a:rPr lang="cs-CZ" sz="2000" b="1"/>
              <a:t>místa vzniku</a:t>
            </a:r>
            <a:r>
              <a:rPr lang="cs-CZ" sz="2000"/>
              <a:t>: </a:t>
            </a:r>
          </a:p>
          <a:p>
            <a:pPr marL="609600" indent="-609600">
              <a:lnSpc>
                <a:spcPct val="80000"/>
              </a:lnSpc>
            </a:pPr>
            <a:r>
              <a:rPr lang="cs-CZ" sz="2000" b="1"/>
              <a:t>Instrumentální chyby</a:t>
            </a:r>
            <a:r>
              <a:rPr lang="cs-CZ" sz="2000"/>
              <a:t> </a:t>
            </a:r>
            <a:br>
              <a:rPr lang="cs-CZ" sz="2000"/>
            </a:br>
            <a:r>
              <a:rPr lang="cs-CZ" sz="2000"/>
              <a:t>Jsou způsobeny konstrukcí měřícího přístroje a určují jeho kvalitu. U řady přístrojů jsou známy a garantovány výrobcem. </a:t>
            </a:r>
          </a:p>
          <a:p>
            <a:pPr marL="609600" indent="-609600">
              <a:lnSpc>
                <a:spcPct val="80000"/>
              </a:lnSpc>
            </a:pPr>
            <a:r>
              <a:rPr lang="cs-CZ" sz="2000" b="1"/>
              <a:t>Metodické chyby</a:t>
            </a:r>
            <a:r>
              <a:rPr lang="cs-CZ" sz="2000"/>
              <a:t> </a:t>
            </a:r>
            <a:br>
              <a:rPr lang="cs-CZ" sz="2000"/>
            </a:br>
            <a:r>
              <a:rPr lang="cs-CZ" sz="2000"/>
              <a:t>Souvisejí s použitou metodikou stanovení výsledků měření, jako je odečítání dat, organizace měření, eliminace vnějších vlivů atd. </a:t>
            </a:r>
          </a:p>
          <a:p>
            <a:pPr marL="609600" indent="-609600">
              <a:lnSpc>
                <a:spcPct val="80000"/>
              </a:lnSpc>
            </a:pPr>
            <a:r>
              <a:rPr lang="cs-CZ" sz="2000" b="1"/>
              <a:t>Teoretické chyby</a:t>
            </a:r>
            <a:r>
              <a:rPr lang="cs-CZ" sz="2000"/>
              <a:t> </a:t>
            </a:r>
            <a:br>
              <a:rPr lang="cs-CZ" sz="2000"/>
            </a:br>
            <a:r>
              <a:rPr lang="cs-CZ" sz="2000"/>
              <a:t>Souvisí s použitým postupem měření. Jde zejména o principy měření, fyzikální modely měření, použité parametry atd. </a:t>
            </a:r>
          </a:p>
          <a:p>
            <a:pPr marL="609600" indent="-609600">
              <a:lnSpc>
                <a:spcPct val="80000"/>
              </a:lnSpc>
            </a:pPr>
            <a:r>
              <a:rPr lang="cs-CZ" sz="2000" b="1"/>
              <a:t>Chyby zpracování dat</a:t>
            </a:r>
            <a:r>
              <a:rPr lang="cs-CZ" sz="2000"/>
              <a:t> </a:t>
            </a:r>
            <a:br>
              <a:rPr lang="cs-CZ" sz="2000"/>
            </a:br>
            <a:r>
              <a:rPr lang="cs-CZ" sz="2000"/>
              <a:t>Jde o chyby numerické metody a chyby způsobené užitím nevhodných metod statistického vyhodnocení. </a:t>
            </a:r>
          </a:p>
          <a:p>
            <a:pPr marL="609600" indent="-609600">
              <a:lnSpc>
                <a:spcPct val="80000"/>
              </a:lnSpc>
              <a:buFontTx/>
              <a:buNone/>
            </a:pPr>
            <a:endParaRPr lang="cs-CZ" sz="2000"/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3091936" y="6309320"/>
            <a:ext cx="3810000" cy="432414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Tx/>
              <a:buNone/>
              <a:defRPr/>
            </a:pPr>
            <a:r>
              <a:rPr lang="cs-CZ" dirty="0" smtClean="0"/>
              <a:t>CZ.1.07/1.5.00/34.0504</a:t>
            </a:r>
          </a:p>
          <a:p>
            <a:pPr>
              <a:defRPr/>
            </a:pP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Rozdělení chyb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cs-CZ"/>
              <a:t>B, podle </a:t>
            </a:r>
            <a:r>
              <a:rPr lang="cs-CZ" b="1"/>
              <a:t>původu</a:t>
            </a:r>
            <a:r>
              <a:rPr lang="cs-CZ"/>
              <a:t> (příčiny vzniku):</a:t>
            </a:r>
            <a:r>
              <a:rPr lang="cs-CZ" sz="2400"/>
              <a:t> </a:t>
            </a:r>
          </a:p>
          <a:p>
            <a:pPr>
              <a:lnSpc>
                <a:spcPct val="80000"/>
              </a:lnSpc>
            </a:pPr>
            <a:r>
              <a:rPr lang="cs-CZ" sz="2000" b="1"/>
              <a:t>Chyby hrubé - omyly</a:t>
            </a:r>
            <a:r>
              <a:rPr lang="cs-CZ" sz="2000"/>
              <a:t> </a:t>
            </a:r>
            <a:br>
              <a:rPr lang="cs-CZ" sz="2000"/>
            </a:br>
            <a:endParaRPr lang="cs-CZ" sz="2000"/>
          </a:p>
          <a:p>
            <a:pPr>
              <a:lnSpc>
                <a:spcPct val="80000"/>
              </a:lnSpc>
            </a:pPr>
            <a:r>
              <a:rPr lang="cs-CZ" sz="2000" b="1"/>
              <a:t>Chyby soustavné - systematické</a:t>
            </a:r>
            <a:r>
              <a:rPr lang="cs-CZ" sz="2000"/>
              <a:t> </a:t>
            </a:r>
            <a:br>
              <a:rPr lang="cs-CZ" sz="2000"/>
            </a:br>
            <a:endParaRPr lang="cs-CZ" sz="2000"/>
          </a:p>
          <a:p>
            <a:pPr>
              <a:lnSpc>
                <a:spcPct val="80000"/>
              </a:lnSpc>
              <a:buFontTx/>
              <a:buNone/>
            </a:pPr>
            <a:r>
              <a:rPr lang="cs-CZ" sz="2000"/>
              <a:t>      chyby metody </a:t>
            </a:r>
          </a:p>
          <a:p>
            <a:pPr lvl="1">
              <a:lnSpc>
                <a:spcPct val="80000"/>
              </a:lnSpc>
            </a:pPr>
            <a:r>
              <a:rPr lang="cs-CZ" sz="1800"/>
              <a:t>chyby metody vyhodnocení </a:t>
            </a:r>
          </a:p>
          <a:p>
            <a:pPr lvl="1">
              <a:lnSpc>
                <a:spcPct val="80000"/>
              </a:lnSpc>
            </a:pPr>
            <a:r>
              <a:rPr lang="cs-CZ" sz="1800"/>
              <a:t>chybné stanovení podmínek měření </a:t>
            </a:r>
          </a:p>
          <a:p>
            <a:pPr lvl="1">
              <a:lnSpc>
                <a:spcPct val="80000"/>
              </a:lnSpc>
            </a:pPr>
            <a:r>
              <a:rPr lang="cs-CZ" sz="1800"/>
              <a:t>chyby přístrojů 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2000"/>
              <a:t>     Systematické chyby měřících přístrojů se dělí na </a:t>
            </a:r>
            <a:r>
              <a:rPr lang="cs-CZ" sz="2000" b="1"/>
              <a:t>aditivní</a:t>
            </a:r>
            <a:r>
              <a:rPr lang="cs-CZ" sz="2000"/>
              <a:t> (chyba nastavení nulové hodnoty) a </a:t>
            </a:r>
            <a:r>
              <a:rPr lang="cs-CZ" sz="2000" b="1"/>
              <a:t>multiplikativní</a:t>
            </a:r>
            <a:r>
              <a:rPr lang="cs-CZ" sz="2000"/>
              <a:t> (chyba citlivosti). Typ a velikost chyby přístroje bývají garantovány výrobcem. </a:t>
            </a:r>
          </a:p>
          <a:p>
            <a:pPr>
              <a:lnSpc>
                <a:spcPct val="80000"/>
              </a:lnSpc>
            </a:pPr>
            <a:r>
              <a:rPr lang="cs-CZ" sz="2000" b="1"/>
              <a:t>Chyby nahodilé</a:t>
            </a:r>
            <a:r>
              <a:rPr lang="cs-CZ" sz="2000"/>
              <a:t> </a:t>
            </a:r>
            <a:br>
              <a:rPr lang="cs-CZ" sz="2000"/>
            </a:br>
            <a:endParaRPr lang="cs-CZ" sz="2000"/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3091936" y="6309320"/>
            <a:ext cx="3810000" cy="432414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Tx/>
              <a:buNone/>
              <a:defRPr/>
            </a:pPr>
            <a:r>
              <a:rPr lang="cs-CZ" dirty="0" smtClean="0"/>
              <a:t>CZ.1.07/1.5.00/34.0504</a:t>
            </a:r>
          </a:p>
          <a:p>
            <a:pPr>
              <a:defRPr/>
            </a:pP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28600"/>
            <a:ext cx="8229600" cy="1143000"/>
          </a:xfrm>
        </p:spPr>
        <p:txBody>
          <a:bodyPr/>
          <a:lstStyle/>
          <a:p>
            <a:r>
              <a:rPr lang="cs-CZ" dirty="0"/>
              <a:t>Aritmetický </a:t>
            </a:r>
            <a:r>
              <a:rPr lang="cs-CZ" dirty="0" smtClean="0"/>
              <a:t>průměr</a:t>
            </a:r>
            <a:r>
              <a:rPr lang="en-US" dirty="0" smtClean="0"/>
              <a:t> [</a:t>
            </a:r>
            <a:r>
              <a:rPr lang="cs-CZ" dirty="0" smtClean="0"/>
              <a:t>2</a:t>
            </a:r>
            <a:r>
              <a:rPr lang="en-US" dirty="0" smtClean="0"/>
              <a:t>]</a:t>
            </a:r>
            <a:endParaRPr lang="cs-CZ" dirty="0"/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/>
              <a:t>Aritmetický průměr: </a:t>
            </a:r>
          </a:p>
          <a:p>
            <a:pPr>
              <a:buFontTx/>
              <a:buNone/>
            </a:pPr>
            <a:endParaRPr lang="cs-CZ" b="1"/>
          </a:p>
          <a:p>
            <a:pPr>
              <a:buFontTx/>
              <a:buNone/>
            </a:pPr>
            <a:endParaRPr lang="cs-CZ" b="1"/>
          </a:p>
          <a:p>
            <a:pPr>
              <a:buFontTx/>
              <a:buNone/>
            </a:pPr>
            <a:endParaRPr lang="cs-CZ" b="1"/>
          </a:p>
          <a:p>
            <a:pPr>
              <a:buFontTx/>
              <a:buNone/>
            </a:pPr>
            <a:endParaRPr lang="cs-CZ" b="1"/>
          </a:p>
          <a:p>
            <a:pPr>
              <a:buFontTx/>
              <a:buNone/>
            </a:pPr>
            <a:endParaRPr lang="cs-CZ" b="1"/>
          </a:p>
          <a:p>
            <a:pPr>
              <a:buFontTx/>
              <a:buNone/>
            </a:pPr>
            <a:endParaRPr lang="cs-CZ" b="1"/>
          </a:p>
          <a:p>
            <a:pPr>
              <a:buFontTx/>
              <a:buNone/>
            </a:pPr>
            <a:endParaRPr lang="cs-CZ" b="1"/>
          </a:p>
          <a:p>
            <a:pPr>
              <a:buFontTx/>
              <a:buNone/>
            </a:pPr>
            <a:endParaRPr lang="cs-CZ"/>
          </a:p>
        </p:txBody>
      </p:sp>
      <p:sp>
        <p:nvSpPr>
          <p:cNvPr id="13317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graphicFrame>
        <p:nvGraphicFramePr>
          <p:cNvPr id="13316" name="Object 4"/>
          <p:cNvGraphicFramePr>
            <a:graphicFrameLocks noChangeAspect="1"/>
          </p:cNvGraphicFramePr>
          <p:nvPr/>
        </p:nvGraphicFramePr>
        <p:xfrm>
          <a:off x="914400" y="2209800"/>
          <a:ext cx="3930650" cy="39624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3319" name="Rovnice" r:id="rId3" imgW="609480" imgH="609480" progId="Equation.3">
                  <p:embed/>
                </p:oleObj>
              </mc:Choice>
              <mc:Fallback>
                <p:oleObj name="Rovnice" r:id="rId3" imgW="609480" imgH="609480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914400" y="2209800"/>
                        <a:ext cx="3930650" cy="39624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8" name="Podnadpis 2"/>
          <p:cNvSpPr txBox="1">
            <a:spLocks/>
          </p:cNvSpPr>
          <p:nvPr/>
        </p:nvSpPr>
        <p:spPr>
          <a:xfrm>
            <a:off x="3091936" y="6273186"/>
            <a:ext cx="3810000" cy="432414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Tx/>
              <a:buNone/>
              <a:defRPr/>
            </a:pPr>
            <a:r>
              <a:rPr lang="cs-CZ" dirty="0" smtClean="0"/>
              <a:t>CZ.1.07/1.5.00/34.0504</a:t>
            </a:r>
          </a:p>
          <a:p>
            <a:pPr>
              <a:defRPr/>
            </a:pP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Rozptyl</a:t>
            </a:r>
            <a:r>
              <a:rPr lang="en-US" dirty="0" smtClean="0"/>
              <a:t> [</a:t>
            </a:r>
            <a:r>
              <a:rPr lang="cs-CZ" dirty="0" smtClean="0"/>
              <a:t>2</a:t>
            </a:r>
            <a:r>
              <a:rPr lang="en-US" dirty="0" smtClean="0"/>
              <a:t>]</a:t>
            </a:r>
            <a:endParaRPr lang="cs-CZ" dirty="0"/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/>
              <a:t>Rozptyl hodnot</a:t>
            </a:r>
          </a:p>
        </p:txBody>
      </p:sp>
      <p:sp>
        <p:nvSpPr>
          <p:cNvPr id="14341" name="Rectangle 5"/>
          <p:cNvSpPr>
            <a:spLocks noChangeArrowheads="1"/>
          </p:cNvSpPr>
          <p:nvPr/>
        </p:nvSpPr>
        <p:spPr bwMode="auto">
          <a:xfrm>
            <a:off x="0" y="2795588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graphicFrame>
        <p:nvGraphicFramePr>
          <p:cNvPr id="14340" name="Object 4"/>
          <p:cNvGraphicFramePr>
            <a:graphicFrameLocks noChangeAspect="1"/>
          </p:cNvGraphicFramePr>
          <p:nvPr/>
        </p:nvGraphicFramePr>
        <p:xfrm>
          <a:off x="609600" y="2286000"/>
          <a:ext cx="7010400" cy="44180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4343" name="Rovnice" r:id="rId3" imgW="965200" imgH="609600" progId="Equation.3">
                  <p:embed/>
                </p:oleObj>
              </mc:Choice>
              <mc:Fallback>
                <p:oleObj name="Rovnice" r:id="rId3" imgW="965200" imgH="609600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09600" y="2286000"/>
                        <a:ext cx="7010400" cy="441801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8" name="Podnadpis 2"/>
          <p:cNvSpPr txBox="1">
            <a:spLocks/>
          </p:cNvSpPr>
          <p:nvPr/>
        </p:nvSpPr>
        <p:spPr>
          <a:xfrm>
            <a:off x="22746" y="6309320"/>
            <a:ext cx="3810000" cy="432414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Tx/>
              <a:buNone/>
              <a:defRPr/>
            </a:pPr>
            <a:r>
              <a:rPr lang="cs-CZ" dirty="0" smtClean="0"/>
              <a:t>CZ.1.07/1.5.00/34.0504</a:t>
            </a:r>
          </a:p>
          <a:p>
            <a:pPr>
              <a:defRPr/>
            </a:pPr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Směrodatná </a:t>
            </a:r>
            <a:r>
              <a:rPr lang="cs-CZ" dirty="0" smtClean="0"/>
              <a:t>odchylka</a:t>
            </a:r>
            <a:r>
              <a:rPr lang="en-US" dirty="0" smtClean="0"/>
              <a:t> [</a:t>
            </a:r>
            <a:r>
              <a:rPr lang="cs-CZ" dirty="0" smtClean="0"/>
              <a:t>2</a:t>
            </a:r>
            <a:r>
              <a:rPr lang="en-US" dirty="0" smtClean="0"/>
              <a:t>]</a:t>
            </a:r>
            <a:endParaRPr lang="cs-CZ" dirty="0"/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/>
              <a:t>Směrodatná odchylka</a:t>
            </a:r>
          </a:p>
        </p:txBody>
      </p:sp>
      <p:sp>
        <p:nvSpPr>
          <p:cNvPr id="15365" name="Rectangle 5"/>
          <p:cNvSpPr>
            <a:spLocks noChangeArrowheads="1"/>
          </p:cNvSpPr>
          <p:nvPr/>
        </p:nvSpPr>
        <p:spPr bwMode="auto">
          <a:xfrm>
            <a:off x="0" y="278130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graphicFrame>
        <p:nvGraphicFramePr>
          <p:cNvPr id="15364" name="Object 4"/>
          <p:cNvGraphicFramePr>
            <a:graphicFrameLocks noChangeAspect="1"/>
          </p:cNvGraphicFramePr>
          <p:nvPr/>
        </p:nvGraphicFramePr>
        <p:xfrm>
          <a:off x="304800" y="2362200"/>
          <a:ext cx="8534400" cy="38560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5367" name="Rovnice" r:id="rId3" imgW="1447800" imgH="660400" progId="Equation.3">
                  <p:embed/>
                </p:oleObj>
              </mc:Choice>
              <mc:Fallback>
                <p:oleObj name="Rovnice" r:id="rId3" imgW="1447800" imgH="660400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04800" y="2362200"/>
                        <a:ext cx="8534400" cy="385603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8" name="Podnadpis 2"/>
          <p:cNvSpPr txBox="1">
            <a:spLocks/>
          </p:cNvSpPr>
          <p:nvPr/>
        </p:nvSpPr>
        <p:spPr>
          <a:xfrm>
            <a:off x="3091936" y="6309320"/>
            <a:ext cx="3810000" cy="432414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Tx/>
              <a:buNone/>
              <a:defRPr/>
            </a:pPr>
            <a:r>
              <a:rPr lang="cs-CZ" dirty="0" smtClean="0"/>
              <a:t>CZ.1.07/1.5.00/34.0504</a:t>
            </a:r>
          </a:p>
          <a:p>
            <a:pPr>
              <a:defRPr/>
            </a:pPr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Děkuji za pozornost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Petr Hart, </a:t>
            </a:r>
            <a:r>
              <a:rPr lang="cs-CZ" dirty="0" err="1" smtClean="0"/>
              <a:t>DiS</a:t>
            </a:r>
            <a:r>
              <a:rPr lang="cs-CZ" dirty="0"/>
              <a:t>.</a:t>
            </a:r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3091936" y="6309320"/>
            <a:ext cx="3810000" cy="432414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Tx/>
              <a:buNone/>
              <a:defRPr/>
            </a:pPr>
            <a:r>
              <a:rPr lang="cs-CZ" dirty="0" smtClean="0"/>
              <a:t>CZ.1.07/1.5.00/34.0504</a:t>
            </a:r>
          </a:p>
          <a:p>
            <a:pPr>
              <a:defRPr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3085547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</a:p>
        </p:txBody>
      </p:sp>
      <p:sp>
        <p:nvSpPr>
          <p:cNvPr id="16387" name="Zástupný symbol pro obsah 2"/>
          <p:cNvSpPr>
            <a:spLocks noGrp="1"/>
          </p:cNvSpPr>
          <p:nvPr>
            <p:ph idx="1"/>
          </p:nvPr>
        </p:nvSpPr>
        <p:spPr>
          <a:xfrm>
            <a:off x="460375" y="1630362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en-US" dirty="0" smtClean="0"/>
              <a:t> [</a:t>
            </a:r>
            <a:r>
              <a:rPr lang="cs-CZ" dirty="0"/>
              <a:t>1</a:t>
            </a:r>
            <a:r>
              <a:rPr lang="en-US" dirty="0" smtClean="0"/>
              <a:t>]</a:t>
            </a:r>
            <a:r>
              <a:rPr lang="cs-CZ" dirty="0" smtClean="0"/>
              <a:t> </a:t>
            </a:r>
            <a:r>
              <a:rPr lang="pl-PL" i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Zákon </a:t>
            </a:r>
            <a:r>
              <a:rPr lang="pl-PL" i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č. 505/1990 Sb., o metrologii</a:t>
            </a:r>
          </a:p>
          <a:p>
            <a:pPr marL="0" indent="0">
              <a:buFontTx/>
              <a:buNone/>
            </a:pPr>
            <a:endParaRPr lang="cs-CZ" i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marL="0" indent="0">
              <a:buFontTx/>
              <a:buNone/>
            </a:pPr>
            <a:r>
              <a:rPr lang="en-US" dirty="0" smtClean="0"/>
              <a:t> [</a:t>
            </a:r>
            <a:r>
              <a:rPr lang="cs-CZ" dirty="0" smtClean="0"/>
              <a:t>2</a:t>
            </a:r>
            <a:r>
              <a:rPr lang="en-US" dirty="0" smtClean="0"/>
              <a:t>]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MIKULČÁK</a:t>
            </a:r>
            <a:r>
              <a:rPr lang="cs-CZ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Jiří. </a:t>
            </a:r>
            <a:r>
              <a:rPr lang="cs-CZ" i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Matematické, fyzikální a chemické tabulky pro střední školy</a:t>
            </a:r>
            <a:r>
              <a:rPr lang="cs-CZ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. 4. vyd. Praha: Prometheus, 2007, 206 s. ISBN 978-807-1963-455.</a:t>
            </a:r>
            <a:endParaRPr lang="cs-CZ" dirty="0" smtClean="0"/>
          </a:p>
        </p:txBody>
      </p:sp>
      <p:pic>
        <p:nvPicPr>
          <p:cNvPr id="16388" name="Picture 5" descr="LOGO Investice do rozvoje vzdělání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050" y="5013325"/>
            <a:ext cx="504825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Podnadpis 2"/>
          <p:cNvSpPr txBox="1">
            <a:spLocks/>
          </p:cNvSpPr>
          <p:nvPr/>
        </p:nvSpPr>
        <p:spPr>
          <a:xfrm>
            <a:off x="3091936" y="6309320"/>
            <a:ext cx="3810000" cy="432414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Tx/>
              <a:buNone/>
              <a:defRPr/>
            </a:pPr>
            <a:r>
              <a:rPr lang="cs-CZ" dirty="0" smtClean="0"/>
              <a:t>CZ.1.07/1.5.00/34.0504</a:t>
            </a:r>
          </a:p>
          <a:p>
            <a:pPr>
              <a:defRPr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76277212"/>
      </p:ext>
    </p:extLst>
  </p:cSld>
  <p:clrMapOvr>
    <a:masterClrMapping/>
  </p:clrMapOvr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108</TotalTime>
  <Words>182</Words>
  <Application>Microsoft Office PowerPoint</Application>
  <PresentationFormat>Předvádění na obrazovce (4:3)</PresentationFormat>
  <Paragraphs>76</Paragraphs>
  <Slides>14</Slides>
  <Notes>0</Notes>
  <HiddenSlides>0</HiddenSlides>
  <MMClips>0</MMClips>
  <ScaleCrop>false</ScaleCrop>
  <HeadingPairs>
    <vt:vector size="8" baseType="variant">
      <vt:variant>
        <vt:lpstr>Použitá písma</vt:lpstr>
      </vt:variant>
      <vt:variant>
        <vt:i4>1</vt:i4>
      </vt:variant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7" baseType="lpstr">
      <vt:lpstr>Arial</vt:lpstr>
      <vt:lpstr>Výchozí návrh</vt:lpstr>
      <vt:lpstr>Editor rovnic 3.0</vt:lpstr>
      <vt:lpstr>Název: Chyby měření Autor: Petr Hart, DiS.</vt:lpstr>
      <vt:lpstr>Anotace </vt:lpstr>
      <vt:lpstr>Pojem chyba [1] </vt:lpstr>
      <vt:lpstr>Pojem chyba [1]</vt:lpstr>
      <vt:lpstr>Pojem chyba [1]</vt:lpstr>
      <vt:lpstr>Pojem chyba [1]</vt:lpstr>
      <vt:lpstr>Pojem chyba [1]</vt:lpstr>
      <vt:lpstr>Rozdělení chyb</vt:lpstr>
      <vt:lpstr>Rozdělení chyb</vt:lpstr>
      <vt:lpstr>Aritmetický průměr [2]</vt:lpstr>
      <vt:lpstr>Rozptyl [2]</vt:lpstr>
      <vt:lpstr>Směrodatná odchylka [2]</vt:lpstr>
      <vt:lpstr>Děkuji za pozornost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Petr Hart</dc:creator>
  <cp:lastModifiedBy>Petr Hart</cp:lastModifiedBy>
  <cp:revision>5</cp:revision>
  <cp:lastPrinted>1601-01-01T00:00:00Z</cp:lastPrinted>
  <dcterms:created xsi:type="dcterms:W3CDTF">1601-01-01T00:00:00Z</dcterms:created>
  <dcterms:modified xsi:type="dcterms:W3CDTF">2013-04-15T06:57:53Z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Version">
    <vt:i4>1</vt:i4>
  </property>
</Properties>
</file>