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0" r:id="rId4"/>
    <p:sldId id="262" r:id="rId5"/>
    <p:sldId id="264" r:id="rId6"/>
    <p:sldId id="266" r:id="rId7"/>
    <p:sldId id="268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E34A1-7D63-469C-8F45-435869F1367F}" type="datetimeFigureOut">
              <a:rPr lang="cs-CZ" smtClean="0"/>
              <a:pPr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70027-B5FE-4C2D-8927-CDBEC89895F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site=imghp&amp;tbm=isch&amp;source=hp&amp;biw=1366&amp;bih=667&amp;q=Pablo+Picasso&amp;oq=Pablo+Picasso&amp;gs_l=img.12...5248.13147.0.15456.13.5.0.8.8.0.186.6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site=imghp&amp;tbm=isch&amp;source=hp&amp;biw=1366&amp;bih=667&amp;q=Georges+Braque&amp;oq=Georges+Braque&amp;gs_l=img.12..0l2j0i24l8.3373.10196.0.13390.14.10.0.4.4.0.273.1579.0j8j2.10.0...0.0...1ac.1.5.img.aKL8kQBMn5o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258888" y="1844675"/>
            <a:ext cx="6400800" cy="4392637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ŠKOLA:		Gymnázium, </a:t>
            </a:r>
            <a:r>
              <a:rPr lang="cs-CZ" sz="1200" kern="0" dirty="0" err="1">
                <a:latin typeface="+mn-lt"/>
              </a:rPr>
              <a:t>Tanvald</a:t>
            </a:r>
            <a:r>
              <a:rPr lang="cs-CZ" sz="1200" kern="0" dirty="0">
                <a:latin typeface="+mn-lt"/>
              </a:rPr>
              <a:t>, Školní 305, příspěvková 			organizace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ČÍSLO PROJEKTU:	CZ.1.07/1.5.00/34.0434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NÁZEV PROJEKTU:	Šablony – Gymnázium </a:t>
            </a:r>
            <a:r>
              <a:rPr lang="cs-CZ" sz="1200" kern="0" dirty="0" err="1">
                <a:latin typeface="+mn-lt"/>
              </a:rPr>
              <a:t>Tanvald</a:t>
            </a: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ČÍSLO ŠABLONY:	III/2 Inovace a zkvalitnění výuky prostřednictvím 			ICT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AUTOR</a:t>
            </a:r>
            <a:r>
              <a:rPr lang="cs-CZ" sz="1200" kern="0" dirty="0" smtClean="0">
                <a:latin typeface="+mn-lt"/>
              </a:rPr>
              <a:t>:                                       Mgr. </a:t>
            </a:r>
            <a:r>
              <a:rPr lang="cs-CZ" sz="1200" kern="0" dirty="0" err="1" smtClean="0">
                <a:latin typeface="+mn-lt"/>
              </a:rPr>
              <a:t>Matěásková</a:t>
            </a:r>
            <a:r>
              <a:rPr lang="cs-CZ" sz="1200" kern="0" dirty="0" smtClean="0">
                <a:latin typeface="+mn-lt"/>
              </a:rPr>
              <a:t> Hana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TEMATICKÁ OBLAST</a:t>
            </a:r>
            <a:r>
              <a:rPr lang="cs-CZ" sz="1200" kern="0" dirty="0" smtClean="0">
                <a:latin typeface="+mn-lt"/>
              </a:rPr>
              <a:t>:                Dějiny umění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NÁZEV </a:t>
            </a:r>
            <a:r>
              <a:rPr lang="cs-CZ" sz="1200" kern="0" dirty="0" err="1">
                <a:latin typeface="+mn-lt"/>
              </a:rPr>
              <a:t>DUMu</a:t>
            </a:r>
            <a:r>
              <a:rPr lang="cs-CZ" sz="1200" kern="0" dirty="0" smtClean="0">
                <a:latin typeface="+mn-lt"/>
              </a:rPr>
              <a:t>:                           Kubismus – P. Picasso, </a:t>
            </a:r>
            <a:r>
              <a:rPr lang="cs-CZ" sz="1200" kern="0" dirty="0" err="1" smtClean="0">
                <a:latin typeface="+mn-lt"/>
              </a:rPr>
              <a:t>Georges</a:t>
            </a:r>
            <a:r>
              <a:rPr lang="cs-CZ" sz="1200" kern="0" dirty="0" smtClean="0">
                <a:latin typeface="+mn-lt"/>
              </a:rPr>
              <a:t> </a:t>
            </a:r>
            <a:r>
              <a:rPr lang="cs-CZ" sz="1200" kern="0" dirty="0" err="1" smtClean="0">
                <a:latin typeface="+mn-lt"/>
              </a:rPr>
              <a:t>Braque</a:t>
            </a:r>
            <a:endParaRPr lang="cs-CZ" sz="1200" kern="0" dirty="0" smtClean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 smtClean="0">
                <a:latin typeface="+mn-lt"/>
              </a:rPr>
              <a:t>  </a:t>
            </a: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POŘADOVÉ ČÍSLO </a:t>
            </a:r>
            <a:r>
              <a:rPr lang="cs-CZ" sz="1200" kern="0" dirty="0" err="1">
                <a:latin typeface="+mn-lt"/>
              </a:rPr>
              <a:t>DUMu</a:t>
            </a:r>
            <a:r>
              <a:rPr lang="cs-CZ" sz="1200" kern="0" dirty="0" smtClean="0">
                <a:latin typeface="+mn-lt"/>
              </a:rPr>
              <a:t>:        19</a:t>
            </a: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KÓD </a:t>
            </a:r>
            <a:r>
              <a:rPr lang="cs-CZ" sz="1200" kern="0" dirty="0" err="1">
                <a:latin typeface="+mn-lt"/>
              </a:rPr>
              <a:t>DUMu</a:t>
            </a:r>
            <a:r>
              <a:rPr lang="cs-CZ" sz="1200" kern="0" dirty="0" smtClean="0">
                <a:latin typeface="+mn-lt"/>
              </a:rPr>
              <a:t>:                               HM_Dějiny_umění_19</a:t>
            </a: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DATUM TVORBY</a:t>
            </a:r>
            <a:r>
              <a:rPr lang="cs-CZ" sz="1200" kern="0" dirty="0" smtClean="0">
                <a:latin typeface="+mn-lt"/>
              </a:rPr>
              <a:t>:                      4. března 2013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ANOTACE (ROČNÍK</a:t>
            </a:r>
            <a:r>
              <a:rPr lang="cs-CZ" sz="1200" kern="0" dirty="0" smtClean="0">
                <a:latin typeface="+mn-lt"/>
              </a:rPr>
              <a:t>):                 Prezentace, která slouží jako podpůrný textový materiál při výuce   dějin umění na téma kubismu. Vzhledem k tomu, že díla P. Picassa a G. </a:t>
            </a:r>
            <a:r>
              <a:rPr lang="cs-CZ" sz="1200" kern="0" dirty="0" err="1" smtClean="0">
                <a:latin typeface="+mn-lt"/>
              </a:rPr>
              <a:t>Braqua</a:t>
            </a:r>
            <a:r>
              <a:rPr lang="cs-CZ" sz="1200" kern="0" dirty="0" smtClean="0">
                <a:latin typeface="+mn-lt"/>
              </a:rPr>
              <a:t> není možné volně publikovat, jsou zde u obou umělců nabídnuty ke zkopírování adresy, které po zadání do  internetového vyhledavače zobrazí mnoho děl těchto autorů.</a:t>
            </a: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endParaRPr lang="cs-CZ" sz="1200" kern="0" dirty="0">
              <a:latin typeface="+mn-lt"/>
            </a:endParaRP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1200" kern="0" dirty="0">
                <a:latin typeface="+mn-lt"/>
              </a:rPr>
              <a:t>METODICKÝ POKYN</a:t>
            </a:r>
            <a:r>
              <a:rPr lang="cs-CZ" sz="1200" kern="0" dirty="0" smtClean="0">
                <a:latin typeface="+mn-lt"/>
              </a:rPr>
              <a:t>:                  Kvinta/1.ročník, Sexta/2.ročník	</a:t>
            </a:r>
            <a:endParaRPr lang="cs-CZ" sz="1200" kern="0" dirty="0">
              <a:latin typeface="+mn-lt"/>
            </a:endParaRPr>
          </a:p>
        </p:txBody>
      </p:sp>
      <p:pic>
        <p:nvPicPr>
          <p:cNvPr id="307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3079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3080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549275"/>
            <a:ext cx="50323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KUBISMUS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3886200"/>
            <a:ext cx="7128792" cy="1752600"/>
          </a:xfrm>
        </p:spPr>
        <p:txBody>
          <a:bodyPr>
            <a:normAutofit/>
          </a:bodyPr>
          <a:lstStyle/>
          <a:p>
            <a:r>
              <a:rPr lang="cs-CZ" sz="4000" b="1" dirty="0" err="1" smtClean="0"/>
              <a:t>Pablo</a:t>
            </a:r>
            <a:r>
              <a:rPr lang="cs-CZ" sz="4000" b="1" dirty="0" smtClean="0"/>
              <a:t> Picasso, </a:t>
            </a:r>
            <a:r>
              <a:rPr lang="cs-CZ" sz="4000" b="1" dirty="0" err="1" smtClean="0"/>
              <a:t>Georges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Braque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CHarakteristika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pPr eaLnBrk="1" hangingPunct="1"/>
            <a:r>
              <a:rPr lang="cs-CZ" sz="2400" b="1" dirty="0" smtClean="0"/>
              <a:t>Avantgardní umělecký směr</a:t>
            </a:r>
            <a:r>
              <a:rPr lang="cs-CZ" sz="2400" dirty="0" smtClean="0"/>
              <a:t>, ke kterému postupně při řešení výtvarných problémů dospěli </a:t>
            </a:r>
            <a:r>
              <a:rPr lang="cs-CZ" sz="2400" b="1" dirty="0" err="1" smtClean="0"/>
              <a:t>Pablo</a:t>
            </a:r>
            <a:r>
              <a:rPr lang="cs-CZ" sz="2400" b="1" dirty="0" smtClean="0"/>
              <a:t> Picasso </a:t>
            </a:r>
            <a:r>
              <a:rPr lang="cs-CZ" sz="2400" dirty="0" smtClean="0"/>
              <a:t>a </a:t>
            </a:r>
            <a:r>
              <a:rPr lang="cs-CZ" sz="2400" b="1" dirty="0" err="1" smtClean="0"/>
              <a:t>Georges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Braque</a:t>
            </a:r>
            <a:endParaRPr lang="cs-CZ" sz="2400" b="1" dirty="0" smtClean="0"/>
          </a:p>
          <a:p>
            <a:pPr eaLnBrk="1" hangingPunct="1"/>
            <a:endParaRPr lang="cs-CZ" sz="2400" b="1" dirty="0" smtClean="0"/>
          </a:p>
          <a:p>
            <a:pPr eaLnBrk="1" hangingPunct="1"/>
            <a:r>
              <a:rPr lang="cs-CZ" sz="2400" b="1" dirty="0" smtClean="0"/>
              <a:t>Vznik</a:t>
            </a:r>
            <a:r>
              <a:rPr lang="cs-CZ" sz="2400" dirty="0" smtClean="0"/>
              <a:t> – Paříž /kolem roku 1910/</a:t>
            </a:r>
          </a:p>
          <a:p>
            <a:pPr eaLnBrk="1" hangingPunct="1"/>
            <a:endParaRPr lang="cs-CZ" sz="2400" dirty="0" smtClean="0"/>
          </a:p>
          <a:p>
            <a:pPr eaLnBrk="1" hangingPunct="1"/>
            <a:r>
              <a:rPr lang="cs-CZ" sz="2400" dirty="0" smtClean="0"/>
              <a:t>Odmítali zobrazovat skutečnost tak, jak vypadala na první pohled /svět není tak jednoduchý/</a:t>
            </a:r>
          </a:p>
          <a:p>
            <a:pPr eaLnBrk="1" hangingPunct="1"/>
            <a:endParaRPr lang="cs-CZ" sz="2400" dirty="0" smtClean="0"/>
          </a:p>
          <a:p>
            <a:pPr eaLnBrk="1" hangingPunct="1"/>
            <a:r>
              <a:rPr lang="cs-CZ" sz="2400" dirty="0" smtClean="0"/>
              <a:t>Název pochází od slova </a:t>
            </a:r>
            <a:r>
              <a:rPr lang="cs-CZ" sz="2400" b="1" dirty="0" smtClean="0"/>
              <a:t>kubus/krychle</a:t>
            </a:r>
            <a:r>
              <a:rPr lang="cs-CZ" sz="2400" dirty="0" smtClean="0"/>
              <a:t>. Užil ho kritik výstavy </a:t>
            </a:r>
            <a:r>
              <a:rPr lang="cs-CZ" sz="2400" b="1" dirty="0" smtClean="0"/>
              <a:t>Louis </a:t>
            </a:r>
            <a:r>
              <a:rPr lang="cs-CZ" sz="2400" b="1" dirty="0" err="1" smtClean="0"/>
              <a:t>Vauxcelles</a:t>
            </a:r>
            <a:r>
              <a:rPr lang="cs-CZ" sz="2400" b="1" dirty="0" smtClean="0"/>
              <a:t> </a:t>
            </a:r>
            <a:r>
              <a:rPr lang="cs-CZ" sz="2400" dirty="0" smtClean="0"/>
              <a:t>roku 1908 v souvislosti s kritikou výstavy </a:t>
            </a:r>
            <a:r>
              <a:rPr lang="cs-CZ" sz="2400" dirty="0" err="1" smtClean="0"/>
              <a:t>Braqueových</a:t>
            </a:r>
            <a:r>
              <a:rPr lang="cs-CZ" sz="2400" dirty="0" smtClean="0"/>
              <a:t> obrazů. Obrazy byly stvořeny jakoby z malých krychliček.</a:t>
            </a:r>
          </a:p>
          <a:p>
            <a:pPr eaLnBrk="1" hangingPunct="1"/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88913"/>
            <a:ext cx="7543800" cy="1295400"/>
          </a:xfrm>
        </p:spPr>
        <p:txBody>
          <a:bodyPr/>
          <a:lstStyle/>
          <a:p>
            <a:pPr eaLnBrk="1" hangingPunct="1"/>
            <a:r>
              <a:rPr lang="cs-CZ" smtClean="0"/>
              <a:t>Technika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0768"/>
            <a:ext cx="8229600" cy="534737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sz="2800" u="sng" dirty="0" smtClean="0">
                <a:solidFill>
                  <a:srgbClr val="FF0000"/>
                </a:solidFill>
              </a:rPr>
              <a:t>Analytický kubismus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– Picasso a </a:t>
            </a:r>
            <a:r>
              <a:rPr lang="cs-CZ" sz="2800" dirty="0" err="1" smtClean="0"/>
              <a:t>Braque</a:t>
            </a:r>
            <a:r>
              <a:rPr lang="cs-CZ" sz="2800" dirty="0" smtClean="0"/>
              <a:t> předmět, který chtěli malovat, </a:t>
            </a:r>
            <a:r>
              <a:rPr lang="cs-CZ" sz="2800" b="1" dirty="0" smtClean="0"/>
              <a:t>rozložili do mnoha drobných geometrických ploch</a:t>
            </a:r>
            <a:r>
              <a:rPr lang="cs-CZ" sz="2800" dirty="0" smtClean="0"/>
              <a:t>, ke kterým dospěli různorodým nahlížením na daný předmět (</a:t>
            </a:r>
            <a:r>
              <a:rPr lang="cs-CZ" sz="2800" b="1" i="1" dirty="0" smtClean="0"/>
              <a:t>z</a:t>
            </a:r>
            <a:r>
              <a:rPr lang="cs-CZ" sz="2800" i="1" dirty="0" smtClean="0"/>
              <a:t> </a:t>
            </a:r>
            <a:r>
              <a:rPr lang="cs-CZ" sz="2800" b="1" i="1" dirty="0" smtClean="0"/>
              <a:t>různých míst, úhlů, stran, ale i pod dojmem představ, které si byli </a:t>
            </a:r>
            <a:r>
              <a:rPr lang="cs-CZ" sz="2800" b="1" dirty="0" smtClean="0"/>
              <a:t>schopni</a:t>
            </a:r>
            <a:r>
              <a:rPr lang="cs-CZ" sz="2800" b="1" i="1" dirty="0" smtClean="0"/>
              <a:t> o daném předmětu vybavit třeba i za několik dní).</a:t>
            </a:r>
          </a:p>
          <a:p>
            <a:pPr eaLnBrk="1" hangingPunct="1"/>
            <a:endParaRPr lang="cs-CZ" sz="2400" i="1" dirty="0" smtClean="0"/>
          </a:p>
          <a:p>
            <a:pPr eaLnBrk="1" hangingPunct="1"/>
            <a:r>
              <a:rPr lang="cs-CZ" sz="2800" dirty="0" smtClean="0"/>
              <a:t>Zobrazované předměty působí, že jsou </a:t>
            </a:r>
            <a:r>
              <a:rPr lang="cs-CZ" sz="2800" b="1" dirty="0" smtClean="0"/>
              <a:t>deformované</a:t>
            </a:r>
            <a:r>
              <a:rPr lang="cs-CZ" sz="2800" dirty="0" smtClean="0"/>
              <a:t>.</a:t>
            </a:r>
          </a:p>
          <a:p>
            <a:pPr eaLnBrk="1" hangingPunct="1"/>
            <a:endParaRPr lang="cs-CZ" sz="2400" dirty="0" smtClean="0"/>
          </a:p>
          <a:p>
            <a:pPr eaLnBrk="1" hangingPunct="1"/>
            <a:r>
              <a:rPr lang="cs-CZ" sz="2800" dirty="0" smtClean="0"/>
              <a:t>Kubismus tak řešil </a:t>
            </a:r>
            <a:r>
              <a:rPr lang="cs-CZ" sz="2800" b="1" dirty="0" smtClean="0"/>
              <a:t>nové prostorové vztahy </a:t>
            </a:r>
            <a:r>
              <a:rPr lang="cs-CZ" sz="2800" dirty="0" smtClean="0"/>
              <a:t>mezi předměty.</a:t>
            </a:r>
          </a:p>
          <a:p>
            <a:pPr eaLnBrk="1" hangingPunct="1">
              <a:buNone/>
            </a:pPr>
            <a:endParaRPr lang="cs-CZ" sz="2400" dirty="0" smtClean="0"/>
          </a:p>
          <a:p>
            <a:pPr eaLnBrk="1" hangingPunct="1"/>
            <a:endParaRPr lang="cs-CZ" sz="2400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Technika - pokračování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800" u="sng" dirty="0" smtClean="0">
                <a:solidFill>
                  <a:srgbClr val="FF0000"/>
                </a:solidFill>
              </a:rPr>
              <a:t>Syntetický kubismus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– předmět již nebyl rozkouskován na velké množství částí – jednotlivé tvary se jakoby </a:t>
            </a:r>
            <a:r>
              <a:rPr lang="cs-CZ" sz="2800" b="1" dirty="0" smtClean="0"/>
              <a:t>spojovaly do sebe</a:t>
            </a:r>
            <a:r>
              <a:rPr lang="cs-CZ" sz="2800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Počátkem roku </a:t>
            </a:r>
            <a:r>
              <a:rPr lang="cs-CZ" sz="2800" b="1" dirty="0" smtClean="0"/>
              <a:t>1912</a:t>
            </a:r>
            <a:r>
              <a:rPr lang="cs-CZ" sz="2800" dirty="0" smtClean="0"/>
              <a:t> Picasso použil v obrazu kousek malířského plátna, postupně vlepoval do obrazů části novin, látek, skla, dřeva, tapet atd. – </a:t>
            </a:r>
            <a:r>
              <a:rPr lang="cs-CZ" sz="2800" b="1" dirty="0" smtClean="0"/>
              <a:t>další nový prostor pro tvůrčí představivost</a:t>
            </a:r>
            <a:r>
              <a:rPr lang="cs-CZ" sz="2800" dirty="0" smtClean="0"/>
              <a:t>. Důležitý byl osobní pohled malíře.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cs-CZ" sz="2400" dirty="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b="1" dirty="0" smtClean="0"/>
              <a:t>Picasso a </a:t>
            </a:r>
            <a:r>
              <a:rPr lang="cs-CZ" sz="2800" b="1" dirty="0" err="1" smtClean="0"/>
              <a:t>Braque</a:t>
            </a:r>
            <a:r>
              <a:rPr lang="cs-CZ" sz="2800" b="1" dirty="0" smtClean="0"/>
              <a:t> </a:t>
            </a:r>
            <a:r>
              <a:rPr lang="cs-CZ" sz="2800" dirty="0" smtClean="0"/>
              <a:t>tvořili společně, radili si, kritizovali se. Někdy není jednoduché poznat kdo je autorem určitého obrazu – časem se rozešli. Picasso neustále měnil svou tvorbu, </a:t>
            </a:r>
            <a:r>
              <a:rPr lang="cs-CZ" sz="2800" b="1" dirty="0" smtClean="0"/>
              <a:t>nikdy se neopakoval</a:t>
            </a:r>
            <a:r>
              <a:rPr lang="cs-CZ" sz="2800" dirty="0" smtClean="0"/>
              <a:t>, přetvářel styly ostatních.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Pablo Picasso 1881-1973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700808"/>
            <a:ext cx="8363272" cy="4896544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cs-CZ" b="1" dirty="0" smtClean="0"/>
              <a:t>Španělský malíř a sochař</a:t>
            </a:r>
          </a:p>
          <a:p>
            <a:pPr eaLnBrk="1" hangingPunct="1"/>
            <a:r>
              <a:rPr lang="cs-CZ" sz="2800" b="1" dirty="0" smtClean="0"/>
              <a:t>Dílo</a:t>
            </a:r>
            <a:r>
              <a:rPr lang="cs-CZ" sz="1800" dirty="0" smtClean="0"/>
              <a:t> – as</a:t>
            </a:r>
            <a:r>
              <a:rPr lang="cs-CZ" sz="2100" dirty="0" smtClean="0"/>
              <a:t>i 13 500 obrazů a skic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100" dirty="0" smtClean="0"/>
              <a:t>                    30 000 ilustrací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100" dirty="0" smtClean="0"/>
              <a:t>                    300 skulptur</a:t>
            </a:r>
          </a:p>
          <a:p>
            <a:pPr eaLnBrk="1" hangingPunct="1">
              <a:buFont typeface="Wingdings" pitchFamily="2" charset="2"/>
              <a:buNone/>
            </a:pPr>
            <a:endParaRPr lang="cs-CZ" sz="18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sz="2600" u="sng" dirty="0" smtClean="0">
                <a:solidFill>
                  <a:srgbClr val="FF0000"/>
                </a:solidFill>
              </a:rPr>
              <a:t>Modré období</a:t>
            </a:r>
            <a:r>
              <a:rPr lang="cs-CZ" sz="2600" dirty="0" smtClean="0">
                <a:solidFill>
                  <a:srgbClr val="FF0000"/>
                </a:solidFill>
              </a:rPr>
              <a:t>- </a:t>
            </a:r>
            <a:r>
              <a:rPr lang="cs-CZ" sz="2600" dirty="0" smtClean="0"/>
              <a:t>1901-04 - tmavé obrazy v modrých a modrozelených barvách,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600" dirty="0" smtClean="0"/>
              <a:t>smutné náměty     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600" u="sng" dirty="0" smtClean="0">
                <a:solidFill>
                  <a:srgbClr val="FF0000"/>
                </a:solidFill>
              </a:rPr>
              <a:t>Růžové období</a:t>
            </a:r>
            <a:r>
              <a:rPr lang="cs-CZ" sz="2600" dirty="0" smtClean="0">
                <a:solidFill>
                  <a:srgbClr val="FF0000"/>
                </a:solidFill>
              </a:rPr>
              <a:t>- </a:t>
            </a:r>
            <a:r>
              <a:rPr lang="cs-CZ" sz="2600" dirty="0" smtClean="0"/>
              <a:t>1905-07-veselejší atmosféra, často – oranžová a růžová barva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600" u="sng" dirty="0" smtClean="0">
                <a:solidFill>
                  <a:srgbClr val="FF0000"/>
                </a:solidFill>
              </a:rPr>
              <a:t>Africké období</a:t>
            </a:r>
            <a:r>
              <a:rPr lang="cs-CZ" sz="2600" dirty="0" smtClean="0">
                <a:solidFill>
                  <a:srgbClr val="FF0000"/>
                </a:solidFill>
              </a:rPr>
              <a:t>- </a:t>
            </a:r>
            <a:r>
              <a:rPr lang="cs-CZ" sz="2600" dirty="0" smtClean="0"/>
              <a:t>1907-1909 – inspirace Afrikou /sochy, masky z Afriky/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600" u="sng" dirty="0" smtClean="0">
                <a:solidFill>
                  <a:srgbClr val="FF0000"/>
                </a:solidFill>
              </a:rPr>
              <a:t>Analytický kubismus </a:t>
            </a:r>
            <a:r>
              <a:rPr lang="cs-CZ" sz="2600" dirty="0" smtClean="0">
                <a:solidFill>
                  <a:srgbClr val="FF0000"/>
                </a:solidFill>
              </a:rPr>
              <a:t>-</a:t>
            </a:r>
            <a:r>
              <a:rPr lang="cs-CZ" sz="2600" dirty="0" smtClean="0"/>
              <a:t>  společně s </a:t>
            </a:r>
            <a:r>
              <a:rPr lang="cs-CZ" sz="2600" dirty="0" err="1" smtClean="0"/>
              <a:t>Braquem</a:t>
            </a:r>
            <a:r>
              <a:rPr lang="cs-CZ" sz="2600" dirty="0" smtClean="0"/>
              <a:t> /temné barvy, převládala hnědá/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600" u="sng" dirty="0" smtClean="0">
                <a:solidFill>
                  <a:srgbClr val="FF0000"/>
                </a:solidFill>
              </a:rPr>
              <a:t>Syntetický kubismus -  </a:t>
            </a:r>
            <a:r>
              <a:rPr lang="cs-CZ" sz="2600" dirty="0" smtClean="0"/>
              <a:t>objevení koláže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600" u="sng" dirty="0" smtClean="0">
                <a:solidFill>
                  <a:srgbClr val="FF0000"/>
                </a:solidFill>
              </a:rPr>
              <a:t>Klasicizmus a surrealismus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800" dirty="0" smtClean="0"/>
              <a:t> </a:t>
            </a:r>
            <a:endParaRPr lang="cs-CZ" sz="1800" dirty="0"/>
          </a:p>
          <a:p>
            <a:pPr eaLnBrk="1" hangingPunct="1">
              <a:buFont typeface="Wingdings" pitchFamily="2" charset="2"/>
              <a:buNone/>
            </a:pPr>
            <a:r>
              <a:rPr lang="cs-CZ" sz="1800" u="sng" dirty="0" smtClean="0">
                <a:solidFill>
                  <a:srgbClr val="FF0000"/>
                </a:solidFill>
              </a:rPr>
              <a:t>Zkopíruj tuto adresu a prohlédni si díla </a:t>
            </a:r>
            <a:r>
              <a:rPr lang="cs-CZ" sz="1800" u="sng" dirty="0" err="1" smtClean="0">
                <a:solidFill>
                  <a:srgbClr val="FF0000"/>
                </a:solidFill>
              </a:rPr>
              <a:t>P.Picassa</a:t>
            </a:r>
            <a:endParaRPr lang="cs-CZ" sz="1800" u="sng" dirty="0" smtClean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5661248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google.cz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search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hl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site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imghp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tbm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isch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source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hp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biw</a:t>
            </a:r>
            <a:r>
              <a:rPr lang="cs-CZ" dirty="0" smtClean="0">
                <a:hlinkClick r:id="rId2"/>
              </a:rPr>
              <a:t>=1366&amp;</a:t>
            </a:r>
            <a:r>
              <a:rPr lang="cs-CZ" dirty="0" err="1" smtClean="0">
                <a:hlinkClick r:id="rId2"/>
              </a:rPr>
              <a:t>bih</a:t>
            </a:r>
            <a:r>
              <a:rPr lang="cs-CZ" dirty="0" smtClean="0">
                <a:hlinkClick r:id="rId2"/>
              </a:rPr>
              <a:t>=667&amp;q=</a:t>
            </a:r>
            <a:r>
              <a:rPr lang="cs-CZ" dirty="0" err="1" smtClean="0">
                <a:hlinkClick r:id="rId2"/>
              </a:rPr>
              <a:t>Pablo</a:t>
            </a:r>
            <a:r>
              <a:rPr lang="cs-CZ" dirty="0" smtClean="0">
                <a:hlinkClick r:id="rId2"/>
              </a:rPr>
              <a:t>+Picasso&amp;</a:t>
            </a:r>
            <a:r>
              <a:rPr lang="cs-CZ" dirty="0" err="1" smtClean="0">
                <a:hlinkClick r:id="rId2"/>
              </a:rPr>
              <a:t>oq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Pablo</a:t>
            </a:r>
            <a:r>
              <a:rPr lang="cs-CZ" dirty="0" smtClean="0">
                <a:hlinkClick r:id="rId2"/>
              </a:rPr>
              <a:t>+Picasso&amp;</a:t>
            </a:r>
            <a:r>
              <a:rPr lang="cs-CZ" dirty="0" err="1" smtClean="0">
                <a:hlinkClick r:id="rId2"/>
              </a:rPr>
              <a:t>gs</a:t>
            </a:r>
            <a:r>
              <a:rPr lang="cs-CZ" dirty="0" smtClean="0">
                <a:hlinkClick r:id="rId2"/>
              </a:rPr>
              <a:t>_l=img.12...5248.13147.0.15456.13.5.0.8.8.0.186.6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Georges Braque 1882-1963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Francouzský malíř</a:t>
            </a:r>
            <a:r>
              <a:rPr lang="cs-CZ" sz="2800" dirty="0" smtClean="0"/>
              <a:t>, sochař</a:t>
            </a:r>
          </a:p>
          <a:p>
            <a:r>
              <a:rPr lang="cs-CZ" sz="2800" dirty="0" smtClean="0"/>
              <a:t>Raná díla – impresionismus, později ovlivněn fauvismem</a:t>
            </a:r>
          </a:p>
          <a:p>
            <a:r>
              <a:rPr lang="cs-CZ" sz="2800" b="1" dirty="0" smtClean="0"/>
              <a:t>1903-1913</a:t>
            </a:r>
            <a:r>
              <a:rPr lang="cs-CZ" sz="2800" dirty="0" smtClean="0"/>
              <a:t> – zájem o geometrii a perspektivu, stínoval tak, že daná věc působila </a:t>
            </a:r>
            <a:r>
              <a:rPr lang="cs-CZ" sz="2800" b="1" dirty="0" smtClean="0"/>
              <a:t>plošně i prostorově</a:t>
            </a:r>
          </a:p>
          <a:p>
            <a:r>
              <a:rPr lang="cs-CZ" sz="2800" dirty="0" smtClean="0"/>
              <a:t>Společně s Picassem – zakladatel kubismu/</a:t>
            </a:r>
            <a:r>
              <a:rPr lang="cs-CZ" sz="2800" b="1" dirty="0" smtClean="0"/>
              <a:t>osobitý styl </a:t>
            </a:r>
            <a:r>
              <a:rPr lang="cs-CZ" sz="2800" dirty="0" smtClean="0"/>
              <a:t>– jasné, vyvážené barvy v nových kombinacích.</a:t>
            </a:r>
          </a:p>
          <a:p>
            <a:pPr>
              <a:buNone/>
            </a:pPr>
            <a:r>
              <a:rPr lang="cs-CZ" sz="1600" dirty="0" smtClean="0"/>
              <a:t>      </a:t>
            </a:r>
          </a:p>
          <a:p>
            <a:pPr>
              <a:buNone/>
            </a:pPr>
            <a:r>
              <a:rPr lang="cs-CZ" sz="1600" dirty="0" smtClean="0"/>
              <a:t>    </a:t>
            </a:r>
            <a:r>
              <a:rPr lang="cs-CZ" sz="1600" dirty="0" smtClean="0">
                <a:solidFill>
                  <a:srgbClr val="FF0000"/>
                </a:solidFill>
              </a:rPr>
              <a:t>Zkopíruj adresu a prohlédni si ukázky  děl G. </a:t>
            </a:r>
            <a:r>
              <a:rPr lang="cs-CZ" sz="1600" dirty="0" err="1" smtClean="0">
                <a:solidFill>
                  <a:srgbClr val="FF0000"/>
                </a:solidFill>
              </a:rPr>
              <a:t>Braqua</a:t>
            </a:r>
            <a:r>
              <a:rPr lang="cs-CZ" sz="1600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611560" y="5589240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google.cz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search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hl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site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imghp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tbm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isch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source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hp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biw</a:t>
            </a:r>
            <a:r>
              <a:rPr lang="cs-CZ" dirty="0" smtClean="0">
                <a:hlinkClick r:id="rId2"/>
              </a:rPr>
              <a:t>=1366&amp;</a:t>
            </a:r>
            <a:r>
              <a:rPr lang="cs-CZ" dirty="0" err="1" smtClean="0">
                <a:hlinkClick r:id="rId2"/>
              </a:rPr>
              <a:t>bih</a:t>
            </a:r>
            <a:r>
              <a:rPr lang="cs-CZ" dirty="0" smtClean="0">
                <a:hlinkClick r:id="rId2"/>
              </a:rPr>
              <a:t>=667&amp;q=</a:t>
            </a:r>
            <a:r>
              <a:rPr lang="cs-CZ" dirty="0" err="1" smtClean="0">
                <a:hlinkClick r:id="rId2"/>
              </a:rPr>
              <a:t>Georges</a:t>
            </a:r>
            <a:r>
              <a:rPr lang="cs-CZ" dirty="0" smtClean="0">
                <a:hlinkClick r:id="rId2"/>
              </a:rPr>
              <a:t>+</a:t>
            </a:r>
            <a:r>
              <a:rPr lang="cs-CZ" dirty="0" err="1" smtClean="0">
                <a:hlinkClick r:id="rId2"/>
              </a:rPr>
              <a:t>Braque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oq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Georges</a:t>
            </a:r>
            <a:r>
              <a:rPr lang="cs-CZ" dirty="0" smtClean="0">
                <a:hlinkClick r:id="rId2"/>
              </a:rPr>
              <a:t>+</a:t>
            </a:r>
            <a:r>
              <a:rPr lang="cs-CZ" dirty="0" err="1" smtClean="0">
                <a:hlinkClick r:id="rId2"/>
              </a:rPr>
              <a:t>Braque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gs</a:t>
            </a:r>
            <a:r>
              <a:rPr lang="cs-CZ" dirty="0" smtClean="0">
                <a:hlinkClick r:id="rId2"/>
              </a:rPr>
              <a:t>_l=img.12..0l2j0i24l8.3373.10196.0.13390.14.10.0.4.4.0.273.1579.0j8j2.10.0...0.0...1ac.1.5.img.aKL8kQBMn5o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práce autora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9256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430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KUBISMUS</vt:lpstr>
      <vt:lpstr>CHarakteristika</vt:lpstr>
      <vt:lpstr>Technika</vt:lpstr>
      <vt:lpstr>Technika - pokračování</vt:lpstr>
      <vt:lpstr>Pablo Picasso 1881-1973</vt:lpstr>
      <vt:lpstr>Georges Braque 1882-1963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Iva Herrmannová</cp:lastModifiedBy>
  <cp:revision>10</cp:revision>
  <dcterms:created xsi:type="dcterms:W3CDTF">2013-03-03T09:30:56Z</dcterms:created>
  <dcterms:modified xsi:type="dcterms:W3CDTF">2013-04-16T08:34:01Z</dcterms:modified>
</cp:coreProperties>
</file>