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89" r:id="rId3"/>
    <p:sldId id="290" r:id="rId4"/>
    <p:sldId id="291" r:id="rId5"/>
    <p:sldId id="257" r:id="rId6"/>
    <p:sldId id="258" r:id="rId7"/>
    <p:sldId id="259" r:id="rId8"/>
    <p:sldId id="280" r:id="rId9"/>
    <p:sldId id="260" r:id="rId10"/>
    <p:sldId id="262" r:id="rId11"/>
    <p:sldId id="261" r:id="rId12"/>
    <p:sldId id="264" r:id="rId13"/>
    <p:sldId id="265" r:id="rId14"/>
    <p:sldId id="266" r:id="rId15"/>
    <p:sldId id="267" r:id="rId16"/>
    <p:sldId id="270" r:id="rId17"/>
    <p:sldId id="282" r:id="rId18"/>
    <p:sldId id="286" r:id="rId19"/>
    <p:sldId id="287" r:id="rId20"/>
    <p:sldId id="288" r:id="rId21"/>
    <p:sldId id="285" r:id="rId22"/>
    <p:sldId id="271" r:id="rId23"/>
    <p:sldId id="272" r:id="rId24"/>
    <p:sldId id="273" r:id="rId25"/>
    <p:sldId id="274" r:id="rId26"/>
    <p:sldId id="292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20DC331-229D-41A6-BC97-20F75A4260D7}">
          <p14:sldIdLst>
            <p14:sldId id="289"/>
            <p14:sldId id="290"/>
            <p14:sldId id="291"/>
            <p14:sldId id="257"/>
            <p14:sldId id="258"/>
            <p14:sldId id="259"/>
            <p14:sldId id="280"/>
            <p14:sldId id="260"/>
            <p14:sldId id="262"/>
            <p14:sldId id="261"/>
            <p14:sldId id="264"/>
            <p14:sldId id="265"/>
            <p14:sldId id="266"/>
            <p14:sldId id="267"/>
            <p14:sldId id="270"/>
            <p14:sldId id="282"/>
            <p14:sldId id="286"/>
            <p14:sldId id="287"/>
            <p14:sldId id="288"/>
            <p14:sldId id="285"/>
            <p14:sldId id="271"/>
            <p14:sldId id="272"/>
            <p14:sldId id="273"/>
            <p14:sldId id="274"/>
            <p14:sldId id="29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9" autoAdjust="0"/>
    <p:restoredTop sz="94660"/>
  </p:normalViewPr>
  <p:slideViewPr>
    <p:cSldViewPr>
      <p:cViewPr varScale="1">
        <p:scale>
          <a:sx n="87" d="100"/>
          <a:sy n="87" d="100"/>
        </p:scale>
        <p:origin x="-145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248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088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7790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803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803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159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668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73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897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489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3255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2609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355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9979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88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499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7121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901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346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1395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2932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933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1211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DE035-E46D-4843-87BE-92465C003D6B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7EBFEA-4515-4228-ACFE-F63172E9F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616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jpeg"/><Relationship Id="rId4" Type="http://schemas.openxmlformats.org/officeDocument/2006/relationships/image" Target="../media/image1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Land%C5%A1tejn" TargetMode="External"/><Relationship Id="rId3" Type="http://schemas.openxmlformats.org/officeDocument/2006/relationships/hyperlink" Target="http://cs.wikipedia.org/wiki/Nov%C3%A1_Byst%C5%99ice" TargetMode="External"/><Relationship Id="rId7" Type="http://schemas.openxmlformats.org/officeDocument/2006/relationships/hyperlink" Target="http://cs.wikipedia.org/wiki/Z%C5%99%C3%ADcenina" TargetMode="External"/><Relationship Id="rId2" Type="http://schemas.openxmlformats.org/officeDocument/2006/relationships/hyperlink" Target="http://cs.wikipedia.org/wiki/Jiho%C4%8Desk%C3%BD_kraj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Jind%C5%99ich%C5%AFv_Hradec" TargetMode="External"/><Relationship Id="rId5" Type="http://schemas.openxmlformats.org/officeDocument/2006/relationships/hyperlink" Target="http://cs.wikipedia.org/wiki/Kun%C5%BEak" TargetMode="External"/><Relationship Id="rId4" Type="http://schemas.openxmlformats.org/officeDocument/2006/relationships/hyperlink" Target="http://cs.wikipedia.org/wiki/Slavonice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mapy.cz/s/34KK" TargetMode="External"/><Relationship Id="rId7" Type="http://schemas.openxmlformats.org/officeDocument/2006/relationships/hyperlink" Target="http://mapy.cz/s/34L8" TargetMode="External"/><Relationship Id="rId2" Type="http://schemas.openxmlformats.org/officeDocument/2006/relationships/hyperlink" Target="http://mapy.cz/s/34KV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apy.cz/s/34L3" TargetMode="External"/><Relationship Id="rId5" Type="http://schemas.openxmlformats.org/officeDocument/2006/relationships/hyperlink" Target="http://mapy.cz/s/34KP" TargetMode="External"/><Relationship Id="rId4" Type="http://schemas.openxmlformats.org/officeDocument/2006/relationships/hyperlink" Target="http://mapy.cz/s/34KR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ruh%C3%A1_sv%C4%9Btov%C3%A1_v%C3%A1lka" TargetMode="External"/><Relationship Id="rId2" Type="http://schemas.openxmlformats.org/officeDocument/2006/relationships/hyperlink" Target="http://cs.wikipedia.org/w/index.php?title=Land%C5%A1tejn_(vodn%C3%AD_n%C3%A1dr%C5%BE)&amp;action=edit&amp;redlink=1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1771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e%C5%BE%C3%A1rka" TargetMode="External"/><Relationship Id="rId2" Type="http://schemas.openxmlformats.org/officeDocument/2006/relationships/hyperlink" Target="http://cs.wikipedia.org/wiki/%C4%8Cesk%C3%A9_Bud%C4%9Bjovi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M%C4%9Bstsk%C3%A1_pam%C3%A1tkov%C3%A1_rezervace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2680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8913879"/>
              </p:ext>
            </p:extLst>
          </p:nvPr>
        </p:nvGraphicFramePr>
        <p:xfrm>
          <a:off x="1979613" y="549275"/>
          <a:ext cx="5476875" cy="5516567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716308"/>
                <a:gridCol w="2760567"/>
              </a:tblGrid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Mgr. Hana</a:t>
                      </a:r>
                      <a:r>
                        <a:rPr lang="cs-CZ" sz="1600" baseline="0" dirty="0" smtClean="0">
                          <a:effectLst/>
                        </a:rPr>
                        <a:t> Koudelková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</a:rPr>
                        <a:t> a jeho svět/Vlastivěda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</a:rPr>
                        <a:t> V.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4.4.2013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smtClean="0">
                          <a:effectLst/>
                        </a:rPr>
                        <a:t>12.4.2013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/>
                        <a:t>VY_32_INOVACE_ČS.5.08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Česká republika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274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+mn-lt"/>
                          <a:cs typeface="+mn-cs"/>
                        </a:rPr>
                        <a:t>Česká Kanada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7522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4759029"/>
              </p:ext>
            </p:extLst>
          </p:nvPr>
        </p:nvGraphicFramePr>
        <p:xfrm>
          <a:off x="900113" y="1557338"/>
          <a:ext cx="7488237" cy="4776791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448078"/>
                <a:gridCol w="5040159"/>
              </a:tblGrid>
              <a:tr h="4183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5.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Materiál podporuje aktivní opakování učiva s užitím interaktivní tabule, žáci sami vyhledávají informace.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25202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</a:t>
                      </a:r>
                      <a:r>
                        <a:rPr lang="cs-CZ" sz="1400" baseline="0" dirty="0" smtClean="0">
                          <a:effectLst/>
                        </a:rPr>
                        <a:t>1,2,6,7,8,9,10,11,14,15,18,19,20 : žác</a:t>
                      </a:r>
                      <a:r>
                        <a:rPr lang="cs-CZ" sz="1400" dirty="0" smtClean="0">
                          <a:effectLst/>
                        </a:rPr>
                        <a:t>i </a:t>
                      </a:r>
                      <a:r>
                        <a:rPr lang="cs-CZ" sz="1400" baseline="0" dirty="0" smtClean="0">
                          <a:effectLst/>
                        </a:rPr>
                        <a:t>na základě informací a fotografií určují název místa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 3,4,12,13,16,17,21 : žáci sami vyhledávají další informace k dané lokalitě a následně si mohou tyto informace kontrolovat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5645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effectLst/>
                        </a:rPr>
                        <a:t>Žáci si procvičili</a:t>
                      </a:r>
                      <a:r>
                        <a:rPr kumimoji="0" lang="cs-CZ" sz="1400" kern="1200" baseline="0" dirty="0" smtClean="0">
                          <a:effectLst/>
                        </a:rPr>
                        <a:t> a rozšířili své znalosti o Karlovarském kraji.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388657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název oblasti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 fontScale="85000" lnSpcReduction="20000"/>
          </a:bodyPr>
          <a:lstStyle/>
          <a:p>
            <a:r>
              <a:rPr lang="cs-CZ" sz="3500" dirty="0" smtClean="0"/>
              <a:t>Jedná se o území ležící v </a:t>
            </a:r>
            <a:r>
              <a:rPr lang="cs-CZ" sz="3500" dirty="0" smtClean="0">
                <a:hlinkClick r:id="rId2" tooltip="Jihočeský kraj"/>
              </a:rPr>
              <a:t>Jihočeském kraji</a:t>
            </a:r>
            <a:r>
              <a:rPr lang="cs-CZ" sz="3500" dirty="0" smtClean="0"/>
              <a:t> zhruba mezi městy </a:t>
            </a:r>
            <a:r>
              <a:rPr lang="cs-CZ" sz="3500" dirty="0" smtClean="0">
                <a:hlinkClick r:id="rId3" tooltip="Nová Bystřice"/>
              </a:rPr>
              <a:t>Nová Bystřice</a:t>
            </a:r>
            <a:r>
              <a:rPr lang="cs-CZ" sz="3500" dirty="0" smtClean="0"/>
              <a:t> a </a:t>
            </a:r>
            <a:r>
              <a:rPr lang="cs-CZ" sz="3500" dirty="0" smtClean="0">
                <a:hlinkClick r:id="rId4" tooltip="Slavonice"/>
              </a:rPr>
              <a:t>Slavonice</a:t>
            </a:r>
            <a:r>
              <a:rPr lang="cs-CZ" sz="3500" dirty="0" smtClean="0"/>
              <a:t> a obcí </a:t>
            </a:r>
            <a:r>
              <a:rPr lang="cs-CZ" sz="3500" dirty="0" smtClean="0">
                <a:hlinkClick r:id="rId5" tooltip="Kunžak"/>
              </a:rPr>
              <a:t>Kunžak</a:t>
            </a:r>
            <a:r>
              <a:rPr lang="cs-CZ" sz="3500" dirty="0" smtClean="0"/>
              <a:t>. Nachází se v jihovýchodní části okresu </a:t>
            </a:r>
            <a:r>
              <a:rPr lang="cs-CZ" sz="3500" dirty="0" smtClean="0">
                <a:hlinkClick r:id="rId6" tooltip="Jindřichův Hradec"/>
              </a:rPr>
              <a:t>Jindřichův Hradec</a:t>
            </a:r>
            <a:r>
              <a:rPr lang="cs-CZ" sz="3500" dirty="0" smtClean="0"/>
              <a:t>.</a:t>
            </a:r>
          </a:p>
          <a:p>
            <a:r>
              <a:rPr lang="cs-CZ" sz="3500" dirty="0" smtClean="0"/>
              <a:t>Jsou zde rozsáhlé lesy  i sychravější podnebný ráz a zejména proto si oblast vysloužila tento zajímavý název.</a:t>
            </a:r>
          </a:p>
          <a:p>
            <a:r>
              <a:rPr lang="cs-CZ" sz="3500" dirty="0" smtClean="0"/>
              <a:t>Po celém území jsou rozesety skalní a kamenné útvary – žulové.</a:t>
            </a:r>
          </a:p>
          <a:p>
            <a:r>
              <a:rPr lang="cs-CZ" sz="3500" dirty="0" smtClean="0"/>
              <a:t>Poměrně časté jsou zde i krásné rybníky. </a:t>
            </a:r>
          </a:p>
          <a:p>
            <a:r>
              <a:rPr lang="cs-CZ" sz="3500" dirty="0" smtClean="0"/>
              <a:t>Centrem oblasti je románská </a:t>
            </a:r>
            <a:r>
              <a:rPr lang="cs-CZ" sz="3500" dirty="0" smtClean="0">
                <a:hlinkClick r:id="rId7" tooltip="Zřícenina"/>
              </a:rPr>
              <a:t>zřícenina</a:t>
            </a:r>
            <a:r>
              <a:rPr lang="cs-CZ" sz="3500" dirty="0" smtClean="0"/>
              <a:t> hradu </a:t>
            </a:r>
            <a:r>
              <a:rPr lang="cs-CZ" sz="3500" dirty="0" smtClean="0">
                <a:hlinkClick r:id="rId8" tooltip="Landštejn"/>
              </a:rPr>
              <a:t>Landštejn</a:t>
            </a:r>
            <a:r>
              <a:rPr lang="cs-CZ" sz="3500" dirty="0" smtClean="0"/>
              <a:t>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9202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Kanada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09" y="2521688"/>
            <a:ext cx="4400691" cy="2923536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199" y="2521688"/>
            <a:ext cx="4400691" cy="2923536"/>
          </a:xfrm>
        </p:spPr>
      </p:pic>
      <p:sp>
        <p:nvSpPr>
          <p:cNvPr id="3" name="TextovéPole 2"/>
          <p:cNvSpPr txBox="1"/>
          <p:nvPr/>
        </p:nvSpPr>
        <p:spPr>
          <a:xfrm>
            <a:off x="467544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1668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názvy některých rybníků této oblasti.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92896"/>
            <a:ext cx="4038600" cy="2682986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21688"/>
            <a:ext cx="4038600" cy="2682986"/>
          </a:xfrm>
        </p:spPr>
      </p:pic>
      <p:sp>
        <p:nvSpPr>
          <p:cNvPr id="3" name="TextovéPole 2"/>
          <p:cNvSpPr txBox="1"/>
          <p:nvPr/>
        </p:nvSpPr>
        <p:spPr>
          <a:xfrm>
            <a:off x="611560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0277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rybníky sloužící jako přírodní koupaliště : </a:t>
            </a:r>
            <a:r>
              <a:rPr lang="cs-CZ" dirty="0" err="1" smtClean="0">
                <a:hlinkClick r:id="rId2" tooltip="Poloha na Mapy.cz"/>
              </a:rPr>
              <a:t>Kačležšský</a:t>
            </a:r>
            <a:r>
              <a:rPr lang="cs-CZ" dirty="0"/>
              <a:t>, </a:t>
            </a:r>
            <a:r>
              <a:rPr lang="cs-CZ" dirty="0">
                <a:hlinkClick r:id="rId3" tooltip="Poloha na Mapy.cz"/>
              </a:rPr>
              <a:t>Komorník</a:t>
            </a:r>
            <a:r>
              <a:rPr lang="cs-CZ" dirty="0"/>
              <a:t>, </a:t>
            </a:r>
            <a:r>
              <a:rPr lang="cs-CZ" dirty="0">
                <a:hlinkClick r:id="rId4" tooltip="Poloha na Mapy.cz"/>
              </a:rPr>
              <a:t>Zvůle</a:t>
            </a:r>
            <a:r>
              <a:rPr lang="cs-CZ" dirty="0"/>
              <a:t>, </a:t>
            </a:r>
            <a:r>
              <a:rPr lang="cs-CZ" dirty="0">
                <a:hlinkClick r:id="rId5" tooltip="Poloha na Mapy.cz"/>
              </a:rPr>
              <a:t>Osika</a:t>
            </a:r>
            <a:r>
              <a:rPr lang="cs-CZ" dirty="0"/>
              <a:t>, </a:t>
            </a:r>
            <a:r>
              <a:rPr lang="cs-CZ" dirty="0">
                <a:hlinkClick r:id="rId6" tooltip="Poloha na Mapy.cz"/>
              </a:rPr>
              <a:t>Ratmírovský</a:t>
            </a:r>
            <a:r>
              <a:rPr lang="cs-CZ" dirty="0"/>
              <a:t>, </a:t>
            </a:r>
            <a:r>
              <a:rPr lang="cs-CZ" dirty="0" err="1">
                <a:hlinkClick r:id="rId7" tooltip="Poloha na Mapy.cz"/>
              </a:rPr>
              <a:t>Pěněnský</a:t>
            </a:r>
            <a:r>
              <a:rPr lang="cs-CZ" dirty="0"/>
              <a:t> </a:t>
            </a:r>
          </a:p>
          <a:p>
            <a:r>
              <a:rPr lang="cs-CZ" b="1" dirty="0"/>
              <a:t>Krvavý rybník</a:t>
            </a:r>
            <a:r>
              <a:rPr lang="cs-CZ" dirty="0"/>
              <a:t> </a:t>
            </a:r>
            <a:r>
              <a:rPr lang="cs-CZ" dirty="0" smtClean="0"/>
              <a:t>získal název podle </a:t>
            </a:r>
            <a:r>
              <a:rPr lang="cs-CZ" dirty="0"/>
              <a:t>zbarvení hlinitého </a:t>
            </a:r>
            <a:r>
              <a:rPr lang="cs-CZ" dirty="0" smtClean="0"/>
              <a:t>dna</a:t>
            </a:r>
          </a:p>
          <a:p>
            <a:r>
              <a:rPr lang="cs-CZ" b="1" dirty="0" smtClean="0"/>
              <a:t>Horní </a:t>
            </a:r>
            <a:r>
              <a:rPr lang="cs-CZ" b="1" dirty="0"/>
              <a:t>a Dolní </a:t>
            </a:r>
            <a:r>
              <a:rPr lang="cs-CZ" b="1" dirty="0" err="1"/>
              <a:t>Žišpašský</a:t>
            </a:r>
            <a:r>
              <a:rPr lang="cs-CZ" b="1" dirty="0"/>
              <a:t> rybník</a:t>
            </a:r>
            <a:r>
              <a:rPr lang="cs-CZ" dirty="0"/>
              <a:t> </a:t>
            </a:r>
            <a:r>
              <a:rPr lang="cs-CZ" dirty="0" smtClean="0"/>
              <a:t>jsou </a:t>
            </a:r>
            <a:r>
              <a:rPr lang="cs-CZ" dirty="0"/>
              <a:t>spojené rekreační </a:t>
            </a:r>
            <a:r>
              <a:rPr lang="cs-CZ" dirty="0" smtClean="0"/>
              <a:t>rybníky a </a:t>
            </a:r>
            <a:r>
              <a:rPr lang="cs-CZ" dirty="0"/>
              <a:t>Horní </a:t>
            </a:r>
            <a:r>
              <a:rPr lang="cs-CZ" dirty="0" err="1" smtClean="0"/>
              <a:t>Žišpašský</a:t>
            </a:r>
            <a:r>
              <a:rPr lang="cs-CZ" dirty="0" smtClean="0"/>
              <a:t> dříve sloužil </a:t>
            </a:r>
            <a:r>
              <a:rPr lang="cs-CZ" dirty="0"/>
              <a:t>k chovu </a:t>
            </a:r>
            <a:r>
              <a:rPr lang="cs-CZ" dirty="0" smtClean="0"/>
              <a:t>bobrů</a:t>
            </a:r>
          </a:p>
          <a:p>
            <a:r>
              <a:rPr lang="cs-CZ" b="1" dirty="0" smtClean="0"/>
              <a:t>vodní </a:t>
            </a:r>
            <a:r>
              <a:rPr lang="cs-CZ" b="1" dirty="0"/>
              <a:t>nádrž Landštejn</a:t>
            </a:r>
            <a:r>
              <a:rPr lang="cs-CZ" dirty="0"/>
              <a:t> </a:t>
            </a:r>
            <a:r>
              <a:rPr lang="cs-CZ" dirty="0" smtClean="0"/>
              <a:t>je přehradní </a:t>
            </a:r>
            <a:r>
              <a:rPr lang="cs-CZ" dirty="0"/>
              <a:t>nádrž pro úpravu pitné vody pod hradem </a:t>
            </a:r>
            <a:r>
              <a:rPr lang="cs-CZ" dirty="0" smtClean="0"/>
              <a:t>Landštejn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6288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Dokážeš najít název tohoto místa?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Jedná se o nejvyšší místo v okrese Jindřichův Hradec – 738m.</a:t>
            </a:r>
          </a:p>
          <a:p>
            <a:r>
              <a:rPr lang="cs-CZ" dirty="0" smtClean="0"/>
              <a:t>V 16. století zde vedla hranice tří diecézí – proto se mu říkalo hraniční kámen.</a:t>
            </a:r>
          </a:p>
          <a:p>
            <a:r>
              <a:rPr lang="cs-CZ" dirty="0" smtClean="0"/>
              <a:t>Je zde zvláštní seskupení kamenů – viklany, plotny, misky.</a:t>
            </a:r>
          </a:p>
          <a:p>
            <a:r>
              <a:rPr lang="cs-CZ" dirty="0" smtClean="0"/>
              <a:t>Kolem roku 1842 zde byl triangulační bod – nejprve zde byla dřevěná konstrukce pro vyměřování, později rozhledna.</a:t>
            </a:r>
          </a:p>
          <a:p>
            <a:r>
              <a:rPr lang="cs-CZ" dirty="0" smtClean="0"/>
              <a:t>Dnes je zde jen zvláštní seskupení kamenů – viklany, plotny, misky.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604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196752"/>
            <a:ext cx="7528451" cy="5001419"/>
          </a:xfrm>
        </p:spPr>
      </p:pic>
      <p:sp>
        <p:nvSpPr>
          <p:cNvPr id="3" name="TextovéPole 2"/>
          <p:cNvSpPr txBox="1"/>
          <p:nvPr/>
        </p:nvSpPr>
        <p:spPr>
          <a:xfrm>
            <a:off x="323528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2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Vysoký kámen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348706"/>
            <a:ext cx="4204890" cy="3153667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48880"/>
            <a:ext cx="4660813" cy="3096344"/>
          </a:xfrm>
        </p:spPr>
      </p:pic>
      <p:sp>
        <p:nvSpPr>
          <p:cNvPr id="3" name="TextovéPole 2"/>
          <p:cNvSpPr txBox="1"/>
          <p:nvPr/>
        </p:nvSpPr>
        <p:spPr>
          <a:xfrm>
            <a:off x="611560" y="62068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17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Vítkův Hrádek u Blažejova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Leží asi 7 km od Jindřichova Hradce.</a:t>
            </a:r>
          </a:p>
          <a:p>
            <a:r>
              <a:rPr lang="cs-CZ" dirty="0" smtClean="0"/>
              <a:t>Založen byl pravděpodobně v polovině 13. století Vítkem z Hradce.</a:t>
            </a:r>
          </a:p>
          <a:p>
            <a:r>
              <a:rPr lang="cs-CZ" dirty="0" smtClean="0"/>
              <a:t>Měl trojúhelníkový tvar, byla zde věž, brána, obytná palácová část, byl obehnán dvěma příkopy a dvěma hliněnými valy.</a:t>
            </a:r>
          </a:p>
          <a:p>
            <a:r>
              <a:rPr lang="cs-CZ" dirty="0" smtClean="0"/>
              <a:t>Již od roku 1458 je uváděn jako pustý a postupně se rozpadal nebo byl rozebírán na stavební kámen. </a:t>
            </a:r>
          </a:p>
          <a:p>
            <a:r>
              <a:rPr lang="cs-CZ" dirty="0" smtClean="0"/>
              <a:t>Vyprávěla se o něm řada pověstí, proto zde mnozí hledali poklady nebo podzemní chodbu. Zatím však bezúspěšně. Bohužel je místo tímto velmi poničeno.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9015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617" y="1600200"/>
            <a:ext cx="6812765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251520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1699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617" y="1600200"/>
            <a:ext cx="6812765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25152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6111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název?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Tato obec se nachází nedaleko Jindřichova Hradce. </a:t>
            </a:r>
          </a:p>
          <a:p>
            <a:r>
              <a:rPr lang="cs-CZ" dirty="0" smtClean="0"/>
              <a:t>Poblíž je  vodní nádrž </a:t>
            </a:r>
            <a:r>
              <a:rPr lang="cs-CZ" dirty="0" smtClean="0">
                <a:hlinkClick r:id="rId2" tooltip="Landštejn (vodní nádrž) (stránka neexistuje)"/>
              </a:rPr>
              <a:t>Landštejn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První zmínky jsou z 12. století, kdy se jednalo o osadu.</a:t>
            </a:r>
          </a:p>
          <a:p>
            <a:r>
              <a:rPr lang="cs-CZ" dirty="0" smtClean="0"/>
              <a:t>V 15. století zde vzniklo městečko.</a:t>
            </a:r>
          </a:p>
          <a:p>
            <a:r>
              <a:rPr lang="cs-CZ" dirty="0" smtClean="0"/>
              <a:t>Negativní vliv měl ale odsun německého obyvatelstva po </a:t>
            </a:r>
            <a:r>
              <a:rPr lang="cs-CZ" dirty="0" smtClean="0">
                <a:hlinkClick r:id="rId3" tooltip="Druhá světová válka"/>
              </a:rPr>
              <a:t>druhé světové válce</a:t>
            </a:r>
            <a:r>
              <a:rPr lang="cs-CZ" dirty="0" smtClean="0"/>
              <a:t>. To  zde tehdy tvořilo asi polovinu obyvatelstva.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3065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Staré Město pod Landštejnem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7931224" cy="63976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Zjisti, co zajímavého v této obci a blízkém okolí můžeš objevit?</a:t>
            </a:r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842550"/>
            <a:ext cx="3057029" cy="4601634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009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Kostel Nanebevzetí Panny Marie</a:t>
            </a:r>
          </a:p>
          <a:p>
            <a:r>
              <a:rPr lang="cs-CZ" dirty="0"/>
              <a:t>Zřícenina hradu </a:t>
            </a:r>
            <a:r>
              <a:rPr lang="cs-CZ" dirty="0" smtClean="0"/>
              <a:t>Landštejn</a:t>
            </a:r>
          </a:p>
          <a:p>
            <a:r>
              <a:rPr lang="cs-CZ" dirty="0" smtClean="0"/>
              <a:t>Zámek staré město pod Landštejnem (z 19. století)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471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jakou památku se jedná?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492896"/>
            <a:ext cx="4259263" cy="2829580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6942" y="2492896"/>
            <a:ext cx="4227249" cy="2808312"/>
          </a:xfrm>
        </p:spPr>
      </p:pic>
      <p:sp>
        <p:nvSpPr>
          <p:cNvPr id="3" name="TextovéPole 2"/>
          <p:cNvSpPr txBox="1"/>
          <p:nvPr/>
        </p:nvSpPr>
        <p:spPr>
          <a:xfrm>
            <a:off x="467544" y="69269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3434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Zřícenina hradu Landštejn</a:t>
            </a:r>
            <a:br>
              <a:rPr lang="cs-CZ" dirty="0"/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340768"/>
            <a:ext cx="3526871" cy="5308870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340768"/>
            <a:ext cx="3513970" cy="5289451"/>
          </a:xfrm>
        </p:spPr>
      </p:pic>
      <p:sp>
        <p:nvSpPr>
          <p:cNvPr id="3" name="TextovéPole 2"/>
          <p:cNvSpPr txBox="1"/>
          <p:nvPr/>
        </p:nvSpPr>
        <p:spPr>
          <a:xfrm>
            <a:off x="755576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7220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zajímavé informace o hradu Landštejn.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628800"/>
            <a:ext cx="3303579" cy="4972757"/>
          </a:xfrm>
        </p:spPr>
      </p:pic>
      <p:sp>
        <p:nvSpPr>
          <p:cNvPr id="3" name="TextovéPole 2"/>
          <p:cNvSpPr txBox="1"/>
          <p:nvPr/>
        </p:nvSpPr>
        <p:spPr>
          <a:xfrm>
            <a:off x="323528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1035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Hrad Landštejn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Hrad nejdříve plnil obrannou a vojenskou funkci.</a:t>
            </a:r>
          </a:p>
          <a:p>
            <a:r>
              <a:rPr lang="cs-CZ" dirty="0" smtClean="0"/>
              <a:t>Jádrem hradu byla velká hranolová věž na jižní straně a menší obytná věž s kaplí na jižní straně.</a:t>
            </a:r>
          </a:p>
          <a:p>
            <a:r>
              <a:rPr lang="cs-CZ" dirty="0" smtClean="0"/>
              <a:t>Později byly tyto věže spojeny palácem a probíhaly další stavební úpravy.</a:t>
            </a:r>
          </a:p>
          <a:p>
            <a:r>
              <a:rPr lang="cs-CZ" dirty="0" smtClean="0"/>
              <a:t>Roku </a:t>
            </a:r>
            <a:r>
              <a:rPr lang="cs-CZ" dirty="0" smtClean="0">
                <a:hlinkClick r:id="rId2" tooltip="1771"/>
              </a:rPr>
              <a:t>1771</a:t>
            </a:r>
            <a:r>
              <a:rPr lang="cs-CZ" dirty="0" smtClean="0"/>
              <a:t> byl zničen požárem a opuštěn.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279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název města.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o město přibližně 40 km severovýchodně od </a:t>
            </a:r>
            <a:r>
              <a:rPr lang="cs-CZ" dirty="0" smtClean="0">
                <a:hlinkClick r:id="rId2" tooltip="České Budějovice"/>
              </a:rPr>
              <a:t>Českých Budějovic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Protéká jím řeka  </a:t>
            </a:r>
            <a:r>
              <a:rPr lang="cs-CZ" dirty="0" smtClean="0">
                <a:hlinkClick r:id="rId3" tooltip="Nežárka"/>
              </a:rPr>
              <a:t>Nežárka</a:t>
            </a:r>
            <a:r>
              <a:rPr lang="cs-CZ" dirty="0" smtClean="0"/>
              <a:t>. </a:t>
            </a:r>
          </a:p>
          <a:p>
            <a:r>
              <a:rPr lang="cs-CZ" dirty="0" smtClean="0"/>
              <a:t>Jeho historické jádro je </a:t>
            </a:r>
            <a:r>
              <a:rPr lang="cs-CZ" dirty="0" smtClean="0">
                <a:hlinkClick r:id="rId4" tooltip="Městská památková rezervace"/>
              </a:rPr>
              <a:t>městskou památkovou rezervací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První zmínky jsou z 9. až 10. století.</a:t>
            </a:r>
          </a:p>
          <a:p>
            <a:r>
              <a:rPr lang="cs-CZ" dirty="0" smtClean="0"/>
              <a:t>Je zde gotický hrad.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854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18864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617" y="1600200"/>
            <a:ext cx="6812765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755576" y="33265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1491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Jindřichův Hradec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121" y="1600200"/>
            <a:ext cx="3006758" cy="4525963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4121" y="1600200"/>
            <a:ext cx="3006758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683568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1230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Zjisti, jaké zajímavosti si zde můžeš prohlédnout.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275040" cy="4525963"/>
          </a:xfrm>
        </p:spPr>
        <p:txBody>
          <a:bodyPr/>
          <a:lstStyle/>
          <a:p>
            <a:r>
              <a:rPr lang="cs-CZ" dirty="0" smtClean="0"/>
              <a:t>NAPŘÍKLAD :</a:t>
            </a:r>
          </a:p>
          <a:p>
            <a:r>
              <a:rPr lang="cs-CZ" dirty="0" smtClean="0"/>
              <a:t>Zámecký vodní mlýn</a:t>
            </a:r>
          </a:p>
          <a:p>
            <a:r>
              <a:rPr lang="cs-CZ" dirty="0" smtClean="0"/>
              <a:t>Zámecký pivovar</a:t>
            </a:r>
          </a:p>
          <a:p>
            <a:r>
              <a:rPr lang="cs-CZ" dirty="0" err="1" smtClean="0"/>
              <a:t>Krýzovy</a:t>
            </a:r>
            <a:r>
              <a:rPr lang="cs-CZ" dirty="0" smtClean="0"/>
              <a:t> jesličky</a:t>
            </a:r>
          </a:p>
          <a:p>
            <a:r>
              <a:rPr lang="cs-CZ" dirty="0" smtClean="0"/>
              <a:t>Kostel svaté Máří Magdaleny</a:t>
            </a:r>
          </a:p>
          <a:p>
            <a:r>
              <a:rPr lang="cs-CZ" dirty="0" smtClean="0"/>
              <a:t>Židovský hřbitov</a:t>
            </a:r>
          </a:p>
          <a:p>
            <a:r>
              <a:rPr lang="cs-CZ" dirty="0" smtClean="0"/>
              <a:t>Městské opevnění</a:t>
            </a:r>
          </a:p>
          <a:p>
            <a:r>
              <a:rPr lang="cs-CZ" dirty="0" smtClean="0"/>
              <a:t>Kamenný Vajgarský most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516216" y="1628800"/>
            <a:ext cx="2170584" cy="44973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0155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7B9899"/>
                </a:solidFill>
              </a:rPr>
              <a:t>Citace a zdroje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0" y="1527175"/>
            <a:ext cx="8964488" cy="4572000"/>
          </a:xfrm>
        </p:spPr>
        <p:txBody>
          <a:bodyPr/>
          <a:lstStyle/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Autorem materiálu a všech jeho částí, není-li uvedeno jinak, je Mgr. </a:t>
            </a:r>
            <a:r>
              <a:rPr lang="cs-CZ" sz="1600" dirty="0" smtClean="0"/>
              <a:t>Hana Koudelková.</a:t>
            </a:r>
            <a:endParaRPr lang="cs-CZ" sz="1600" dirty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 Materiál vznikl v OP Vzdělávání pro </a:t>
            </a:r>
            <a:r>
              <a:rPr lang="cs-CZ" sz="1600" dirty="0" smtClean="0"/>
              <a:t>konkurenceschopnost </a:t>
            </a:r>
            <a:r>
              <a:rPr lang="cs-CZ" sz="1600" dirty="0"/>
              <a:t>– projekt EU peníze </a:t>
            </a:r>
            <a:r>
              <a:rPr lang="cs-CZ" sz="1600" dirty="0" smtClean="0"/>
              <a:t>školám.</a:t>
            </a:r>
          </a:p>
        </p:txBody>
      </p:sp>
    </p:spTree>
    <p:extLst>
      <p:ext uri="{BB962C8B-B14F-4D97-AF65-F5344CB8AC3E}">
        <p14:creationId xmlns:p14="http://schemas.microsoft.com/office/powerpoint/2010/main" val="3965098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133</TotalTime>
  <Words>764</Words>
  <Application>Microsoft Office PowerPoint</Application>
  <PresentationFormat>Předvádění na obrazovce (4:3)</PresentationFormat>
  <Paragraphs>125</Paragraphs>
  <Slides>25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8" baseType="lpstr">
      <vt:lpstr>Motiv systému Office</vt:lpstr>
      <vt:lpstr>1_Motiv systému Office</vt:lpstr>
      <vt:lpstr>Picture</vt:lpstr>
      <vt:lpstr>Prezentace aplikace PowerPoint</vt:lpstr>
      <vt:lpstr>Prezentace aplikace PowerPoint</vt:lpstr>
      <vt:lpstr>ANOTACE</vt:lpstr>
      <vt:lpstr>Urči název oblasti</vt:lpstr>
      <vt:lpstr>Česká Kanada</vt:lpstr>
      <vt:lpstr>Najdi názvy některých rybníků této oblasti.</vt:lpstr>
      <vt:lpstr>Prezentace aplikace PowerPoint</vt:lpstr>
      <vt:lpstr>Dokážeš najít název tohoto místa?</vt:lpstr>
      <vt:lpstr>Prezentace aplikace PowerPoint</vt:lpstr>
      <vt:lpstr>Vysoký kámen</vt:lpstr>
      <vt:lpstr>Vítkův Hrádek u Blažejova</vt:lpstr>
      <vt:lpstr>Prezentace aplikace PowerPoint</vt:lpstr>
      <vt:lpstr>Prezentace aplikace PowerPoint</vt:lpstr>
      <vt:lpstr>Urči název?</vt:lpstr>
      <vt:lpstr>Staré Město pod Landštejnem </vt:lpstr>
      <vt:lpstr>Prezentace aplikace PowerPoint</vt:lpstr>
      <vt:lpstr>O jakou památku se jedná?</vt:lpstr>
      <vt:lpstr>Zřícenina hradu Landštejn </vt:lpstr>
      <vt:lpstr>Najdi zajímavé informace o hradu Landštejn.</vt:lpstr>
      <vt:lpstr>Hrad Landštejn</vt:lpstr>
      <vt:lpstr>Urči název města.</vt:lpstr>
      <vt:lpstr>Prezentace aplikace PowerPoint</vt:lpstr>
      <vt:lpstr>Jindřichův Hradec</vt:lpstr>
      <vt:lpstr>Zjisti, jaké zajímavosti si zde můžeš prohlédnout.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ZSDV -Koudelková</dc:creator>
  <cp:lastModifiedBy>ZSDV -Koudelková</cp:lastModifiedBy>
  <cp:revision>15</cp:revision>
  <dcterms:created xsi:type="dcterms:W3CDTF">2013-04-04T17:34:26Z</dcterms:created>
  <dcterms:modified xsi:type="dcterms:W3CDTF">2013-04-16T17:40:55Z</dcterms:modified>
</cp:coreProperties>
</file>