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sldIdLst>
    <p:sldId id="276" r:id="rId2"/>
    <p:sldId id="277" r:id="rId3"/>
    <p:sldId id="256" r:id="rId4"/>
    <p:sldId id="259" r:id="rId5"/>
    <p:sldId id="257" r:id="rId6"/>
    <p:sldId id="269" r:id="rId7"/>
    <p:sldId id="261" r:id="rId8"/>
    <p:sldId id="260" r:id="rId9"/>
    <p:sldId id="265" r:id="rId10"/>
    <p:sldId id="275" r:id="rId11"/>
    <p:sldId id="262" r:id="rId12"/>
    <p:sldId id="263" r:id="rId13"/>
    <p:sldId id="264" r:id="rId14"/>
    <p:sldId id="266" r:id="rId15"/>
    <p:sldId id="267" r:id="rId16"/>
    <p:sldId id="268" r:id="rId17"/>
    <p:sldId id="270" r:id="rId18"/>
    <p:sldId id="272" r:id="rId19"/>
    <p:sldId id="273" r:id="rId20"/>
    <p:sldId id="274" r:id="rId21"/>
    <p:sldId id="27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EE998-F3A4-4D02-9300-49E421176F13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30AF5-5D4A-43F2-81E9-3107050D62C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http://nastroje.knihovna.cz/katalog-nastroju/grafika/graficke-editory/speaking_imag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0.xml"/><Relationship Id="rId3" Type="http://schemas.openxmlformats.org/officeDocument/2006/relationships/slide" Target="slide7.xml"/><Relationship Id="rId7" Type="http://schemas.openxmlformats.org/officeDocument/2006/relationships/slide" Target="slide14.xml"/><Relationship Id="rId12" Type="http://schemas.openxmlformats.org/officeDocument/2006/relationships/slide" Target="slide18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19.xml"/><Relationship Id="rId5" Type="http://schemas.openxmlformats.org/officeDocument/2006/relationships/slide" Target="slide9.xml"/><Relationship Id="rId10" Type="http://schemas.openxmlformats.org/officeDocument/2006/relationships/slide" Target="slide17.xml"/><Relationship Id="rId4" Type="http://schemas.openxmlformats.org/officeDocument/2006/relationships/slide" Target="slide8.xml"/><Relationship Id="rId9" Type="http://schemas.openxmlformats.org/officeDocument/2006/relationships/slide" Target="slide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hyperlink" Target="http://www.speakingimage.org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peakingimage.org/images/i-anoiksi" TargetMode="External"/><Relationship Id="rId3" Type="http://schemas.openxmlformats.org/officeDocument/2006/relationships/hyperlink" Target="http://www.speakingimage.org/images/casos-gripe-h1n1-en-europa" TargetMode="External"/><Relationship Id="rId7" Type="http://schemas.openxmlformats.org/officeDocument/2006/relationships/hyperlink" Target="http://www.speakingimage.org/images/estructura-la-membrana-plasmatica" TargetMode="External"/><Relationship Id="rId2" Type="http://schemas.openxmlformats.org/officeDocument/2006/relationships/hyperlink" Target="http://www.speakingimage.org/images/test-image-jw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peakingimage.org/images/clarinete-alto-divisi-n-principal" TargetMode="External"/><Relationship Id="rId5" Type="http://schemas.openxmlformats.org/officeDocument/2006/relationships/hyperlink" Target="http://www.speakingimage.org/images/adrian-aparicio-rey" TargetMode="External"/><Relationship Id="rId10" Type="http://schemas.openxmlformats.org/officeDocument/2006/relationships/slide" Target="slide5.xml"/><Relationship Id="rId4" Type="http://schemas.openxmlformats.org/officeDocument/2006/relationships/hyperlink" Target="http://www.speakingimage.org/images/macbook-pro-early-2011-hardware-1" TargetMode="External"/><Relationship Id="rId9" Type="http://schemas.openxmlformats.org/officeDocument/2006/relationships/hyperlink" Target="http://www.speakingimage.org/images/campo-beisbo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speakingimage.org/help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76056" y="292006"/>
            <a:ext cx="2670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VY_32_INOVACE_16.01.10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>
            <a:hlinkClick r:id="rId2" action="ppaction://hlinksldjump"/>
          </p:cNvPr>
          <p:cNvSpPr/>
          <p:nvPr/>
        </p:nvSpPr>
        <p:spPr>
          <a:xfrm>
            <a:off x="0" y="4221088"/>
            <a:ext cx="9144000" cy="263691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1187624" y="4653136"/>
            <a:ext cx="6388672" cy="92333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Průvodce programem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635896" y="5661248"/>
            <a:ext cx="12698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hlinkClick r:id="rId2" action="ppaction://hlinksldjump"/>
              </a:rPr>
              <a:t>klikni</a:t>
            </a:r>
            <a:endParaRPr lang="cs-CZ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39552" y="2348880"/>
            <a:ext cx="8280920" cy="120032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SPEAKING IMAGE</a:t>
            </a:r>
            <a:endParaRPr lang="cs-CZ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16814" y="0"/>
            <a:ext cx="4727186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06531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Bezplatný online nástroj</a:t>
            </a:r>
          </a:p>
          <a:p>
            <a:r>
              <a:rPr lang="cs-CZ" dirty="0" smtClean="0"/>
              <a:t>Do obrázků se mohou vkládat</a:t>
            </a:r>
          </a:p>
          <a:p>
            <a:pPr lvl="1"/>
            <a:r>
              <a:rPr lang="cs-CZ" sz="1900" dirty="0" smtClean="0"/>
              <a:t>Obrázky</a:t>
            </a:r>
          </a:p>
          <a:p>
            <a:pPr lvl="1"/>
            <a:r>
              <a:rPr lang="cs-CZ" sz="1900" dirty="0" smtClean="0"/>
              <a:t>Odkazy</a:t>
            </a:r>
          </a:p>
          <a:p>
            <a:pPr lvl="1"/>
            <a:r>
              <a:rPr lang="cs-CZ" sz="1900" dirty="0" smtClean="0"/>
              <a:t>Videa</a:t>
            </a:r>
          </a:p>
          <a:p>
            <a:pPr lvl="1"/>
            <a:r>
              <a:rPr lang="cs-CZ" sz="1900" dirty="0" smtClean="0"/>
              <a:t>Objekty z malování</a:t>
            </a:r>
          </a:p>
          <a:p>
            <a:r>
              <a:rPr lang="cs-CZ" dirty="0" smtClean="0"/>
              <a:t>Hotovou práci sdílet pomocí </a:t>
            </a:r>
            <a:r>
              <a:rPr lang="cs-CZ" dirty="0" err="1" smtClean="0"/>
              <a:t>html</a:t>
            </a:r>
            <a:r>
              <a:rPr lang="cs-CZ" dirty="0" smtClean="0"/>
              <a:t> kódu nebo odkazu (linku)</a:t>
            </a:r>
          </a:p>
          <a:p>
            <a:r>
              <a:rPr lang="cs-CZ" dirty="0" smtClean="0"/>
              <a:t>Více </a:t>
            </a:r>
            <a:r>
              <a:rPr lang="cs-CZ" dirty="0" smtClean="0">
                <a:hlinkClick r:id="rId2"/>
              </a:rPr>
              <a:t>zde</a:t>
            </a:r>
            <a:endParaRPr lang="cs-CZ" dirty="0"/>
          </a:p>
        </p:txBody>
      </p:sp>
      <p:sp>
        <p:nvSpPr>
          <p:cNvPr id="9" name="Šipka doprava 8">
            <a:hlinkClick r:id="rId3" action="ppaction://hlinksldjump"/>
          </p:cNvPr>
          <p:cNvSpPr/>
          <p:nvPr/>
        </p:nvSpPr>
        <p:spPr>
          <a:xfrm>
            <a:off x="5796136" y="5877272"/>
            <a:ext cx="2592288" cy="720080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Pokračuj na Obsah</a:t>
            </a:r>
            <a:endParaRPr lang="cs-CZ" b="1" dirty="0"/>
          </a:p>
        </p:txBody>
      </p:sp>
      <p:sp>
        <p:nvSpPr>
          <p:cNvPr id="10" name="Obdélník 9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solidFill>
            <a:schemeClr val="accent5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Vytvoř a sdílej obrázky </a:t>
            </a: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 interaktivními poznámkami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84784"/>
            <a:ext cx="8229600" cy="5229200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2" action="ppaction://hlinksldjump"/>
              </a:rPr>
              <a:t>Registrace, přihlášení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3" action="ppaction://hlinksldjump"/>
              </a:rPr>
              <a:t>Inspirace</a:t>
            </a:r>
            <a:r>
              <a:rPr lang="cs-CZ" sz="4000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4" action="ppaction://hlinksldjump"/>
              </a:rPr>
              <a:t>Videonávody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5" action="ppaction://hlinksldjump"/>
              </a:rPr>
              <a:t>Začínáme nahráním pozadí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6" action="ppaction://hlinksldjump"/>
              </a:rPr>
              <a:t>Popis pracovního prostředí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7" action="ppaction://hlinksldjump"/>
              </a:rPr>
              <a:t>Jak na to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8" action="ppaction://hlinksldjump"/>
              </a:rPr>
              <a:t>Vložení obrázku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9" action="ppaction://hlinksldjump"/>
              </a:rPr>
              <a:t>Vložení videa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10" action="ppaction://hlinksldjump"/>
              </a:rPr>
              <a:t>Vložení značky (bodu zájmu)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11" action="ppaction://hlinksldjump"/>
              </a:rPr>
              <a:t>Sdílení 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12" action="ppaction://hlinksldjump"/>
              </a:rPr>
              <a:t>Pro pokročilé</a:t>
            </a:r>
            <a:endParaRPr lang="cs-CZ" sz="4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4000" dirty="0" smtClean="0">
                <a:hlinkClick r:id="rId13" action="ppaction://hlinksldjump"/>
              </a:rPr>
              <a:t>Konec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63688" y="116632"/>
            <a:ext cx="538512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Obsah průvodce</a:t>
            </a:r>
            <a:endParaRPr lang="cs-CZ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program na 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speakingimage.org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Registruj se (pokud již nemáš přihlašovací údaje)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Přihlas se do svého účtu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Podívej se na některé práce pro inspiraci</a:t>
            </a:r>
          </a:p>
          <a:p>
            <a:endParaRPr lang="cs-CZ" dirty="0"/>
          </a:p>
        </p:txBody>
      </p:sp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6948264" y="6021288"/>
            <a:ext cx="1656184" cy="548680"/>
          </a:xfrm>
          <a:prstGeom prst="left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1127204" y="109835"/>
            <a:ext cx="66229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Registrace a přihlášení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Jazyky - příklad </a:t>
            </a:r>
            <a:r>
              <a:rPr lang="cs-CZ" dirty="0" smtClean="0">
                <a:hlinkClick r:id="rId2"/>
              </a:rPr>
              <a:t>zde</a:t>
            </a:r>
            <a:endParaRPr lang="cs-CZ" dirty="0" smtClean="0"/>
          </a:p>
          <a:p>
            <a:r>
              <a:rPr lang="cs-CZ" dirty="0" smtClean="0"/>
              <a:t>Zeměpis – příklad </a:t>
            </a:r>
            <a:r>
              <a:rPr lang="cs-CZ" dirty="0" smtClean="0">
                <a:hlinkClick r:id="rId3"/>
              </a:rPr>
              <a:t>zde</a:t>
            </a:r>
            <a:endParaRPr lang="cs-CZ" dirty="0" smtClean="0"/>
          </a:p>
          <a:p>
            <a:r>
              <a:rPr lang="cs-CZ" dirty="0" smtClean="0"/>
              <a:t>Informatika – příklad </a:t>
            </a:r>
            <a:r>
              <a:rPr lang="cs-CZ" dirty="0" smtClean="0">
                <a:hlinkClick r:id="rId4"/>
              </a:rPr>
              <a:t>zde</a:t>
            </a:r>
            <a:endParaRPr lang="cs-CZ" dirty="0" smtClean="0"/>
          </a:p>
          <a:p>
            <a:r>
              <a:rPr lang="cs-CZ" dirty="0" smtClean="0"/>
              <a:t>Dějepis – příklad </a:t>
            </a:r>
            <a:r>
              <a:rPr lang="cs-CZ" dirty="0" smtClean="0">
                <a:hlinkClick r:id="rId5"/>
              </a:rPr>
              <a:t>zde</a:t>
            </a:r>
            <a:endParaRPr lang="cs-CZ" dirty="0" smtClean="0"/>
          </a:p>
          <a:p>
            <a:r>
              <a:rPr lang="cs-CZ" dirty="0" smtClean="0"/>
              <a:t>Hudební výchova – </a:t>
            </a:r>
            <a:r>
              <a:rPr lang="cs-CZ" dirty="0" smtClean="0">
                <a:hlinkClick r:id="rId6"/>
              </a:rPr>
              <a:t>zde</a:t>
            </a:r>
            <a:endParaRPr lang="cs-CZ" dirty="0" smtClean="0"/>
          </a:p>
          <a:p>
            <a:r>
              <a:rPr lang="cs-CZ" dirty="0" smtClean="0"/>
              <a:t>Biologie – příklad </a:t>
            </a:r>
            <a:r>
              <a:rPr lang="cs-CZ" dirty="0" smtClean="0">
                <a:hlinkClick r:id="rId7"/>
              </a:rPr>
              <a:t>zde</a:t>
            </a:r>
            <a:endParaRPr lang="cs-CZ" dirty="0" smtClean="0"/>
          </a:p>
          <a:p>
            <a:r>
              <a:rPr lang="cs-CZ" dirty="0" smtClean="0"/>
              <a:t>Výtvarná výchova – příklad </a:t>
            </a:r>
            <a:r>
              <a:rPr lang="cs-CZ" dirty="0" smtClean="0">
                <a:hlinkClick r:id="rId8"/>
              </a:rPr>
              <a:t>zde</a:t>
            </a:r>
            <a:endParaRPr lang="cs-CZ" dirty="0" smtClean="0"/>
          </a:p>
          <a:p>
            <a:r>
              <a:rPr lang="cs-CZ" dirty="0" smtClean="0"/>
              <a:t>Tělesná výchova – příklad </a:t>
            </a:r>
            <a:r>
              <a:rPr lang="cs-CZ" dirty="0" smtClean="0">
                <a:hlinkClick r:id="rId9"/>
              </a:rPr>
              <a:t>zde</a:t>
            </a:r>
            <a:endParaRPr lang="cs-CZ" dirty="0"/>
          </a:p>
        </p:txBody>
      </p:sp>
      <p:sp>
        <p:nvSpPr>
          <p:cNvPr id="4" name="Šipka doleva 3">
            <a:hlinkClick r:id="rId10" action="ppaction://hlinksldjump"/>
          </p:cNvPr>
          <p:cNvSpPr/>
          <p:nvPr/>
        </p:nvSpPr>
        <p:spPr>
          <a:xfrm>
            <a:off x="7020272" y="6093296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212274" y="109835"/>
            <a:ext cx="87416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Inspirace-využití ve vyučování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97971"/>
          </a:xfrm>
        </p:spPr>
        <p:txBody>
          <a:bodyPr/>
          <a:lstStyle/>
          <a:p>
            <a:r>
              <a:rPr lang="cs-CZ" sz="2800" dirty="0" smtClean="0"/>
              <a:t>V angličtině, ale srozumitelné</a:t>
            </a:r>
          </a:p>
          <a:p>
            <a:r>
              <a:rPr lang="cs-CZ" sz="2800" dirty="0" smtClean="0"/>
              <a:t>Klikni na obrázek pro přechod na návody</a:t>
            </a:r>
          </a:p>
          <a:p>
            <a:endParaRPr lang="cs-CZ" dirty="0"/>
          </a:p>
        </p:txBody>
      </p:sp>
      <p:pic>
        <p:nvPicPr>
          <p:cNvPr id="4" name="Obrázek 3" descr="help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348880"/>
            <a:ext cx="7848872" cy="4087428"/>
          </a:xfrm>
          <a:prstGeom prst="rect">
            <a:avLst/>
          </a:prstGeom>
        </p:spPr>
      </p:pic>
      <p:sp>
        <p:nvSpPr>
          <p:cNvPr id="5" name="Šipka doleva 4">
            <a:hlinkClick r:id="rId4" action="ppaction://hlinksldjump"/>
          </p:cNvPr>
          <p:cNvSpPr/>
          <p:nvPr/>
        </p:nvSpPr>
        <p:spPr>
          <a:xfrm>
            <a:off x="7236296" y="6309320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555776" y="0"/>
            <a:ext cx="41086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Video návody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980728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7571184" cy="5472608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Vyber </a:t>
            </a:r>
            <a:r>
              <a:rPr lang="cs-CZ" b="1" dirty="0" err="1" smtClean="0"/>
              <a:t>Add</a:t>
            </a:r>
            <a:r>
              <a:rPr lang="cs-CZ" b="1" dirty="0" smtClean="0"/>
              <a:t> image </a:t>
            </a:r>
            <a:r>
              <a:rPr lang="cs-CZ" dirty="0" smtClean="0"/>
              <a:t>v </a:t>
            </a:r>
            <a:r>
              <a:rPr lang="cs-CZ" dirty="0"/>
              <a:t>p</a:t>
            </a:r>
            <a:r>
              <a:rPr lang="cs-CZ" dirty="0" smtClean="0"/>
              <a:t>ravém horním rohu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Na další obrazovce nahraj obrázek z disku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třeba vyplnit </a:t>
            </a:r>
          </a:p>
          <a:p>
            <a:pPr lvl="1"/>
            <a:r>
              <a:rPr lang="cs-CZ" dirty="0" smtClean="0"/>
              <a:t>název obrázku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Přístup pro uživatele </a:t>
            </a:r>
          </a:p>
          <a:p>
            <a:pPr lvl="1">
              <a:buNone/>
            </a:pPr>
            <a:r>
              <a:rPr lang="cs-CZ" dirty="0" smtClean="0"/>
              <a:t>     (soukromý x veřejný)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 smtClean="0"/>
          </a:p>
          <a:p>
            <a:r>
              <a:rPr lang="cs-CZ" dirty="0" smtClean="0"/>
              <a:t>Uložit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Obrázek 5" descr="Výstřižek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941168"/>
            <a:ext cx="2934110" cy="1390844"/>
          </a:xfrm>
          <a:prstGeom prst="rect">
            <a:avLst/>
          </a:prstGeom>
        </p:spPr>
      </p:pic>
      <p:sp>
        <p:nvSpPr>
          <p:cNvPr id="7" name="Šipka doleva 6">
            <a:hlinkClick r:id="rId3" action="ppaction://hlinksldjump"/>
          </p:cNvPr>
          <p:cNvSpPr/>
          <p:nvPr/>
        </p:nvSpPr>
        <p:spPr>
          <a:xfrm>
            <a:off x="7164288" y="6093296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pic>
        <p:nvPicPr>
          <p:cNvPr id="8" name="Obrázek 7" descr="Výstřižek1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556792"/>
            <a:ext cx="9144000" cy="1511783"/>
          </a:xfrm>
          <a:prstGeom prst="rect">
            <a:avLst/>
          </a:prstGeom>
        </p:spPr>
      </p:pic>
      <p:pic>
        <p:nvPicPr>
          <p:cNvPr id="9" name="Obrázek 8" descr="Výstřižek1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5776" y="3356992"/>
            <a:ext cx="5616624" cy="971686"/>
          </a:xfrm>
          <a:prstGeom prst="rect">
            <a:avLst/>
          </a:prstGeom>
        </p:spPr>
      </p:pic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611560" y="0"/>
            <a:ext cx="7859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Nahrání obrázku do pozadí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2411760" y="3212976"/>
            <a:ext cx="2952328" cy="345638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Po nahrání pozadí se otevře </a:t>
            </a:r>
          </a:p>
          <a:p>
            <a:pPr algn="ctr"/>
            <a:r>
              <a:rPr lang="cs-CZ" b="1" dirty="0" smtClean="0"/>
              <a:t>toto pracovní prostředí. Zde vkládáme jednotlivé objekty, popisujeme obrázek</a:t>
            </a:r>
            <a:endParaRPr lang="cs-CZ" b="1" dirty="0"/>
          </a:p>
        </p:txBody>
      </p:sp>
      <p:cxnSp>
        <p:nvCxnSpPr>
          <p:cNvPr id="8" name="Přímá spojovací šipka 7"/>
          <p:cNvCxnSpPr/>
          <p:nvPr/>
        </p:nvCxnSpPr>
        <p:spPr>
          <a:xfrm flipH="1">
            <a:off x="611560" y="5445224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 flipV="1">
            <a:off x="1619672" y="2708920"/>
            <a:ext cx="108012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5004048" y="3789040"/>
            <a:ext cx="2448272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H="1" flipV="1">
            <a:off x="3923928" y="2636912"/>
            <a:ext cx="72008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5220072" y="5733256"/>
            <a:ext cx="230425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 flipH="1" flipV="1">
            <a:off x="683568" y="3861048"/>
            <a:ext cx="2088232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27" name="Šipka doprava 26">
            <a:hlinkClick r:id="rId3" action="ppaction://hlinksldjump"/>
          </p:cNvPr>
          <p:cNvSpPr/>
          <p:nvPr/>
        </p:nvSpPr>
        <p:spPr>
          <a:xfrm>
            <a:off x="3419872" y="5949280"/>
            <a:ext cx="1080120" cy="62068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dále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Ovládání a principy práce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prac. prostředí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7677" y="1600200"/>
            <a:ext cx="7648646" cy="4525963"/>
          </a:xfrm>
        </p:spPr>
      </p:pic>
      <p:sp>
        <p:nvSpPr>
          <p:cNvPr id="15" name="Obdélník 14"/>
          <p:cNvSpPr/>
          <p:nvPr/>
        </p:nvSpPr>
        <p:spPr>
          <a:xfrm>
            <a:off x="755576" y="1700808"/>
            <a:ext cx="7488832" cy="4392488"/>
          </a:xfrm>
          <a:prstGeom prst="rect">
            <a:avLst/>
          </a:prstGeom>
          <a:solidFill>
            <a:schemeClr val="accent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Čárový popisek 1 (se zvýrazněním) 5"/>
          <p:cNvSpPr/>
          <p:nvPr/>
        </p:nvSpPr>
        <p:spPr>
          <a:xfrm>
            <a:off x="2483768" y="2420888"/>
            <a:ext cx="1080120" cy="360040"/>
          </a:xfrm>
          <a:prstGeom prst="accentCallout1">
            <a:avLst>
              <a:gd name="adj1" fmla="val -10909"/>
              <a:gd name="adj2" fmla="val 94147"/>
              <a:gd name="adj3" fmla="val -135207"/>
              <a:gd name="adj4" fmla="val 13859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posuň</a:t>
            </a:r>
            <a:endParaRPr lang="cs-CZ" dirty="0"/>
          </a:p>
        </p:txBody>
      </p:sp>
      <p:sp>
        <p:nvSpPr>
          <p:cNvPr id="7" name="Čárový popisek 1 (se zvýrazněním) 6"/>
          <p:cNvSpPr/>
          <p:nvPr/>
        </p:nvSpPr>
        <p:spPr>
          <a:xfrm>
            <a:off x="4067944" y="2564904"/>
            <a:ext cx="1008112" cy="360040"/>
          </a:xfrm>
          <a:prstGeom prst="accentCallout1">
            <a:avLst>
              <a:gd name="adj1" fmla="val -4642"/>
              <a:gd name="adj2" fmla="val 4795"/>
              <a:gd name="adj3" fmla="val -166953"/>
              <a:gd name="adj4" fmla="val 1709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smaž</a:t>
            </a:r>
            <a:endParaRPr lang="cs-CZ" dirty="0"/>
          </a:p>
        </p:txBody>
      </p:sp>
      <p:sp>
        <p:nvSpPr>
          <p:cNvPr id="8" name="Čárový popisek 1 (se zvýrazněním) 7"/>
          <p:cNvSpPr/>
          <p:nvPr/>
        </p:nvSpPr>
        <p:spPr>
          <a:xfrm>
            <a:off x="2339752" y="1196752"/>
            <a:ext cx="1008112" cy="360040"/>
          </a:xfrm>
          <a:prstGeom prst="accentCallout1">
            <a:avLst>
              <a:gd name="adj1" fmla="val 95192"/>
              <a:gd name="adj2" fmla="val 93245"/>
              <a:gd name="adj3" fmla="val 164715"/>
              <a:gd name="adj4" fmla="val 14188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vyber</a:t>
            </a:r>
            <a:endParaRPr lang="cs-CZ" dirty="0"/>
          </a:p>
        </p:txBody>
      </p:sp>
      <p:sp>
        <p:nvSpPr>
          <p:cNvPr id="9" name="Čárový popisek 1 (se zvýrazněním) 8"/>
          <p:cNvSpPr/>
          <p:nvPr/>
        </p:nvSpPr>
        <p:spPr>
          <a:xfrm>
            <a:off x="323528" y="2348880"/>
            <a:ext cx="1080120" cy="648072"/>
          </a:xfrm>
          <a:prstGeom prst="accentCallout1">
            <a:avLst>
              <a:gd name="adj1" fmla="val 1345"/>
              <a:gd name="adj2" fmla="val 101945"/>
              <a:gd name="adj3" fmla="val -78769"/>
              <a:gd name="adj4" fmla="val 10851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Ulož a ukonči</a:t>
            </a:r>
            <a:endParaRPr lang="cs-CZ" dirty="0"/>
          </a:p>
        </p:txBody>
      </p:sp>
      <p:sp>
        <p:nvSpPr>
          <p:cNvPr id="10" name="Čárový popisek 1 (se zvýrazněním) 9"/>
          <p:cNvSpPr/>
          <p:nvPr/>
        </p:nvSpPr>
        <p:spPr>
          <a:xfrm>
            <a:off x="1835696" y="2924944"/>
            <a:ext cx="1080120" cy="360040"/>
          </a:xfrm>
          <a:prstGeom prst="accentCallout1">
            <a:avLst>
              <a:gd name="adj1" fmla="val -37643"/>
              <a:gd name="adj2" fmla="val 7262"/>
              <a:gd name="adj3" fmla="val -349078"/>
              <a:gd name="adj4" fmla="val 2943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ulož</a:t>
            </a:r>
            <a:endParaRPr lang="cs-CZ" dirty="0"/>
          </a:p>
        </p:txBody>
      </p:sp>
      <p:sp>
        <p:nvSpPr>
          <p:cNvPr id="12" name="Čárový popisek 1 (se zvýrazněním) 11"/>
          <p:cNvSpPr/>
          <p:nvPr/>
        </p:nvSpPr>
        <p:spPr>
          <a:xfrm>
            <a:off x="4572000" y="3212976"/>
            <a:ext cx="1080120" cy="360040"/>
          </a:xfrm>
          <a:prstGeom prst="accentCallout1">
            <a:avLst>
              <a:gd name="adj1" fmla="val 9142"/>
              <a:gd name="adj2" fmla="val 9490"/>
              <a:gd name="adj3" fmla="val -365786"/>
              <a:gd name="adj4" fmla="val 2608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3" name="Čárový popisek 1 (se zvýrazněním) 12"/>
          <p:cNvSpPr/>
          <p:nvPr/>
        </p:nvSpPr>
        <p:spPr>
          <a:xfrm>
            <a:off x="5436096" y="2492896"/>
            <a:ext cx="1080120" cy="360040"/>
          </a:xfrm>
          <a:prstGeom prst="accentCallout1">
            <a:avLst>
              <a:gd name="adj1" fmla="val 9142"/>
              <a:gd name="adj2" fmla="val 6148"/>
              <a:gd name="adj3" fmla="val -168624"/>
              <a:gd name="adj4" fmla="val -2515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vpřed</a:t>
            </a:r>
            <a:endParaRPr lang="cs-CZ" dirty="0"/>
          </a:p>
        </p:txBody>
      </p:sp>
      <p:pic>
        <p:nvPicPr>
          <p:cNvPr id="16" name="Obrázek 15" descr="Výstřižek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1628800"/>
            <a:ext cx="7488832" cy="403012"/>
          </a:xfrm>
          <a:prstGeom prst="rect">
            <a:avLst/>
          </a:prstGeom>
        </p:spPr>
      </p:pic>
      <p:sp>
        <p:nvSpPr>
          <p:cNvPr id="17" name="Šipka doprava 16">
            <a:hlinkClick r:id="rId4" action="ppaction://hlinksldjump"/>
          </p:cNvPr>
          <p:cNvSpPr/>
          <p:nvPr/>
        </p:nvSpPr>
        <p:spPr>
          <a:xfrm>
            <a:off x="7740352" y="6093296"/>
            <a:ext cx="1080120" cy="62068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dále</a:t>
            </a:r>
            <a:endParaRPr lang="cs-CZ" dirty="0"/>
          </a:p>
        </p:txBody>
      </p:sp>
      <p:sp>
        <p:nvSpPr>
          <p:cNvPr id="18" name="Šipka doleva 17">
            <a:hlinkClick r:id="rId5" action="ppaction://hlinksldjump"/>
          </p:cNvPr>
          <p:cNvSpPr/>
          <p:nvPr/>
        </p:nvSpPr>
        <p:spPr>
          <a:xfrm>
            <a:off x="323528" y="6165304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Vkládání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Zástupný symbol pro obsah 3" descr="prac. prostředí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7648646" cy="4525963"/>
          </a:xfrm>
          <a:solidFill>
            <a:schemeClr val="accent1">
              <a:lumMod val="75000"/>
              <a:alpha val="53000"/>
            </a:schemeClr>
          </a:solidFill>
        </p:spPr>
      </p:pic>
      <p:sp>
        <p:nvSpPr>
          <p:cNvPr id="20" name="Obdélník 19"/>
          <p:cNvSpPr/>
          <p:nvPr/>
        </p:nvSpPr>
        <p:spPr>
          <a:xfrm>
            <a:off x="611560" y="1340768"/>
            <a:ext cx="7632848" cy="4536504"/>
          </a:xfrm>
          <a:prstGeom prst="rect">
            <a:avLst/>
          </a:prstGeom>
          <a:solidFill>
            <a:schemeClr val="accent1">
              <a:lumMod val="75000"/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Čárový popisek 1 (se zvýrazněním) 10"/>
          <p:cNvSpPr/>
          <p:nvPr/>
        </p:nvSpPr>
        <p:spPr>
          <a:xfrm>
            <a:off x="2483768" y="2852936"/>
            <a:ext cx="1872208" cy="360040"/>
          </a:xfrm>
          <a:prstGeom prst="accentCallout1">
            <a:avLst>
              <a:gd name="adj1" fmla="val 69293"/>
              <a:gd name="adj2" fmla="val 2721"/>
              <a:gd name="adj3" fmla="val 88690"/>
              <a:gd name="adj4" fmla="val -6435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Vlož „bod zájmu“</a:t>
            </a:r>
            <a:endParaRPr lang="cs-CZ" dirty="0"/>
          </a:p>
        </p:txBody>
      </p:sp>
      <p:sp>
        <p:nvSpPr>
          <p:cNvPr id="15" name="Čárový popisek 1 (se zvýrazněním) 14"/>
          <p:cNvSpPr/>
          <p:nvPr/>
        </p:nvSpPr>
        <p:spPr>
          <a:xfrm>
            <a:off x="2771800" y="4005064"/>
            <a:ext cx="1872208" cy="360040"/>
          </a:xfrm>
          <a:prstGeom prst="accentCallout1">
            <a:avLst>
              <a:gd name="adj1" fmla="val 15825"/>
              <a:gd name="adj2" fmla="val 3364"/>
              <a:gd name="adj3" fmla="val -131865"/>
              <a:gd name="adj4" fmla="val -7656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Vlož obrázek</a:t>
            </a:r>
            <a:endParaRPr lang="cs-CZ" dirty="0"/>
          </a:p>
        </p:txBody>
      </p:sp>
      <p:sp>
        <p:nvSpPr>
          <p:cNvPr id="16" name="Čárový popisek 1 (se zvýrazněním) 15"/>
          <p:cNvSpPr/>
          <p:nvPr/>
        </p:nvSpPr>
        <p:spPr>
          <a:xfrm>
            <a:off x="2411760" y="5517232"/>
            <a:ext cx="1584176" cy="360040"/>
          </a:xfrm>
          <a:prstGeom prst="accentCallout1">
            <a:avLst>
              <a:gd name="adj1" fmla="val 15825"/>
              <a:gd name="adj2" fmla="val 4006"/>
              <a:gd name="adj3" fmla="val -486089"/>
              <a:gd name="adj4" fmla="val -8953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Vlož video</a:t>
            </a:r>
            <a:endParaRPr lang="cs-CZ" dirty="0"/>
          </a:p>
        </p:txBody>
      </p:sp>
      <p:sp>
        <p:nvSpPr>
          <p:cNvPr id="17" name="Čárový popisek 1 (se zvýrazněním) 16"/>
          <p:cNvSpPr/>
          <p:nvPr/>
        </p:nvSpPr>
        <p:spPr>
          <a:xfrm>
            <a:off x="2915816" y="3429000"/>
            <a:ext cx="1296144" cy="360040"/>
          </a:xfrm>
          <a:prstGeom prst="accentCallout1">
            <a:avLst>
              <a:gd name="adj1" fmla="val 19167"/>
              <a:gd name="adj2" fmla="val 4006"/>
              <a:gd name="adj3" fmla="val -48322"/>
              <a:gd name="adj4" fmla="val -152395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Vlož text</a:t>
            </a:r>
            <a:endParaRPr lang="cs-CZ" dirty="0"/>
          </a:p>
        </p:txBody>
      </p:sp>
      <p:sp>
        <p:nvSpPr>
          <p:cNvPr id="18" name="Čárový popisek 1 (se zvýrazněním) 17"/>
          <p:cNvSpPr/>
          <p:nvPr/>
        </p:nvSpPr>
        <p:spPr>
          <a:xfrm>
            <a:off x="2411760" y="2060848"/>
            <a:ext cx="1872208" cy="360040"/>
          </a:xfrm>
          <a:prstGeom prst="accentCallout1">
            <a:avLst>
              <a:gd name="adj1" fmla="val 59267"/>
              <a:gd name="adj2" fmla="val 1435"/>
              <a:gd name="adj3" fmla="val 122107"/>
              <a:gd name="adj4" fmla="val -7078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Vlož objekty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683568" y="1844824"/>
            <a:ext cx="914400" cy="31683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1" name="Obrázek 20" descr="Výstřiže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772816"/>
            <a:ext cx="959003" cy="3312368"/>
          </a:xfrm>
          <a:prstGeom prst="rect">
            <a:avLst/>
          </a:prstGeom>
        </p:spPr>
      </p:pic>
      <p:sp>
        <p:nvSpPr>
          <p:cNvPr id="22" name="Šipka doprava 21">
            <a:hlinkClick r:id="rId4" action="ppaction://hlinksldjump"/>
          </p:cNvPr>
          <p:cNvSpPr/>
          <p:nvPr/>
        </p:nvSpPr>
        <p:spPr>
          <a:xfrm>
            <a:off x="7740352" y="6093296"/>
            <a:ext cx="1080120" cy="620688"/>
          </a:xfrm>
          <a:prstGeom prst="righ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dále</a:t>
            </a:r>
            <a:endParaRPr lang="cs-CZ" dirty="0"/>
          </a:p>
        </p:txBody>
      </p:sp>
      <p:sp>
        <p:nvSpPr>
          <p:cNvPr id="23" name="Šipka doleva 22">
            <a:hlinkClick r:id="rId5" action="ppaction://hlinksldjump"/>
          </p:cNvPr>
          <p:cNvSpPr/>
          <p:nvPr/>
        </p:nvSpPr>
        <p:spPr>
          <a:xfrm>
            <a:off x="323528" y="6165304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3">
                    <a:lumMod val="75000"/>
                  </a:schemeClr>
                </a:solidFill>
              </a:rPr>
              <a:t>Práce s objekty</a:t>
            </a:r>
            <a:endParaRPr lang="cs-CZ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Zástupný symbol pro obsah 3" descr="prac. prostředí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124744"/>
            <a:ext cx="8761668" cy="5184576"/>
          </a:xfrm>
          <a:solidFill>
            <a:schemeClr val="accent1">
              <a:lumMod val="75000"/>
              <a:alpha val="53000"/>
            </a:schemeClr>
          </a:solidFill>
        </p:spPr>
      </p:pic>
      <p:sp>
        <p:nvSpPr>
          <p:cNvPr id="20" name="Obdélník 19"/>
          <p:cNvSpPr/>
          <p:nvPr/>
        </p:nvSpPr>
        <p:spPr>
          <a:xfrm>
            <a:off x="251520" y="1124744"/>
            <a:ext cx="8568952" cy="5112568"/>
          </a:xfrm>
          <a:prstGeom prst="rect">
            <a:avLst/>
          </a:prstGeom>
          <a:solidFill>
            <a:schemeClr val="accent1">
              <a:lumMod val="75000"/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 descr="Výstřižek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1556792"/>
            <a:ext cx="1800200" cy="2694176"/>
          </a:xfrm>
          <a:prstGeom prst="rect">
            <a:avLst/>
          </a:prstGeom>
        </p:spPr>
      </p:pic>
      <p:sp>
        <p:nvSpPr>
          <p:cNvPr id="22" name="Čárový popisek 1 (se zvýrazněním) 21"/>
          <p:cNvSpPr/>
          <p:nvPr/>
        </p:nvSpPr>
        <p:spPr>
          <a:xfrm>
            <a:off x="4572000" y="1988840"/>
            <a:ext cx="2016224" cy="360040"/>
          </a:xfrm>
          <a:prstGeom prst="accentCallout1">
            <a:avLst>
              <a:gd name="adj1" fmla="val 55926"/>
              <a:gd name="adj2" fmla="val 97649"/>
              <a:gd name="adj3" fmla="val -11563"/>
              <a:gd name="adj4" fmla="val 159791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Barva výplně</a:t>
            </a:r>
            <a:endParaRPr lang="cs-CZ" b="1" dirty="0"/>
          </a:p>
        </p:txBody>
      </p:sp>
      <p:sp>
        <p:nvSpPr>
          <p:cNvPr id="23" name="Čárový popisek 1 (se zvýrazněním) 22"/>
          <p:cNvSpPr/>
          <p:nvPr/>
        </p:nvSpPr>
        <p:spPr>
          <a:xfrm>
            <a:off x="3635896" y="2636912"/>
            <a:ext cx="2520280" cy="360040"/>
          </a:xfrm>
          <a:prstGeom prst="accentCallout1">
            <a:avLst>
              <a:gd name="adj1" fmla="val 2458"/>
              <a:gd name="adj2" fmla="val 96455"/>
              <a:gd name="adj3" fmla="val -131865"/>
              <a:gd name="adj4" fmla="val 17172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Průhlednost výplně</a:t>
            </a:r>
            <a:endParaRPr lang="cs-CZ" b="1" dirty="0"/>
          </a:p>
        </p:txBody>
      </p:sp>
      <p:sp>
        <p:nvSpPr>
          <p:cNvPr id="24" name="Čárový popisek 1 (se zvýrazněním) 23"/>
          <p:cNvSpPr/>
          <p:nvPr/>
        </p:nvSpPr>
        <p:spPr>
          <a:xfrm>
            <a:off x="3059832" y="3284984"/>
            <a:ext cx="2016224" cy="360040"/>
          </a:xfrm>
          <a:prstGeom prst="accentCallout1">
            <a:avLst>
              <a:gd name="adj1" fmla="val 2458"/>
              <a:gd name="adj2" fmla="val 96455"/>
              <a:gd name="adj3" fmla="val -215409"/>
              <a:gd name="adj4" fmla="val 23438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Barva ohraničení</a:t>
            </a:r>
            <a:endParaRPr lang="cs-CZ" b="1" dirty="0"/>
          </a:p>
        </p:txBody>
      </p:sp>
      <p:sp>
        <p:nvSpPr>
          <p:cNvPr id="25" name="Čárový popisek 1 (se zvýrazněním) 24"/>
          <p:cNvSpPr/>
          <p:nvPr/>
        </p:nvSpPr>
        <p:spPr>
          <a:xfrm>
            <a:off x="3851920" y="3933056"/>
            <a:ext cx="2016224" cy="360040"/>
          </a:xfrm>
          <a:prstGeom prst="accentCallout1">
            <a:avLst>
              <a:gd name="adj1" fmla="val 2458"/>
              <a:gd name="adj2" fmla="val 96455"/>
              <a:gd name="adj3" fmla="val -58347"/>
              <a:gd name="adj4" fmla="val 20335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Typ písma</a:t>
            </a:r>
            <a:endParaRPr lang="cs-CZ" b="1" dirty="0"/>
          </a:p>
        </p:txBody>
      </p:sp>
      <p:sp>
        <p:nvSpPr>
          <p:cNvPr id="26" name="Čárový popisek 1 (se zvýrazněním) 25"/>
          <p:cNvSpPr/>
          <p:nvPr/>
        </p:nvSpPr>
        <p:spPr>
          <a:xfrm>
            <a:off x="3563888" y="5013176"/>
            <a:ext cx="2016224" cy="360040"/>
          </a:xfrm>
          <a:prstGeom prst="accentCallout1">
            <a:avLst>
              <a:gd name="adj1" fmla="val 2458"/>
              <a:gd name="adj2" fmla="val 96455"/>
              <a:gd name="adj3" fmla="val -285586"/>
              <a:gd name="adj4" fmla="val 20275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Velikost písma</a:t>
            </a:r>
            <a:endParaRPr lang="cs-CZ" b="1" dirty="0"/>
          </a:p>
        </p:txBody>
      </p:sp>
      <p:sp>
        <p:nvSpPr>
          <p:cNvPr id="27" name="Šipka doleva 26">
            <a:hlinkClick r:id="rId4" action="ppaction://hlinksldjump"/>
          </p:cNvPr>
          <p:cNvSpPr/>
          <p:nvPr/>
        </p:nvSpPr>
        <p:spPr>
          <a:xfrm>
            <a:off x="7236296" y="6309320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Po nahrání se automaticky otevře obrázek v editoru</a:t>
            </a:r>
          </a:p>
          <a:p>
            <a:r>
              <a:rPr lang="cs-CZ" dirty="0" smtClean="0"/>
              <a:t>Pracujeme - vkládáme objekty, videa, odkazy</a:t>
            </a:r>
          </a:p>
          <a:p>
            <a:r>
              <a:rPr lang="cs-CZ" dirty="0" smtClean="0"/>
              <a:t>Máme dvě možnosti:</a:t>
            </a:r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Ohraničit popisovanou část obrysem  a barvou          a přidat popis</a:t>
            </a:r>
          </a:p>
          <a:p>
            <a:pPr marL="914400" lvl="1" indent="-514350">
              <a:buFont typeface="+mj-lt"/>
              <a:buAutoNum type="arabicPeriod"/>
            </a:pPr>
            <a:endParaRPr lang="cs-CZ" dirty="0" smtClean="0"/>
          </a:p>
          <a:p>
            <a:pPr marL="914400" lvl="1" indent="-514350">
              <a:buFont typeface="+mj-lt"/>
              <a:buAutoNum type="arabicPeriod"/>
            </a:pPr>
            <a:r>
              <a:rPr lang="cs-CZ" dirty="0" smtClean="0"/>
              <a:t>Označit ji tzv. Bodem zájmu        a přidat popis</a:t>
            </a:r>
            <a:endParaRPr lang="cs-CZ" dirty="0"/>
          </a:p>
        </p:txBody>
      </p:sp>
      <p:pic>
        <p:nvPicPr>
          <p:cNvPr id="4" name="Obrázek 3" descr="Výstřižek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4293096"/>
            <a:ext cx="762106" cy="1066949"/>
          </a:xfrm>
          <a:prstGeom prst="rect">
            <a:avLst/>
          </a:prstGeom>
        </p:spPr>
      </p:pic>
      <p:pic>
        <p:nvPicPr>
          <p:cNvPr id="5" name="Obrázek 4" descr="Výstřižek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5373216"/>
            <a:ext cx="390580" cy="390580"/>
          </a:xfrm>
          <a:prstGeom prst="rect">
            <a:avLst/>
          </a:prstGeom>
        </p:spPr>
      </p:pic>
      <p:sp>
        <p:nvSpPr>
          <p:cNvPr id="6" name="Šipka doleva 5">
            <a:hlinkClick r:id="rId4" action="ppaction://hlinksldjump"/>
          </p:cNvPr>
          <p:cNvSpPr/>
          <p:nvPr/>
        </p:nvSpPr>
        <p:spPr>
          <a:xfrm>
            <a:off x="7092280" y="6165304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528631" y="188640"/>
            <a:ext cx="6022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Máme dvě možnosti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3" descr="Výstřižek9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99792" y="1484784"/>
            <a:ext cx="5677693" cy="2848373"/>
          </a:xfrm>
        </p:spPr>
      </p:pic>
      <p:sp>
        <p:nvSpPr>
          <p:cNvPr id="5" name="TextovéPole 4"/>
          <p:cNvSpPr txBox="1"/>
          <p:nvPr/>
        </p:nvSpPr>
        <p:spPr>
          <a:xfrm>
            <a:off x="539552" y="4869160"/>
            <a:ext cx="3926909" cy="17113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obrázek musí být uložený na disku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/>
              <a:t> </a:t>
            </a:r>
            <a:r>
              <a:rPr lang="cs-CZ" b="1" dirty="0" smtClean="0"/>
              <a:t>  musí mít tyto formáty: JPG, GIF, PNG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Rozlišení </a:t>
            </a:r>
            <a:r>
              <a:rPr lang="cs-CZ" b="1" dirty="0" err="1" smtClean="0"/>
              <a:t>maximálne</a:t>
            </a:r>
            <a:r>
              <a:rPr lang="cs-CZ" b="1" dirty="0" smtClean="0"/>
              <a:t> 800 x 800 </a:t>
            </a:r>
            <a:r>
              <a:rPr lang="cs-CZ" b="1" dirty="0" err="1" smtClean="0"/>
              <a:t>pixelů</a:t>
            </a:r>
            <a:endParaRPr lang="cs-CZ" b="1" dirty="0" smtClean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/>
              <a:t> </a:t>
            </a:r>
            <a:r>
              <a:rPr lang="cs-CZ" b="1" dirty="0" smtClean="0"/>
              <a:t>  velikost maximálně 1024 kB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539552" y="4437112"/>
            <a:ext cx="60486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</a:rPr>
              <a:t> </a:t>
            </a:r>
            <a:r>
              <a:rPr lang="cs-CZ" b="1" dirty="0" smtClean="0">
                <a:solidFill>
                  <a:prstClr val="black"/>
                </a:solidFill>
              </a:rPr>
              <a:t>Nejdříve pojmenuj obrázek.  Musí splňovat tyto podmínky: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8" name="Obrázek 7" descr="Výstřižek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84784"/>
            <a:ext cx="1008112" cy="1031558"/>
          </a:xfrm>
          <a:prstGeom prst="rect">
            <a:avLst/>
          </a:prstGeom>
        </p:spPr>
      </p:pic>
      <p:sp>
        <p:nvSpPr>
          <p:cNvPr id="7" name="Šipka doleva 6">
            <a:hlinkClick r:id="rId4" action="ppaction://hlinksldjump"/>
          </p:cNvPr>
          <p:cNvSpPr/>
          <p:nvPr/>
        </p:nvSpPr>
        <p:spPr>
          <a:xfrm>
            <a:off x="6948264" y="6093296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9" name="Čárový popisek 1 8"/>
          <p:cNvSpPr/>
          <p:nvPr/>
        </p:nvSpPr>
        <p:spPr>
          <a:xfrm>
            <a:off x="539552" y="3068960"/>
            <a:ext cx="1512168" cy="648072"/>
          </a:xfrm>
          <a:prstGeom prst="borderCallout1">
            <a:avLst>
              <a:gd name="adj1" fmla="val 5383"/>
              <a:gd name="adj2" fmla="val 10232"/>
              <a:gd name="adj3" fmla="val -122536"/>
              <a:gd name="adj4" fmla="val 41232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Pomocí této ikony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176982" y="188640"/>
            <a:ext cx="4725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Vložení obrázku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3" descr="Výstřižek10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79912" y="1556792"/>
            <a:ext cx="4528503" cy="3135118"/>
          </a:xfrm>
        </p:spPr>
      </p:pic>
      <p:sp>
        <p:nvSpPr>
          <p:cNvPr id="5" name="TextovéPole 4"/>
          <p:cNvSpPr txBox="1"/>
          <p:nvPr/>
        </p:nvSpPr>
        <p:spPr>
          <a:xfrm>
            <a:off x="827584" y="4653136"/>
            <a:ext cx="300409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Nejdříve pojmenuj video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Vyber rozměry délka x šířka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Vlož  URL odkaz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b="1" dirty="0" smtClean="0"/>
              <a:t>  Uložte </a:t>
            </a:r>
            <a:endParaRPr lang="cs-CZ" b="1" dirty="0"/>
          </a:p>
        </p:txBody>
      </p:sp>
      <p:sp>
        <p:nvSpPr>
          <p:cNvPr id="6" name="Šipka doleva 5">
            <a:hlinkClick r:id="rId3" action="ppaction://hlinksldjump"/>
          </p:cNvPr>
          <p:cNvSpPr/>
          <p:nvPr/>
        </p:nvSpPr>
        <p:spPr>
          <a:xfrm>
            <a:off x="7164288" y="6093296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pic>
        <p:nvPicPr>
          <p:cNvPr id="8" name="Obrázek 7" descr="Výstřižek1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1700808"/>
            <a:ext cx="1080120" cy="1055002"/>
          </a:xfrm>
          <a:prstGeom prst="rect">
            <a:avLst/>
          </a:prstGeom>
        </p:spPr>
      </p:pic>
      <p:sp>
        <p:nvSpPr>
          <p:cNvPr id="7" name="Čárový popisek 1 6"/>
          <p:cNvSpPr/>
          <p:nvPr/>
        </p:nvSpPr>
        <p:spPr>
          <a:xfrm>
            <a:off x="755576" y="3140968"/>
            <a:ext cx="1512168" cy="648072"/>
          </a:xfrm>
          <a:prstGeom prst="borderCallout1">
            <a:avLst>
              <a:gd name="adj1" fmla="val 5383"/>
              <a:gd name="adj2" fmla="val 10232"/>
              <a:gd name="adj3" fmla="val -90976"/>
              <a:gd name="adj4" fmla="val 5078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Pomocí této ikony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55776" y="188640"/>
            <a:ext cx="39959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Vložení videa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Výstřižek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556792"/>
            <a:ext cx="648072" cy="648072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059832" y="2924944"/>
            <a:ext cx="2051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Objeví se toto okno</a:t>
            </a:r>
            <a:endParaRPr lang="cs-CZ" b="1" dirty="0"/>
          </a:p>
        </p:txBody>
      </p:sp>
      <p:pic>
        <p:nvPicPr>
          <p:cNvPr id="9" name="Obrázek 8" descr="Výstřižek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340768"/>
            <a:ext cx="2880320" cy="1850485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611560" y="1844824"/>
            <a:ext cx="1799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Použij tuto ikonu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3789040"/>
            <a:ext cx="7619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Po kliknutí na Edit se otevře editor s možností psaní, úprav nebo vložení textu </a:t>
            </a:r>
            <a:endParaRPr lang="cs-CZ" b="1" dirty="0"/>
          </a:p>
        </p:txBody>
      </p:sp>
      <p:pic>
        <p:nvPicPr>
          <p:cNvPr id="13" name="Obrázek 12" descr="Výstřižek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4221088"/>
            <a:ext cx="6125430" cy="4982271"/>
          </a:xfrm>
          <a:prstGeom prst="rect">
            <a:avLst/>
          </a:prstGeom>
        </p:spPr>
      </p:pic>
      <p:sp>
        <p:nvSpPr>
          <p:cNvPr id="14" name="Šipka doleva 13">
            <a:hlinkClick r:id="rId5" action="ppaction://hlinksldjump"/>
          </p:cNvPr>
          <p:cNvSpPr/>
          <p:nvPr/>
        </p:nvSpPr>
        <p:spPr>
          <a:xfrm>
            <a:off x="7092280" y="6165304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374183" y="188640"/>
            <a:ext cx="83312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Vložení značky (bodu zájmu)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3" descr="prac. prostředí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628800"/>
            <a:ext cx="7648646" cy="4525963"/>
          </a:xfrm>
          <a:solidFill>
            <a:schemeClr val="accent1">
              <a:lumMod val="75000"/>
              <a:alpha val="53000"/>
            </a:schemeClr>
          </a:solidFill>
        </p:spPr>
      </p:pic>
      <p:sp>
        <p:nvSpPr>
          <p:cNvPr id="20" name="Obdélník 19"/>
          <p:cNvSpPr/>
          <p:nvPr/>
        </p:nvSpPr>
        <p:spPr>
          <a:xfrm>
            <a:off x="611560" y="1628800"/>
            <a:ext cx="7632848" cy="4608512"/>
          </a:xfrm>
          <a:prstGeom prst="rect">
            <a:avLst/>
          </a:prstGeom>
          <a:solidFill>
            <a:schemeClr val="accent1">
              <a:lumMod val="75000"/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eva 22">
            <a:hlinkClick r:id="rId3" action="ppaction://hlinksldjump"/>
          </p:cNvPr>
          <p:cNvSpPr/>
          <p:nvPr/>
        </p:nvSpPr>
        <p:spPr>
          <a:xfrm>
            <a:off x="7092280" y="6309320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pic>
        <p:nvPicPr>
          <p:cNvPr id="14" name="Obrázek 13" descr="Výstřižek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4005064"/>
            <a:ext cx="1728192" cy="1656184"/>
          </a:xfrm>
          <a:prstGeom prst="rect">
            <a:avLst/>
          </a:prstGeom>
        </p:spPr>
      </p:pic>
      <p:sp>
        <p:nvSpPr>
          <p:cNvPr id="16" name="Čárový popisek 1 (se zvýrazněním) 15"/>
          <p:cNvSpPr/>
          <p:nvPr/>
        </p:nvSpPr>
        <p:spPr>
          <a:xfrm>
            <a:off x="4572000" y="5373216"/>
            <a:ext cx="1584176" cy="360040"/>
          </a:xfrm>
          <a:prstGeom prst="accentCallout1">
            <a:avLst>
              <a:gd name="adj1" fmla="val 35875"/>
              <a:gd name="adj2" fmla="val 95904"/>
              <a:gd name="adj3" fmla="val 25196"/>
              <a:gd name="adj4" fmla="val 135274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Přidej </a:t>
            </a:r>
            <a:r>
              <a:rPr lang="cs-CZ" b="1" dirty="0" err="1" smtClean="0"/>
              <a:t>vrstu</a:t>
            </a:r>
            <a:endParaRPr lang="cs-CZ" b="1" dirty="0"/>
          </a:p>
        </p:txBody>
      </p:sp>
      <p:sp>
        <p:nvSpPr>
          <p:cNvPr id="15" name="Čárový popisek 1 (se zvýrazněním) 14"/>
          <p:cNvSpPr/>
          <p:nvPr/>
        </p:nvSpPr>
        <p:spPr>
          <a:xfrm>
            <a:off x="3707904" y="4653136"/>
            <a:ext cx="1872208" cy="360040"/>
          </a:xfrm>
          <a:prstGeom prst="accentCallout1">
            <a:avLst>
              <a:gd name="adj1" fmla="val 72635"/>
              <a:gd name="adj2" fmla="val 97190"/>
              <a:gd name="adj3" fmla="val 122107"/>
              <a:gd name="adj4" fmla="val 15607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Viditelnost vrstvy</a:t>
            </a:r>
            <a:endParaRPr lang="cs-CZ" b="1" dirty="0"/>
          </a:p>
        </p:txBody>
      </p:sp>
      <p:sp>
        <p:nvSpPr>
          <p:cNvPr id="17" name="Čárový popisek 1 (se zvýrazněním) 16"/>
          <p:cNvSpPr/>
          <p:nvPr/>
        </p:nvSpPr>
        <p:spPr>
          <a:xfrm>
            <a:off x="3131840" y="4077072"/>
            <a:ext cx="2520280" cy="360040"/>
          </a:xfrm>
          <a:prstGeom prst="accentCallout1">
            <a:avLst>
              <a:gd name="adj1" fmla="val 82660"/>
              <a:gd name="adj2" fmla="val 95903"/>
              <a:gd name="adj3" fmla="val 152182"/>
              <a:gd name="adj4" fmla="val 165812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Změň pořadí vrstev</a:t>
            </a:r>
            <a:endParaRPr lang="cs-CZ" b="1" dirty="0"/>
          </a:p>
        </p:txBody>
      </p:sp>
      <p:sp>
        <p:nvSpPr>
          <p:cNvPr id="11" name="Čárový popisek 1 (se zvýrazněním) 10"/>
          <p:cNvSpPr/>
          <p:nvPr/>
        </p:nvSpPr>
        <p:spPr>
          <a:xfrm>
            <a:off x="2483768" y="2564904"/>
            <a:ext cx="2880320" cy="1152128"/>
          </a:xfrm>
          <a:prstGeom prst="accentCallout1">
            <a:avLst>
              <a:gd name="adj1" fmla="val 75977"/>
              <a:gd name="adj2" fmla="val 96547"/>
              <a:gd name="adj3" fmla="val 137516"/>
              <a:gd name="adj4" fmla="val 153599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Různé objekty mohou být v různých vrstvách.</a:t>
            </a:r>
          </a:p>
          <a:p>
            <a:pPr algn="ctr"/>
            <a:r>
              <a:rPr lang="cs-CZ" b="1" dirty="0" smtClean="0"/>
              <a:t>Můžeme je zobrazovat postupně</a:t>
            </a:r>
            <a:endParaRPr lang="cs-CZ" b="1" dirty="0"/>
          </a:p>
        </p:txBody>
      </p:sp>
      <p:sp>
        <p:nvSpPr>
          <p:cNvPr id="18" name="Obdélník 17"/>
          <p:cNvSpPr/>
          <p:nvPr/>
        </p:nvSpPr>
        <p:spPr>
          <a:xfrm>
            <a:off x="2051720" y="188640"/>
            <a:ext cx="4976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Práce s vrstvami 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7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u="sng" dirty="0" smtClean="0"/>
              <a:t>Ukončíš</a:t>
            </a:r>
            <a:r>
              <a:rPr lang="cs-CZ" dirty="0" smtClean="0"/>
              <a:t> a </a:t>
            </a:r>
            <a:r>
              <a:rPr lang="cs-CZ" u="sng" dirty="0" smtClean="0"/>
              <a:t>uložíš</a:t>
            </a:r>
            <a:r>
              <a:rPr lang="cs-CZ" dirty="0" smtClean="0"/>
              <a:t> svou práci. Potom máš dvě</a:t>
            </a:r>
          </a:p>
          <a:p>
            <a:pPr>
              <a:buNone/>
            </a:pPr>
            <a:r>
              <a:rPr lang="cs-CZ" dirty="0" smtClean="0"/>
              <a:t>možnosti, jak publikovat práci: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Výstřižek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636912"/>
            <a:ext cx="6211167" cy="2905531"/>
          </a:xfrm>
          <a:prstGeom prst="rect">
            <a:avLst/>
          </a:prstGeom>
        </p:spPr>
      </p:pic>
      <p:sp>
        <p:nvSpPr>
          <p:cNvPr id="5" name="Čárový popisek 1 4"/>
          <p:cNvSpPr/>
          <p:nvPr/>
        </p:nvSpPr>
        <p:spPr>
          <a:xfrm>
            <a:off x="683568" y="3789040"/>
            <a:ext cx="2376264" cy="1512168"/>
          </a:xfrm>
          <a:prstGeom prst="borderCallout1">
            <a:avLst>
              <a:gd name="adj1" fmla="val 4428"/>
              <a:gd name="adj2" fmla="val 5844"/>
              <a:gd name="adj3" fmla="val -34695"/>
              <a:gd name="adj4" fmla="val 4065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Použiješ toto tlačítko pro URL adresu a dále pracuješ  s hypertextovým odkazem</a:t>
            </a:r>
            <a:endParaRPr lang="cs-CZ" b="1" dirty="0"/>
          </a:p>
        </p:txBody>
      </p:sp>
      <p:sp>
        <p:nvSpPr>
          <p:cNvPr id="6" name="Čárový popisek 1 5"/>
          <p:cNvSpPr/>
          <p:nvPr/>
        </p:nvSpPr>
        <p:spPr>
          <a:xfrm>
            <a:off x="4427984" y="4077072"/>
            <a:ext cx="2376264" cy="1512168"/>
          </a:xfrm>
          <a:prstGeom prst="borderCallout1">
            <a:avLst>
              <a:gd name="adj1" fmla="val 4428"/>
              <a:gd name="adj2" fmla="val 5844"/>
              <a:gd name="adj3" fmla="val -57769"/>
              <a:gd name="adj4" fmla="val -48966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Použiješ toto tlačítko pro  HTML </a:t>
            </a:r>
            <a:r>
              <a:rPr lang="cs-CZ" b="1" dirty="0" err="1" smtClean="0"/>
              <a:t>kod</a:t>
            </a:r>
            <a:r>
              <a:rPr lang="cs-CZ" b="1" dirty="0" smtClean="0"/>
              <a:t> a ten vložíš na webové stránky</a:t>
            </a:r>
            <a:endParaRPr lang="cs-CZ" b="1" dirty="0"/>
          </a:p>
        </p:txBody>
      </p:sp>
      <p:sp>
        <p:nvSpPr>
          <p:cNvPr id="7" name="Šipka doleva 6">
            <a:hlinkClick r:id="rId3" action="ppaction://hlinksldjump"/>
          </p:cNvPr>
          <p:cNvSpPr/>
          <p:nvPr/>
        </p:nvSpPr>
        <p:spPr>
          <a:xfrm>
            <a:off x="7092280" y="6093296"/>
            <a:ext cx="1656184" cy="548680"/>
          </a:xfrm>
          <a:prstGeom prst="left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 na obsah</a:t>
            </a:r>
            <a:endParaRPr lang="cs-CZ" dirty="0"/>
          </a:p>
        </p:txBody>
      </p:sp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1763688" y="188640"/>
            <a:ext cx="5558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Publikuj svou práci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495679" y="2967335"/>
            <a:ext cx="21526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konec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495680" y="2967335"/>
            <a:ext cx="2152641" cy="923330"/>
          </a:xfrm>
          <a:prstGeom prst="rect">
            <a:avLst/>
          </a:prstGeom>
          <a:solidFill>
            <a:schemeClr val="accent5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KONEC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Motiv sady Office">
  <a:themeElements>
    <a:clrScheme name="Vlastní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48DD4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608</TotalTime>
  <Words>485</Words>
  <Application>Microsoft Office PowerPoint</Application>
  <PresentationFormat>Předvádění na obrazovce (4:3)</PresentationFormat>
  <Paragraphs>144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Registrace a přihlášení</vt:lpstr>
      <vt:lpstr>Inspirace-využití ve vyučování</vt:lpstr>
      <vt:lpstr>Video návody</vt:lpstr>
      <vt:lpstr>Nahrání obrázku do pozadí</vt:lpstr>
      <vt:lpstr>Prezentace aplikace PowerPoint</vt:lpstr>
      <vt:lpstr>Ovládání a principy práce</vt:lpstr>
      <vt:lpstr>Vkládání </vt:lpstr>
      <vt:lpstr>Práce s objekty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Publikuj svou práci</vt:lpstr>
      <vt:lpstr>Prezentace aplikace PowerPoint</vt:lpstr>
      <vt:lpstr>Prezentace aplikace PowerPoint</vt:lpstr>
    </vt:vector>
  </TitlesOfParts>
  <Company>Windows Xp Ultimate 2008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SPEAKING IMAGE</dc:title>
  <dc:creator>jitka</dc:creator>
  <cp:lastModifiedBy>pc</cp:lastModifiedBy>
  <cp:revision>65</cp:revision>
  <dcterms:created xsi:type="dcterms:W3CDTF">2011-11-20T11:24:56Z</dcterms:created>
  <dcterms:modified xsi:type="dcterms:W3CDTF">2012-03-06T12:23:02Z</dcterms:modified>
</cp:coreProperties>
</file>