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7" r:id="rId4"/>
    <p:sldId id="257" r:id="rId5"/>
    <p:sldId id="261" r:id="rId6"/>
    <p:sldId id="260" r:id="rId7"/>
    <p:sldId id="258" r:id="rId8"/>
    <p:sldId id="259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25EF"/>
    <a:srgbClr val="9933FF"/>
    <a:srgbClr val="6600FF"/>
    <a:srgbClr val="FF0066"/>
    <a:srgbClr val="9999FF"/>
    <a:srgbClr val="0066FF"/>
    <a:srgbClr val="EFBB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8" autoAdjust="0"/>
    <p:restoredTop sz="94624" autoAdjust="0"/>
  </p:normalViewPr>
  <p:slideViewPr>
    <p:cSldViewPr>
      <p:cViewPr varScale="1">
        <p:scale>
          <a:sx n="77" d="100"/>
          <a:sy n="77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A6743-9CD5-4992-BC7B-E09D04EDA872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B8721-BF92-47C3-BFE7-9DC40AFB3E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3.pn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>
            <a:spLocks noGrp="1"/>
          </p:cNvSpPr>
          <p:nvPr/>
        </p:nvSpPr>
        <p:spPr>
          <a:xfrm>
            <a:off x="1691680" y="5290069"/>
            <a:ext cx="5400600" cy="1080120"/>
          </a:xfrm>
          <a:prstGeom prst="rect">
            <a:avLst/>
          </a:prstGeom>
        </p:spPr>
        <p:txBody>
          <a:bodyPr vert="horz" lIns="45720" tIns="0" rIns="45720" bIns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1"/>
          <p:cNvSpPr txBox="1"/>
          <p:nvPr/>
        </p:nvSpPr>
        <p:spPr>
          <a:xfrm>
            <a:off x="0" y="487812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 Black" pitchFamily="34" charset="0"/>
              </a:rPr>
              <a:t>Název školy: </a:t>
            </a:r>
            <a:r>
              <a:rPr lang="cs-CZ" sz="2400" dirty="0" smtClean="0">
                <a:solidFill>
                  <a:srgbClr val="BF25EF"/>
                </a:solidFill>
                <a:latin typeface="Arial Black" pitchFamily="34" charset="0"/>
              </a:rPr>
              <a:t>Speciální základní škola, Louny, Poděbradova 640, příspěvková organizace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Autor 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BF25EF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materiálu: </a:t>
            </a:r>
          </a:p>
          <a:p>
            <a:r>
              <a:rPr lang="cs-CZ" sz="2400" dirty="0" smtClean="0">
                <a:solidFill>
                  <a:srgbClr val="BF25EF"/>
                </a:solidFill>
                <a:latin typeface="Arial Black" pitchFamily="34" charset="0"/>
              </a:rPr>
              <a:t>VY</a:t>
            </a:r>
            <a:r>
              <a:rPr lang="cs-CZ" sz="2400" smtClean="0">
                <a:solidFill>
                  <a:srgbClr val="BF25EF"/>
                </a:solidFill>
                <a:latin typeface="Arial Black" pitchFamily="34" charset="0"/>
              </a:rPr>
              <a:t>_ </a:t>
            </a:r>
            <a:r>
              <a:rPr lang="cs-CZ" sz="2400" smtClean="0">
                <a:solidFill>
                  <a:srgbClr val="BF25EF"/>
                </a:solidFill>
                <a:latin typeface="Arial Black" pitchFamily="34" charset="0"/>
              </a:rPr>
              <a:t>32_INOVACE_13_II.JZ_ČTENÍHŠ</a:t>
            </a:r>
            <a:r>
              <a:rPr lang="cs-CZ" sz="2400" dirty="0" smtClean="0">
                <a:solidFill>
                  <a:srgbClr val="BF25EF"/>
                </a:solidFill>
                <a:latin typeface="Arial Black" pitchFamily="34" charset="0"/>
              </a:rPr>
              <a:t>_ Rodina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Téma: </a:t>
            </a:r>
            <a:r>
              <a:rPr lang="cs-CZ" sz="2400" dirty="0" smtClean="0">
                <a:solidFill>
                  <a:srgbClr val="BF25EF"/>
                </a:solidFill>
                <a:latin typeface="Arial Black" pitchFamily="34" charset="0"/>
              </a:rPr>
              <a:t>Rodina</a:t>
            </a:r>
            <a:endParaRPr lang="cs-CZ" sz="2400" dirty="0">
              <a:solidFill>
                <a:srgbClr val="BF25EF"/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sady</a:t>
            </a:r>
            <a:r>
              <a:rPr lang="cs-CZ" sz="2400" dirty="0" smtClean="0">
                <a:latin typeface="Arial Black" pitchFamily="34" charset="0"/>
              </a:rPr>
              <a:t>: </a:t>
            </a:r>
            <a:r>
              <a:rPr lang="cs-CZ" sz="2400" dirty="0" smtClean="0">
                <a:solidFill>
                  <a:srgbClr val="BF25EF"/>
                </a:solidFill>
                <a:latin typeface="Arial Black" pitchFamily="34" charset="0"/>
              </a:rPr>
              <a:t>II. </a:t>
            </a:r>
            <a:r>
              <a:rPr lang="cs-CZ" sz="2400" dirty="0" smtClean="0">
                <a:solidFill>
                  <a:srgbClr val="BF25EF"/>
                </a:solidFill>
                <a:latin typeface="Arial Black" pitchFamily="34" charset="0"/>
              </a:rPr>
              <a:t>Čtení – HŠ</a:t>
            </a:r>
          </a:p>
          <a:p>
            <a:r>
              <a:rPr lang="cs-CZ" sz="2400" dirty="0"/>
              <a:t>Číslo projektu:  </a:t>
            </a:r>
            <a:r>
              <a:rPr lang="cs-CZ" sz="2400" dirty="0" smtClean="0">
                <a:solidFill>
                  <a:srgbClr val="BF25EF"/>
                </a:solidFill>
              </a:rPr>
              <a:t>CZ.1.07/1.4.00/21.3407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90069"/>
            <a:ext cx="54102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5596" y="1582340"/>
            <a:ext cx="7272808" cy="45243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Anotace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Materiál je určený pro žáky 7. ročníku speciální třídy, pro výuku českého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Prezentace na interaktivní tabuli.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První část prezentace je určena k výkladu nového učiva čtení s porozuměním, čtení o rodině s obrázky a čtení vět a označování , zda jsou pravdivé  nebo nepravdivé doplňování  slov do vět 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 Inovace: Interaktivní způsob učení.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Metodické pokyny: Žáci na základě vhodně zvolených otázek společně s učitelem si procvičují a prohlubují znalosti  z vyprávění a ze čtení s porozuměním, odpovídají na otázky </a:t>
            </a:r>
            <a:r>
              <a:rPr lang="cs-CZ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vyplněním pracovního listu.</a:t>
            </a:r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ysClr val="windowText" lastClr="0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268760"/>
            <a:ext cx="8568952" cy="110799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2060"/>
                </a:solidFill>
                <a:latin typeface="Arial Black" pitchFamily="34" charset="0"/>
              </a:rPr>
              <a:t>RODINA</a:t>
            </a:r>
            <a:endParaRPr lang="cs-CZ" sz="66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VXIMMB7A\MP9004422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4228" y="2852936"/>
            <a:ext cx="2519772" cy="1679848"/>
          </a:xfrm>
          <a:prstGeom prst="rect">
            <a:avLst/>
          </a:prstGeom>
          <a:noFill/>
        </p:spPr>
      </p:pic>
      <p:pic>
        <p:nvPicPr>
          <p:cNvPr id="1027" name="Picture 3" descr="C:\Users\Nováková Venuše\AppData\Local\Microsoft\Windows\Temporary Internet Files\Content.IE5\A6IZAP4G\MP9004425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250160"/>
            <a:ext cx="2411760" cy="1607840"/>
          </a:xfrm>
          <a:prstGeom prst="rect">
            <a:avLst/>
          </a:prstGeom>
          <a:noFill/>
        </p:spPr>
      </p:pic>
      <p:pic>
        <p:nvPicPr>
          <p:cNvPr id="1028" name="Picture 4" descr="C:\Users\Nováková Venuše\AppData\Local\Microsoft\Windows\Temporary Internet Files\Content.IE5\FUSYKPF3\MP9004484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348880"/>
            <a:ext cx="4788024" cy="3192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548680"/>
            <a:ext cx="4896544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RODINA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628800"/>
            <a:ext cx="53285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V                     BYDLÍ</a:t>
            </a:r>
          </a:p>
          <a:p>
            <a:endParaRPr lang="cs-CZ" sz="32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 RODINA NOVÁKOVA. 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DKAU74FA\MC9000208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268760"/>
            <a:ext cx="2304256" cy="17684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3933056"/>
            <a:ext cx="1728192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MÁMA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3933056"/>
            <a:ext cx="1728192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TÁTA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4653136"/>
            <a:ext cx="1728192" cy="1077218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SYN KÁJA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5373216"/>
            <a:ext cx="2088232" cy="1077218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DCERA</a:t>
            </a:r>
          </a:p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EMA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029" name="Picture 5" descr="C:\Users\Nováková Venuše\AppData\Local\Microsoft\Windows\Temporary Internet Files\Content.IE5\A6IZAP4G\MP9003863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3573016"/>
            <a:ext cx="3657600" cy="309634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 animBg="1"/>
      <p:bldP spid="6" grpId="0" animBg="1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MAMÁ SE JMENUJE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LÍDA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.</a:t>
            </a:r>
          </a:p>
          <a:p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TÁTA SE JMENUJE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OTA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.</a:t>
            </a:r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KLUK SE JMENUJE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KÁJA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.</a:t>
            </a:r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HOLKA SE JMENUJE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EMA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.</a:t>
            </a:r>
          </a:p>
          <a:p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BABIČKA SE JMENUJE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JANA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.</a:t>
            </a:r>
          </a:p>
          <a:p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DĚDA SE JMENUJE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JAN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.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5123" name="Picture 3" descr="C:\Users\Nováková Venuše\AppData\Local\Microsoft\Windows\Temporary Internet Files\Content.IE5\FUSYKPF3\MM900300553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1" y="1196752"/>
            <a:ext cx="2771799" cy="27363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87624" y="0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ČTI !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99288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            A            CHODÍ DO PRÁCE.</a:t>
            </a:r>
          </a:p>
          <a:p>
            <a:endParaRPr lang="cs-CZ" sz="32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MÁMA JE               .</a:t>
            </a:r>
          </a:p>
          <a:p>
            <a:endParaRPr lang="cs-CZ" sz="32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endParaRPr lang="cs-CZ" sz="32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TÁTA JE                .</a:t>
            </a:r>
          </a:p>
          <a:p>
            <a:endParaRPr lang="cs-CZ" sz="32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       A           CHODÍ DO ŠKOLY.</a:t>
            </a:r>
          </a:p>
          <a:p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EMA A KÁJA MAJÍ SPOLUŽÁKY :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LENKU , DOMINIKA, LUKÁŠE, MARKA, PATRIKA, PETRA,</a:t>
            </a: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NIKOLU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66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4099" name="Picture 3" descr="C:\Users\Nováková Venuše\AppData\Local\Microsoft\Windows\Temporary Internet Files\Content.IE5\QWGJTPTX\MC90044058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0648"/>
            <a:ext cx="1043459" cy="1013858"/>
          </a:xfrm>
          <a:prstGeom prst="rect">
            <a:avLst/>
          </a:prstGeom>
          <a:noFill/>
        </p:spPr>
      </p:pic>
      <p:pic>
        <p:nvPicPr>
          <p:cNvPr id="4100" name="Picture 4" descr="C:\Users\Nováková Venuše\AppData\Local\Microsoft\Windows\Temporary Internet Files\Content.IE5\FUSYKPF3\MC90044058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32656"/>
            <a:ext cx="1008112" cy="979513"/>
          </a:xfrm>
          <a:prstGeom prst="rect">
            <a:avLst/>
          </a:prstGeom>
          <a:noFill/>
        </p:spPr>
      </p:pic>
      <p:pic>
        <p:nvPicPr>
          <p:cNvPr id="4102" name="Picture 6" descr="C:\Users\Nováková Venuše\AppData\Local\Microsoft\Windows\Temporary Internet Files\Content.IE5\A6IZAP4G\MM90030341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636912"/>
            <a:ext cx="1108541" cy="1152128"/>
          </a:xfrm>
          <a:prstGeom prst="rect">
            <a:avLst/>
          </a:prstGeom>
          <a:noFill/>
        </p:spPr>
      </p:pic>
      <p:pic>
        <p:nvPicPr>
          <p:cNvPr id="4107" name="Picture 11" descr="C:\Users\Nováková Venuše\AppData\Local\Microsoft\Windows\Temporary Internet Files\Content.IE5\QWGJTPTX\MC9004297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1412776"/>
            <a:ext cx="1100262" cy="1090385"/>
          </a:xfrm>
          <a:prstGeom prst="rect">
            <a:avLst/>
          </a:prstGeom>
          <a:noFill/>
        </p:spPr>
      </p:pic>
      <p:pic>
        <p:nvPicPr>
          <p:cNvPr id="14" name="Picture 2" descr="C:\Users\Nováková Venuše\AppData\Local\Microsoft\Windows\Temporary Internet Files\Content.IE5\A6IZAP4G\MC90044067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3933056"/>
            <a:ext cx="792088" cy="792088"/>
          </a:xfrm>
          <a:prstGeom prst="rect">
            <a:avLst/>
          </a:prstGeom>
          <a:noFill/>
        </p:spPr>
      </p:pic>
      <p:pic>
        <p:nvPicPr>
          <p:cNvPr id="15" name="Picture 3" descr="C:\Users\Nováková Venuše\AppData\Local\Microsoft\Windows\Temporary Internet Files\Content.IE5\DKAU74FA\MC90044067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3933056"/>
            <a:ext cx="792088" cy="79208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124744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BABIČKA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242088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DĚDA.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2050" name="Picture 2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24744"/>
            <a:ext cx="1872208" cy="187406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3528" y="476672"/>
            <a:ext cx="44644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NA VESNICI BYDLÍ V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9912" y="1700808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789040"/>
            <a:ext cx="86044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BABIČKA A DĚDA MAJÍ          MICKU</a:t>
            </a:r>
          </a:p>
          <a:p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A         BARYKA.  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        A           JEZDÍ</a:t>
            </a:r>
          </a:p>
          <a:p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 K BABIČCE   NA   PRÁZDNINY.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2053" name="Picture 5" descr="C:\Users\Nováková Venuše\AppData\Local\Microsoft\Windows\Temporary Internet Files\Content.IE5\DKAU74FA\MP9004447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573016"/>
            <a:ext cx="1224136" cy="1042718"/>
          </a:xfrm>
          <a:prstGeom prst="rect">
            <a:avLst/>
          </a:prstGeom>
          <a:noFill/>
        </p:spPr>
      </p:pic>
      <p:pic>
        <p:nvPicPr>
          <p:cNvPr id="2055" name="Picture 7" descr="C:\Users\Nováková Venuše\AppData\Local\Microsoft\Windows\Temporary Internet Files\Content.IE5\A6IZAP4G\MP9004448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509120"/>
            <a:ext cx="1008112" cy="1039182"/>
          </a:xfrm>
          <a:prstGeom prst="rect">
            <a:avLst/>
          </a:prstGeom>
          <a:noFill/>
        </p:spPr>
      </p:pic>
      <p:pic>
        <p:nvPicPr>
          <p:cNvPr id="2056" name="Picture 8" descr="C:\Users\Nováková Venuše\AppData\Local\Microsoft\Windows\Temporary Internet Files\Content.IE5\DKAU74FA\MC90044067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4581128"/>
            <a:ext cx="936104" cy="936104"/>
          </a:xfrm>
          <a:prstGeom prst="rect">
            <a:avLst/>
          </a:prstGeom>
          <a:noFill/>
        </p:spPr>
      </p:pic>
      <p:pic>
        <p:nvPicPr>
          <p:cNvPr id="2057" name="Picture 9" descr="C:\Users\Nováková Venuše\AppData\Local\Microsoft\Windows\Temporary Internet Files\Content.IE5\A6IZAP4G\MC90044067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4581128"/>
            <a:ext cx="939381" cy="93938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ováková Venuše\AppData\Local\Microsoft\Windows\Temporary Internet Files\Content.IE5\A6IZAP4G\MC90044067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792088" cy="792088"/>
          </a:xfrm>
          <a:prstGeom prst="rect">
            <a:avLst/>
          </a:prstGeom>
          <a:noFill/>
        </p:spPr>
      </p:pic>
      <p:pic>
        <p:nvPicPr>
          <p:cNvPr id="3075" name="Picture 3" descr="C:\Users\Nováková Venuše\AppData\Local\Microsoft\Windows\Temporary Internet Files\Content.IE5\DKAU74FA\MC90044067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48680"/>
            <a:ext cx="792088" cy="79208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63688" y="54868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A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772816"/>
            <a:ext cx="82809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SI HRAJÍ  S               MICKOU A</a:t>
            </a:r>
          </a:p>
          <a:p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endParaRPr lang="cs-CZ" sz="32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                BARYKEM  NA  ZAHRADĚ. 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6" name="Picture 5" descr="C:\Users\Nováková Venuše\AppData\Local\Microsoft\Windows\Temporary Internet Files\Content.IE5\DKAU74FA\MP9004447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700808"/>
            <a:ext cx="1008112" cy="858709"/>
          </a:xfrm>
          <a:prstGeom prst="rect">
            <a:avLst/>
          </a:prstGeom>
          <a:noFill/>
        </p:spPr>
      </p:pic>
      <p:pic>
        <p:nvPicPr>
          <p:cNvPr id="7" name="Picture 7" descr="C:\Users\Nováková Venuše\AppData\Local\Microsoft\Windows\Temporary Internet Files\Content.IE5\A6IZAP4G\MP90044480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924944"/>
            <a:ext cx="792088" cy="8165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4005064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TETA A STREJDA BYDLÍ </a:t>
            </a:r>
          </a:p>
          <a:p>
            <a:endParaRPr lang="cs-CZ" sz="3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S                  .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9" name="Picture 3" descr="C:\Users\Nováková Venuše\AppData\Local\Microsoft\Windows\Temporary Internet Files\Content.IE5\FUSYKPF3\MC9000244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4725144"/>
            <a:ext cx="1800200" cy="144016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908720"/>
          <a:ext cx="9144000" cy="5184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588224"/>
                <a:gridCol w="1296144"/>
                <a:gridCol w="1259632"/>
              </a:tblGrid>
              <a:tr h="10369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10369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10369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10369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10369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BF25E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BF25E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BF25EF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0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ČTI VĚTY A OZNAČ , ZDA JSOU PRAVDIVÉ  NEBO NEPRAVDIVÉ !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476672"/>
            <a:ext cx="2555776" cy="400110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ANO          NE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1196752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MÁMA SE JMENUJE ALENA.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100392" y="90872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NE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2060848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KLUK SE JMENUJE KÁJA.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206084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ANO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1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420888"/>
            <a:ext cx="776524" cy="488305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51520" y="3068960"/>
            <a:ext cx="62646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BABIČKA A DĚDA MAJÍ KOČKU A PSA.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299695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ANO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4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429000"/>
            <a:ext cx="776524" cy="48830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23528" y="4077072"/>
            <a:ext cx="59046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KÁJA A EMA SI NEHRAJÍ S MICKOU A BARYKEM.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6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7476" y="4581128"/>
            <a:ext cx="776524" cy="488305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8028384" y="407707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NE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5301208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BABIČKA SE JMENUJE LÍDA.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56376" y="508518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NE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22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00" y="5517232"/>
            <a:ext cx="776524" cy="488305"/>
          </a:xfrm>
          <a:prstGeom prst="rect">
            <a:avLst/>
          </a:prstGeom>
          <a:noFill/>
        </p:spPr>
      </p:pic>
      <p:pic>
        <p:nvPicPr>
          <p:cNvPr id="23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00" y="1412776"/>
            <a:ext cx="776524" cy="48830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/>
      <p:bldP spid="9" grpId="0"/>
      <p:bldP spid="10" grpId="0"/>
      <p:bldP spid="12" grpId="0"/>
      <p:bldP spid="13" grpId="0"/>
      <p:bldP spid="15" grpId="0"/>
      <p:bldP spid="19" grpId="0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60648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ČTI A DOPLŇUJ!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908719"/>
          <a:ext cx="9144000" cy="594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69213"/>
                <a:gridCol w="2274787"/>
              </a:tblGrid>
              <a:tr h="1189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118985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660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00FF"/>
                    </a:solidFill>
                  </a:tcPr>
                </a:tc>
              </a:tr>
              <a:tr h="1189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66FF"/>
                    </a:solidFill>
                  </a:tcPr>
                </a:tc>
              </a:tr>
              <a:tr h="1189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33FF"/>
                    </a:solidFill>
                  </a:tcPr>
                </a:tc>
              </a:tr>
              <a:tr h="1189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99FF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1196752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TÁTA SE JMENUJE             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276873"/>
            <a:ext cx="5868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HOLKA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SE JMENUJE</a:t>
            </a:r>
            <a:r>
              <a:rPr lang="cs-CZ" sz="2400" b="1" dirty="0" smtClean="0">
                <a:latin typeface="Arial Black" pitchFamily="34" charset="0"/>
              </a:rPr>
              <a:t>            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3573016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NA VESNICI BYDLÍ V DOMĚ BABIČKA A               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4725144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MÁMA A TÁTA CHODÍ DO                   .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5877272"/>
            <a:ext cx="6876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TETA A STREJDA BYDLÍ S                     .</a:t>
            </a:r>
          </a:p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                                                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740352" y="465313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OTA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84368" y="5805264"/>
            <a:ext cx="1259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EMA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96336" y="126876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DĚDA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23488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PRÁCE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34290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 Black" pitchFamily="34" charset="0"/>
              </a:rPr>
              <a:t>BABIČKOU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6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196752"/>
            <a:ext cx="776524" cy="488305"/>
          </a:xfrm>
          <a:prstGeom prst="rect">
            <a:avLst/>
          </a:prstGeom>
          <a:noFill/>
        </p:spPr>
      </p:pic>
      <p:pic>
        <p:nvPicPr>
          <p:cNvPr id="17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708920"/>
            <a:ext cx="776524" cy="488305"/>
          </a:xfrm>
          <a:prstGeom prst="rect">
            <a:avLst/>
          </a:prstGeom>
          <a:noFill/>
        </p:spPr>
      </p:pic>
      <p:pic>
        <p:nvPicPr>
          <p:cNvPr id="18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573016"/>
            <a:ext cx="776524" cy="488305"/>
          </a:xfrm>
          <a:prstGeom prst="rect">
            <a:avLst/>
          </a:prstGeom>
          <a:noFill/>
        </p:spPr>
      </p:pic>
      <p:pic>
        <p:nvPicPr>
          <p:cNvPr id="19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5157192"/>
            <a:ext cx="776524" cy="488305"/>
          </a:xfrm>
          <a:prstGeom prst="rect">
            <a:avLst/>
          </a:prstGeom>
          <a:noFill/>
        </p:spPr>
      </p:pic>
      <p:pic>
        <p:nvPicPr>
          <p:cNvPr id="20" name="Picture 2" descr="C:\Users\Nováková Venuše\AppData\Local\Microsoft\Windows\Temporary Internet Files\Content.IE5\QWGJTPTX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6369695"/>
            <a:ext cx="776524" cy="48830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3298 -0.50393 " pathEditMode="relative" ptsTypes="AA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2535 -0.51458 " pathEditMode="relative" ptsTypes="AA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1.48148E-6 L -0.57483 0.38657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00" y="1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6771 0.34653 " pathEditMode="relative" ptsTypes="AA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6771 0.35695 " pathEditMode="relative" ptsTypes="AA">
                                      <p:cBhvr>
                                        <p:cTn id="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0" grpId="1"/>
      <p:bldP spid="11" grpId="0"/>
      <p:bldP spid="11" grpId="1"/>
      <p:bldP spid="13" grpId="0"/>
      <p:bldP spid="13" grpId="1"/>
      <p:bldP spid="14" grpId="0"/>
      <p:bldP spid="14" grpId="1"/>
      <p:bldP spid="15" grpId="0"/>
      <p:bldP spid="15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484784"/>
            <a:ext cx="4752528" cy="369332"/>
          </a:xfrm>
          <a:prstGeom prst="rect">
            <a:avLst/>
          </a:prstGeom>
          <a:solidFill>
            <a:srgbClr val="9933FF"/>
          </a:solidFill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[http://office.microsoft.com</a:t>
            </a:r>
            <a:r>
              <a:rPr lang="cs-CZ" dirty="0" smtClean="0">
                <a:solidFill>
                  <a:srgbClr val="002060"/>
                </a:solidFill>
                <a:hlinkClick r:id="rId2"/>
              </a:rPr>
              <a:t>/</a:t>
            </a:r>
            <a:r>
              <a:rPr lang="cs-CZ" dirty="0" smtClean="0">
                <a:solidFill>
                  <a:srgbClr val="002060"/>
                </a:solidFill>
              </a:rPr>
              <a:t> ]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TextovéPole 6"/>
          <p:cNvSpPr txBox="1"/>
          <p:nvPr/>
        </p:nvSpPr>
        <p:spPr>
          <a:xfrm>
            <a:off x="2771800" y="476672"/>
            <a:ext cx="3456384" cy="461665"/>
          </a:xfrm>
          <a:prstGeom prst="rect">
            <a:avLst/>
          </a:prstGeom>
          <a:solidFill>
            <a:srgbClr val="9933FF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ZDROJE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7"/>
          <p:cNvSpPr txBox="1"/>
          <p:nvPr/>
        </p:nvSpPr>
        <p:spPr>
          <a:xfrm>
            <a:off x="467544" y="2060848"/>
            <a:ext cx="4752528" cy="369332"/>
          </a:xfrm>
          <a:prstGeom prst="rect">
            <a:avLst/>
          </a:prstGeom>
          <a:solidFill>
            <a:srgbClr val="9933FF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</a:rPr>
              <a:t>[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Citace</a:t>
            </a:r>
            <a:r>
              <a:rPr lang="cs-CZ" smtClean="0">
                <a:solidFill>
                  <a:schemeClr val="bg1"/>
                </a:solidFill>
              </a:rPr>
              <a:t>: 03.12</a:t>
            </a:r>
            <a:r>
              <a:rPr lang="cs-CZ" dirty="0" smtClean="0">
                <a:solidFill>
                  <a:schemeClr val="bg1"/>
                </a:solidFill>
              </a:rPr>
              <a:t>. 2012]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365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Nováková Venuše</dc:creator>
  <cp:lastModifiedBy>zak</cp:lastModifiedBy>
  <cp:revision>59</cp:revision>
  <dcterms:created xsi:type="dcterms:W3CDTF">2013-02-16T16:02:34Z</dcterms:created>
  <dcterms:modified xsi:type="dcterms:W3CDTF">2013-04-12T07:22:53Z</dcterms:modified>
</cp:coreProperties>
</file>