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2" r:id="rId2"/>
    <p:sldId id="261" r:id="rId3"/>
    <p:sldId id="264" r:id="rId4"/>
    <p:sldId id="256" r:id="rId5"/>
    <p:sldId id="267" r:id="rId6"/>
    <p:sldId id="260" r:id="rId7"/>
    <p:sldId id="265" r:id="rId8"/>
    <p:sldId id="257" r:id="rId9"/>
    <p:sldId id="258" r:id="rId10"/>
    <p:sldId id="259" r:id="rId11"/>
    <p:sldId id="268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B618D9-CD3C-49F7-B6FB-30A8D5721CA6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F5F0EF-4048-4CD6-A712-A5B6A30CFC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2470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5F0EF-4048-4CD6-A712-A5B6A30CFC11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CCA39-5667-4B4C-A84F-4038C76ADE6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849C-529D-4480-B153-35F153536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CCA39-5667-4B4C-A84F-4038C76ADE6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849C-529D-4480-B153-35F153536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CCA39-5667-4B4C-A84F-4038C76ADE6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849C-529D-4480-B153-35F153536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CCA39-5667-4B4C-A84F-4038C76ADE6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849C-529D-4480-B153-35F153536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CCA39-5667-4B4C-A84F-4038C76ADE6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849C-529D-4480-B153-35F153536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CCA39-5667-4B4C-A84F-4038C76ADE6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849C-529D-4480-B153-35F153536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CCA39-5667-4B4C-A84F-4038C76ADE6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849C-529D-4480-B153-35F153536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CCA39-5667-4B4C-A84F-4038C76ADE6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849C-529D-4480-B153-35F153536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CCA39-5667-4B4C-A84F-4038C76ADE6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849C-529D-4480-B153-35F153536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CCA39-5667-4B4C-A84F-4038C76ADE6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849C-529D-4480-B153-35F153536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CCA39-5667-4B4C-A84F-4038C76ADE6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849C-529D-4480-B153-35F153536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4CCA39-5667-4B4C-A84F-4038C76ADE6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82849C-529D-4480-B153-35F153536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6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10.wmf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22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9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>
            <a:spLocks noGrp="1"/>
          </p:cNvSpPr>
          <p:nvPr/>
        </p:nvSpPr>
        <p:spPr>
          <a:xfrm>
            <a:off x="1691680" y="5290069"/>
            <a:ext cx="5400600" cy="1080120"/>
          </a:xfrm>
          <a:prstGeom prst="rect">
            <a:avLst/>
          </a:prstGeom>
        </p:spPr>
        <p:txBody>
          <a:bodyPr vert="horz" lIns="45720" tIns="0" rIns="45720" bIns="0">
            <a:normAutofit/>
          </a:bodyPr>
          <a:lstStyle>
            <a:lvl1pPr marL="0" indent="0" algn="r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None/>
              <a:defRPr kumimoji="0" sz="2200" kern="1200" baseline="0">
                <a:solidFill>
                  <a:srgbClr val="FFFFFF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None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1"/>
          <p:cNvSpPr txBox="1"/>
          <p:nvPr/>
        </p:nvSpPr>
        <p:spPr>
          <a:xfrm>
            <a:off x="0" y="404664"/>
            <a:ext cx="91440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 Black" pitchFamily="34" charset="0"/>
              </a:rPr>
              <a:t>Název školy: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Speciální základní škola, Louny, Poděbradova 640, příspěvková organizace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Autor :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Mgr. Venuše Nováková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materiálu: 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VY_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32_INOVACE_15_II.JZ_ČTENÍHŠ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_ Pohádka 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„Lesní houpačka“</a:t>
            </a:r>
          </a:p>
          <a:p>
            <a:r>
              <a:rPr lang="cs-CZ" sz="2400" dirty="0" smtClean="0">
                <a:latin typeface="Arial Black" pitchFamily="34" charset="0"/>
              </a:rPr>
              <a:t>Téma:</a:t>
            </a:r>
            <a:r>
              <a:rPr lang="cs-CZ" sz="2400" dirty="0" smtClean="0">
                <a:solidFill>
                  <a:srgbClr val="FFC000"/>
                </a:solidFill>
                <a:latin typeface="Arial Black" pitchFamily="34" charset="0"/>
              </a:rPr>
              <a:t> 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Pohádka „Lesní houpačka“ -reprodukce textu,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           čtení s porozuměním</a:t>
            </a:r>
          </a:p>
          <a:p>
            <a:endParaRPr lang="cs-CZ" sz="2400" dirty="0">
              <a:solidFill>
                <a:srgbClr val="FFC000"/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sady: 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II Čtení– HŠ</a:t>
            </a:r>
          </a:p>
          <a:p>
            <a:r>
              <a:rPr lang="cs-CZ" sz="2400" dirty="0"/>
              <a:t>Číslo projektu:  </a:t>
            </a:r>
            <a:r>
              <a:rPr lang="cs-CZ" sz="2400" dirty="0" smtClean="0">
                <a:solidFill>
                  <a:srgbClr val="FF0000"/>
                </a:solidFill>
              </a:rPr>
              <a:t>CZ.1.07/1.4.00/21.3407</a:t>
            </a:r>
          </a:p>
          <a:p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661248"/>
            <a:ext cx="541020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064896" cy="563231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Anotace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Materiál je určený pro žáky 7. ročníku speciální třídy, pro výuku českého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Prezentace na interaktivní tabuli.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První část prezentace je určena k výkladu nového učiva čtení s porozuměním, čtení zvířátek s obrázky a doplňování přirovnání , </a:t>
            </a:r>
            <a:r>
              <a:rPr lang="cs-CZ" sz="2400" smtClean="0">
                <a:latin typeface="Arial Black" pitchFamily="34" charset="0"/>
              </a:rPr>
              <a:t>přiřazování , jak </a:t>
            </a:r>
            <a:r>
              <a:rPr lang="cs-CZ" sz="2400" dirty="0" smtClean="0">
                <a:latin typeface="Arial Black" pitchFamily="34" charset="0"/>
              </a:rPr>
              <a:t>to má správně být.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 Inovace: Interaktivní způsob učení.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Metodické pokyny: Žáci na základě vhodně zvolených otázek společně s učitelem si procvičují a prohlubují znalosti z vyprávění a ze čtení s porozuměním, odpovídají na otázky vyplněním pracovního listu.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0"/>
            <a:ext cx="8136904" cy="295465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latin typeface="Arial Black" pitchFamily="34" charset="0"/>
              </a:rPr>
              <a:t>POHÁDKA </a:t>
            </a:r>
          </a:p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 Black" pitchFamily="34" charset="0"/>
              </a:rPr>
              <a:t>„LESNÍ HOUPAČKA“</a:t>
            </a:r>
            <a:endParaRPr lang="cs-CZ" sz="6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Users\Nováková Venuše\AppData\Local\Microsoft\Windows\Temporary Internet Files\Content.IE5\A6IZAP4G\MP9004027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140968"/>
            <a:ext cx="2496312" cy="3121152"/>
          </a:xfrm>
          <a:prstGeom prst="rect">
            <a:avLst/>
          </a:prstGeom>
          <a:noFill/>
        </p:spPr>
      </p:pic>
      <p:pic>
        <p:nvPicPr>
          <p:cNvPr id="1027" name="Picture 3" descr="C:\Users\Nováková Venuše\AppData\Local\Microsoft\Windows\Temporary Internet Files\Content.IE5\QWGJTPTX\MP9003996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2924944"/>
            <a:ext cx="2870880" cy="2296704"/>
          </a:xfrm>
          <a:prstGeom prst="rect">
            <a:avLst/>
          </a:prstGeom>
          <a:noFill/>
        </p:spPr>
      </p:pic>
      <p:pic>
        <p:nvPicPr>
          <p:cNvPr id="1028" name="Picture 4" descr="C:\Users\Nováková Venuše\AppData\Local\Microsoft\Windows\Temporary Internet Files\Content.IE5\A6IZAP4G\MP9004277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3501008"/>
            <a:ext cx="2915816" cy="2139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971600" y="476672"/>
            <a:ext cx="655272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VYPRÁVĚNÍ –  ČTI!     „LESNÍ HOUPAČKA“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1196752"/>
            <a:ext cx="914400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 HLUBOKÉM LESE BYLA MALÁ MÝTINKA.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NA MÝTINCE BYDLÍ VELCÍ KAMARÁDI  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                         BRUNO,                          FERDA,             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                         PODŠÍVKA,                      ŠEDÁK,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                    DODLINKA  A                           HOUKALKA.</a:t>
            </a:r>
          </a:p>
          <a:p>
            <a:endParaRPr lang="cs-CZ" sz="2000" b="1" dirty="0" smtClean="0">
              <a:solidFill>
                <a:srgbClr val="002060"/>
              </a:solidFill>
            </a:endParaRPr>
          </a:p>
        </p:txBody>
      </p:sp>
      <p:pic>
        <p:nvPicPr>
          <p:cNvPr id="2" name="Picture 2" descr="C:\Users\Nováková Venuše\AppData\Local\Microsoft\Windows\Temporary Internet Files\Content.IE5\K64L0Y4Z\MP9001803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852936"/>
            <a:ext cx="1872208" cy="1080120"/>
          </a:xfrm>
          <a:prstGeom prst="rect">
            <a:avLst/>
          </a:prstGeom>
          <a:noFill/>
        </p:spPr>
      </p:pic>
      <p:pic>
        <p:nvPicPr>
          <p:cNvPr id="12" name="Picture 8" descr="C:\Users\Nováková Venuše\AppData\Local\Microsoft\Windows\Temporary Internet Files\Content.IE5\QWGJTPTX\MP90042270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708920"/>
            <a:ext cx="1584176" cy="1080120"/>
          </a:xfrm>
          <a:prstGeom prst="rect">
            <a:avLst/>
          </a:prstGeom>
          <a:noFill/>
        </p:spPr>
      </p:pic>
      <p:pic>
        <p:nvPicPr>
          <p:cNvPr id="13" name="Picture 4" descr="C:\Users\Nováková Venuše\AppData\Local\Microsoft\Windows\Temporary Internet Files\Content.IE5\VXIMMB7A\MC9003324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005064"/>
            <a:ext cx="1872208" cy="1224136"/>
          </a:xfrm>
          <a:prstGeom prst="rect">
            <a:avLst/>
          </a:prstGeom>
          <a:noFill/>
        </p:spPr>
      </p:pic>
      <p:pic>
        <p:nvPicPr>
          <p:cNvPr id="14" name="Picture 6" descr="C:\Users\Nováková Venuše\AppData\Local\Microsoft\Windows\Temporary Internet Files\Content.IE5\K64L0Y4Z\MP90040686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4005064"/>
            <a:ext cx="1800200" cy="1080120"/>
          </a:xfrm>
          <a:prstGeom prst="rect">
            <a:avLst/>
          </a:prstGeom>
          <a:noFill/>
        </p:spPr>
      </p:pic>
      <p:pic>
        <p:nvPicPr>
          <p:cNvPr id="15" name="Picture 4" descr="C:\Users\Nováková Venuše\AppData\Local\Microsoft\Windows\Temporary Internet Files\Content.IE5\NX455DIC\MC9003469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5445224"/>
            <a:ext cx="1440160" cy="1080120"/>
          </a:xfrm>
          <a:prstGeom prst="rect">
            <a:avLst/>
          </a:prstGeom>
          <a:noFill/>
        </p:spPr>
      </p:pic>
      <p:pic>
        <p:nvPicPr>
          <p:cNvPr id="16" name="Picture 3" descr="C:\Users\Nováková Venuše\AppData\Local\Microsoft\Windows\Temporary Internet Files\Content.IE5\A6IZAP4G\MC90044141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5373216"/>
            <a:ext cx="1728192" cy="115212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>
              <a:solidFill>
                <a:srgbClr val="002060"/>
              </a:solidFill>
            </a:endParaRPr>
          </a:p>
          <a:p>
            <a:endParaRPr lang="cs-CZ" sz="3200" b="1" dirty="0" smtClean="0">
              <a:solidFill>
                <a:srgbClr val="00206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SEN                   BRUNA BYL POSTAVIT SI               .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 A TAK  TO NAVRHL SVÝM LESNÍM KAMARÁDŮM.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NA KRAJI MÝTINKY STÁL VYSOKÝ                       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SE  SILNÝMI VĚTVEMI.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 JEDNA Z TĚCHTO VĚTVÍ BYLA JAKO STVOŘENÁ K TOMU, ABY NA NI   PŘIVÁZALI                                         .</a:t>
            </a:r>
          </a:p>
          <a:p>
            <a:endParaRPr lang="cs-CZ" sz="3200" b="1" dirty="0" smtClean="0">
              <a:solidFill>
                <a:srgbClr val="C00000"/>
              </a:solidFill>
            </a:endParaRPr>
          </a:p>
        </p:txBody>
      </p:sp>
      <p:pic>
        <p:nvPicPr>
          <p:cNvPr id="3" name="Picture 3" descr="C:\Users\Nováková Venuše\AppData\Local\Microsoft\Windows\Temporary Internet Files\Content.IE5\FUSYKPF3\MP9003901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4941168"/>
            <a:ext cx="1512168" cy="1196752"/>
          </a:xfrm>
          <a:prstGeom prst="rect">
            <a:avLst/>
          </a:prstGeom>
          <a:noFill/>
        </p:spPr>
      </p:pic>
      <p:pic>
        <p:nvPicPr>
          <p:cNvPr id="4" name="Picture 4" descr="C:\Users\Nováková Venuše\AppData\Local\Microsoft\Windows\Temporary Internet Files\Content.IE5\QWGJTPTX\MC9000364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780928"/>
            <a:ext cx="1800200" cy="1309726"/>
          </a:xfrm>
          <a:prstGeom prst="rect">
            <a:avLst/>
          </a:prstGeom>
          <a:noFill/>
        </p:spPr>
      </p:pic>
      <p:pic>
        <p:nvPicPr>
          <p:cNvPr id="5" name="Picture 5" descr="C:\Users\Nováková Venuše\AppData\Local\Microsoft\Windows\Temporary Internet Files\Content.IE5\FUSYKPF3\MC90000182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2780928"/>
            <a:ext cx="989575" cy="584150"/>
          </a:xfrm>
          <a:prstGeom prst="rect">
            <a:avLst/>
          </a:prstGeom>
          <a:noFill/>
        </p:spPr>
      </p:pic>
      <p:pic>
        <p:nvPicPr>
          <p:cNvPr id="6" name="Picture 3" descr="C:\Users\Nováková Venuše\AppData\Local\Microsoft\Windows\Temporary Internet Files\Content.IE5\FUSYKPF3\MP9003901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620688"/>
            <a:ext cx="1080120" cy="1268760"/>
          </a:xfrm>
          <a:prstGeom prst="rect">
            <a:avLst/>
          </a:prstGeom>
          <a:noFill/>
        </p:spPr>
      </p:pic>
      <p:pic>
        <p:nvPicPr>
          <p:cNvPr id="7" name="Picture 2" descr="C:\Users\Nováková Venuše\AppData\Local\Microsoft\Windows\Temporary Internet Files\Content.IE5\K64L0Y4Z\MP90018039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764704"/>
            <a:ext cx="1584175" cy="9087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>
              <a:solidFill>
                <a:srgbClr val="00206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A TAK SE SEN BRUNOVI SPLNIL. SPOLU S KAMARÁDY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SI UDĚLALI ZE                    A SILNÉHO                    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HOUPAČKU . PŘIVÁZALI JÍ K SILNÉ                                .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A ZAČALA ZÁBAVA,.STŘÍDALI SE NA                    A ZPÍVALI.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„HOUPY ,HOUPY NAŠE KRÁSNÁ HOUPAJDO,  A JEŠTĚ VÝŠ A VÝŠ“.</a:t>
            </a:r>
          </a:p>
          <a:p>
            <a:endParaRPr lang="cs-CZ" sz="3200" b="1" dirty="0" smtClean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Nováková Venuše\AppData\Local\Microsoft\Windows\Temporary Internet Files\Content.IE5\VXIMMB7A\MP9002898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196752"/>
            <a:ext cx="1440160" cy="1080120"/>
          </a:xfrm>
          <a:prstGeom prst="rect">
            <a:avLst/>
          </a:prstGeom>
          <a:noFill/>
        </p:spPr>
      </p:pic>
      <p:pic>
        <p:nvPicPr>
          <p:cNvPr id="2053" name="Picture 5" descr="C:\Users\Nováková Venuše\AppData\Local\Microsoft\Windows\Temporary Internet Files\Content.IE5\L1VPI40E\MP9003165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1268760"/>
            <a:ext cx="1944216" cy="862531"/>
          </a:xfrm>
          <a:prstGeom prst="rect">
            <a:avLst/>
          </a:prstGeom>
          <a:noFill/>
        </p:spPr>
      </p:pic>
      <p:pic>
        <p:nvPicPr>
          <p:cNvPr id="2055" name="Picture 7" descr="C:\Users\Nováková Venuše\AppData\Local\Microsoft\Windows\Temporary Internet Files\Content.IE5\A6IZAP4G\MP90042796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348880"/>
            <a:ext cx="1872208" cy="1008112"/>
          </a:xfrm>
          <a:prstGeom prst="rect">
            <a:avLst/>
          </a:prstGeom>
          <a:noFill/>
        </p:spPr>
      </p:pic>
      <p:pic>
        <p:nvPicPr>
          <p:cNvPr id="9" name="Picture 3" descr="C:\Users\Nováková Venuše\AppData\Local\Microsoft\Windows\Temporary Internet Files\Content.IE5\FUSYKPF3\MP90039017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3861048"/>
            <a:ext cx="1437911" cy="144016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                             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                                              </a:t>
            </a:r>
            <a:r>
              <a:rPr lang="cs-CZ" sz="3200" b="1" dirty="0" smtClean="0">
                <a:solidFill>
                  <a:srgbClr val="FF0000"/>
                </a:solidFill>
              </a:rPr>
              <a:t>HOUKALKA DO TOHO HOUKALA.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                  ŠEDIVÁK VYL A                    BODLINKA 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 PODUPÁVAL DO RYTMU.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                    SVÍTILO A USMÍVALO SE .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 JAK  JE  NA   MÝTINCE  BYLO VESELO.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3" name="Picture 8" descr="C:\Users\Nováková Venuše\AppData\Local\Microsoft\Windows\Temporary Internet Files\Content.IE5\DKAU74FA\MC9002321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573016"/>
            <a:ext cx="1907704" cy="1436743"/>
          </a:xfrm>
          <a:prstGeom prst="rect">
            <a:avLst/>
          </a:prstGeom>
          <a:noFill/>
        </p:spPr>
      </p:pic>
      <p:pic>
        <p:nvPicPr>
          <p:cNvPr id="4" name="Picture 3" descr="C:\Users\Nováková Venuše\AppData\Local\Microsoft\Windows\Temporary Internet Files\Content.IE5\A6IZAP4G\MC9004414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0"/>
            <a:ext cx="1152128" cy="980728"/>
          </a:xfrm>
          <a:prstGeom prst="rect">
            <a:avLst/>
          </a:prstGeom>
          <a:noFill/>
        </p:spPr>
      </p:pic>
      <p:pic>
        <p:nvPicPr>
          <p:cNvPr id="5" name="Picture 6" descr="C:\Users\Nováková Venuše\AppData\Local\Microsoft\Windows\Temporary Internet Files\Content.IE5\K64L0Y4Z\MP90040686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268760"/>
            <a:ext cx="1619672" cy="1368152"/>
          </a:xfrm>
          <a:prstGeom prst="rect">
            <a:avLst/>
          </a:prstGeom>
          <a:noFill/>
        </p:spPr>
      </p:pic>
      <p:pic>
        <p:nvPicPr>
          <p:cNvPr id="6" name="Picture 4" descr="C:\Users\Nováková Venuše\AppData\Local\Microsoft\Windows\Temporary Internet Files\Content.IE5\NX455DIC\MC90034698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980728"/>
            <a:ext cx="1512168" cy="15121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88640"/>
            <a:ext cx="684076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ČTI !    LESNÍ ZVÍŘATA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Nováková Venuše\AppData\Local\Microsoft\Windows\Temporary Internet Files\Content.IE5\QWGJTPTX\MP9004068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340768"/>
            <a:ext cx="2160240" cy="1560576"/>
          </a:xfrm>
          <a:prstGeom prst="rect">
            <a:avLst/>
          </a:prstGeom>
          <a:solidFill>
            <a:srgbClr val="FFC000"/>
          </a:solidFill>
        </p:spPr>
      </p:pic>
      <p:sp>
        <p:nvSpPr>
          <p:cNvPr id="4" name="TextovéPole 3"/>
          <p:cNvSpPr txBox="1"/>
          <p:nvPr/>
        </p:nvSpPr>
        <p:spPr>
          <a:xfrm>
            <a:off x="323528" y="1340768"/>
            <a:ext cx="165618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MEDVĚD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2052" name="Picture 4" descr="C:\Users\Nováková Venuše\AppData\Local\Microsoft\Windows\Temporary Internet Files\Content.IE5\VXIMMB7A\MC9003324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5" y="1340768"/>
            <a:ext cx="1811647" cy="1584176"/>
          </a:xfrm>
          <a:prstGeom prst="rect">
            <a:avLst/>
          </a:prstGeom>
          <a:solidFill>
            <a:srgbClr val="FFC000"/>
          </a:solidFill>
        </p:spPr>
      </p:pic>
      <p:sp>
        <p:nvSpPr>
          <p:cNvPr id="7" name="TextovéPole 6"/>
          <p:cNvSpPr txBox="1"/>
          <p:nvPr/>
        </p:nvSpPr>
        <p:spPr>
          <a:xfrm>
            <a:off x="5076056" y="1700808"/>
            <a:ext cx="100811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LIŠKA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2054" name="Picture 6" descr="C:\Users\Nováková Venuše\AppData\Local\Microsoft\Windows\Temporary Internet Files\Content.IE5\K64L0Y4Z\MP90040686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59" y="3717032"/>
            <a:ext cx="1633991" cy="1872208"/>
          </a:xfrm>
          <a:prstGeom prst="rect">
            <a:avLst/>
          </a:prstGeom>
          <a:solidFill>
            <a:srgbClr val="FFC000"/>
          </a:solidFill>
        </p:spPr>
      </p:pic>
      <p:sp>
        <p:nvSpPr>
          <p:cNvPr id="10" name="TextovéPole 9"/>
          <p:cNvSpPr txBox="1"/>
          <p:nvPr/>
        </p:nvSpPr>
        <p:spPr>
          <a:xfrm>
            <a:off x="2411760" y="3068960"/>
            <a:ext cx="129614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VLK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1" name="Picture 3" descr="C:\Users\Nováková Venuše\AppData\Local\Microsoft\Windows\Temporary Internet Files\Content.IE5\A6IZAP4G\MC90044141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5013176"/>
            <a:ext cx="1224136" cy="1637889"/>
          </a:xfrm>
          <a:prstGeom prst="rect">
            <a:avLst/>
          </a:prstGeom>
          <a:noFill/>
        </p:spPr>
      </p:pic>
      <p:pic>
        <p:nvPicPr>
          <p:cNvPr id="12" name="Picture 4" descr="C:\Users\Nováková Venuše\AppData\Local\Microsoft\Windows\Temporary Internet Files\Content.IE5\NX455DIC\MC9003469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4221088"/>
            <a:ext cx="1800200" cy="1512168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2056" name="Picture 8" descr="C:\Users\Nováková Venuše\AppData\Local\Microsoft\Windows\Temporary Internet Files\Content.IE5\QWGJTPTX\MP90042270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4221088"/>
            <a:ext cx="1728192" cy="1879333"/>
          </a:xfrm>
          <a:prstGeom prst="rect">
            <a:avLst/>
          </a:prstGeom>
          <a:solidFill>
            <a:srgbClr val="FFC000"/>
          </a:solidFill>
        </p:spPr>
      </p:pic>
      <p:sp>
        <p:nvSpPr>
          <p:cNvPr id="15" name="TextovéPole 14"/>
          <p:cNvSpPr txBox="1"/>
          <p:nvPr/>
        </p:nvSpPr>
        <p:spPr>
          <a:xfrm>
            <a:off x="251520" y="3645024"/>
            <a:ext cx="129614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ZAJÍC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99992" y="3789040"/>
            <a:ext cx="1440160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JEŽEK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236296" y="4365104"/>
            <a:ext cx="129614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SOVA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 animBg="1"/>
      <p:bldP spid="10" grpId="0" animBg="1"/>
      <p:bldP spid="15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9" y="1700808"/>
            <a:ext cx="2304256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JE SILNÝ JAKO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332656"/>
            <a:ext cx="5616624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DOPLŇ PŘIROVNÁNÍ !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9" y="2348880"/>
            <a:ext cx="2304256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JE CHYTRÝ JAKO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9" y="2996952"/>
            <a:ext cx="2304256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DUPE JAKO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645024"/>
            <a:ext cx="244827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JE MOUDRÝ JAKO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4293096"/>
            <a:ext cx="237626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BĚHÁ JAKO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4869160"/>
            <a:ext cx="2304256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VYJE JAKO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36296" y="1556792"/>
            <a:ext cx="190770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VLK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36296" y="2060848"/>
            <a:ext cx="190770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ZAJÍC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71792" y="2636912"/>
            <a:ext cx="187220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MEDVĚD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71792" y="4221088"/>
            <a:ext cx="187220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SOVA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71792" y="4869160"/>
            <a:ext cx="187220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JEŽEK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71792" y="3356992"/>
            <a:ext cx="187220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LIŠKA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5" name="Picture 2" descr="C:\Users\Nováková Venuše\AppData\Local\Microsoft\Windows\Temporary Internet Files\Content.IE5\QWGJTPTX\MP9004068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5445224"/>
            <a:ext cx="792088" cy="1187552"/>
          </a:xfrm>
          <a:prstGeom prst="rect">
            <a:avLst/>
          </a:prstGeom>
          <a:noFill/>
        </p:spPr>
      </p:pic>
      <p:pic>
        <p:nvPicPr>
          <p:cNvPr id="16" name="Picture 4" descr="C:\Users\Nováková Venuše\AppData\Local\Microsoft\Windows\Temporary Internet Files\Content.IE5\VXIMMB7A\MC9003324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5661248"/>
            <a:ext cx="1080120" cy="944500"/>
          </a:xfrm>
          <a:prstGeom prst="rect">
            <a:avLst/>
          </a:prstGeom>
          <a:noFill/>
        </p:spPr>
      </p:pic>
      <p:pic>
        <p:nvPicPr>
          <p:cNvPr id="17" name="Picture 4" descr="C:\Users\Nováková Venuše\AppData\Local\Microsoft\Windows\Temporary Internet Files\Content.IE5\NX455DIC\MC90034698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5733256"/>
            <a:ext cx="1152128" cy="896355"/>
          </a:xfrm>
          <a:prstGeom prst="rect">
            <a:avLst/>
          </a:prstGeom>
          <a:noFill/>
        </p:spPr>
      </p:pic>
      <p:pic>
        <p:nvPicPr>
          <p:cNvPr id="18" name="Picture 3" descr="C:\Users\Nováková Venuše\AppData\Local\Microsoft\Windows\Temporary Internet Files\Content.IE5\A6IZAP4G\MC90044141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5798190"/>
            <a:ext cx="792088" cy="1059810"/>
          </a:xfrm>
          <a:prstGeom prst="rect">
            <a:avLst/>
          </a:prstGeom>
          <a:noFill/>
        </p:spPr>
      </p:pic>
      <p:pic>
        <p:nvPicPr>
          <p:cNvPr id="19" name="Picture 8" descr="C:\Users\Nováková Venuše\AppData\Local\Microsoft\Windows\Temporary Internet Files\Content.IE5\QWGJTPTX\MP90042270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5589240"/>
            <a:ext cx="720080" cy="1105490"/>
          </a:xfrm>
          <a:prstGeom prst="rect">
            <a:avLst/>
          </a:prstGeom>
          <a:noFill/>
        </p:spPr>
      </p:pic>
      <p:pic>
        <p:nvPicPr>
          <p:cNvPr id="20" name="Picture 6" descr="C:\Users\Nováková Venuše\AppData\Local\Microsoft\Windows\Temporary Internet Files\Content.IE5\K64L0Y4Z\MP90040686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5661248"/>
            <a:ext cx="879842" cy="100811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17484E-6 L -0.53142 -0.13853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00" y="-6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50399 -0.14685 " pathEditMode="relative" ptsTypes="AA">
                                      <p:cBhvr>
                                        <p:cTn id="7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12303E-7 L -0.57865 -0.27474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00" y="-1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50399 -0.08395 " pathEditMode="relative" ptsTypes="AA">
                                      <p:cBhvr>
                                        <p:cTn id="8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56701 0.32516 " pathEditMode="relative" ptsTypes="AA">
                                      <p:cBhvr>
                                        <p:cTn id="8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59844 0.48242 " pathEditMode="relative" ptsTypes="AA">
                                      <p:cBhvr>
                                        <p:cTn id="8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3876E-6 L 0.54322 -0.6191 " pathEditMode="relative" ptsTypes="AA">
                                      <p:cBhvr>
                                        <p:cTn id="9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24607E-6 L 0.5474 -0.55111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400" y="-27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5E-6 4.37558E-6 L 0.22829 -0.44056 " pathEditMode="relative" ptsTypes="AA">
                                      <p:cBhvr>
                                        <p:cTn id="10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63737E-6 L 0.23247 -0.34875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00" y="-17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9593E-6 L -0.02361 -0.24121 " pathEditMode="relative" ptsTypes="AA">
                                      <p:cBhvr>
                                        <p:cTn id="10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10083E-6 L -0.28438 -0.13622 " pathEditMode="relative" rAng="0" ptsTypes="AA">
                                      <p:cBhvr>
                                        <p:cTn id="11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00" y="-6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3" grpId="0" animBg="1"/>
      <p:bldP spid="14" grpId="0" animBg="1"/>
      <p:bldP spid="14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128792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JAK TO MÁ BÝT?   PŘIŘAZUJ!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" name="Picture 2" descr="C:\Users\Nováková Venuše\AppData\Local\Microsoft\Windows\Temporary Internet Files\Content.IE5\QWGJTPTX\MP9004068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4293096"/>
            <a:ext cx="648072" cy="971633"/>
          </a:xfrm>
          <a:prstGeom prst="rect">
            <a:avLst/>
          </a:prstGeom>
          <a:noFill/>
        </p:spPr>
      </p:pic>
      <p:pic>
        <p:nvPicPr>
          <p:cNvPr id="4" name="Picture 4" descr="C:\Users\Nováková Venuše\AppData\Local\Microsoft\Windows\Temporary Internet Files\Content.IE5\VXIMMB7A\MC9003324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2132856"/>
            <a:ext cx="1008112" cy="881533"/>
          </a:xfrm>
          <a:prstGeom prst="rect">
            <a:avLst/>
          </a:prstGeom>
          <a:noFill/>
        </p:spPr>
      </p:pic>
      <p:pic>
        <p:nvPicPr>
          <p:cNvPr id="5" name="Picture 4" descr="C:\Users\Nováková Venuše\AppData\Local\Microsoft\Windows\Temporary Internet Files\Content.IE5\NX455DIC\MC90034698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1556792"/>
            <a:ext cx="1152128" cy="896355"/>
          </a:xfrm>
          <a:prstGeom prst="rect">
            <a:avLst/>
          </a:prstGeom>
          <a:noFill/>
        </p:spPr>
      </p:pic>
      <p:pic>
        <p:nvPicPr>
          <p:cNvPr id="6" name="Picture 3" descr="C:\Users\Nováková Venuše\AppData\Local\Microsoft\Windows\Temporary Internet Files\Content.IE5\A6IZAP4G\MC90044141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5229200"/>
            <a:ext cx="720080" cy="963464"/>
          </a:xfrm>
          <a:prstGeom prst="rect">
            <a:avLst/>
          </a:prstGeom>
          <a:noFill/>
        </p:spPr>
      </p:pic>
      <p:pic>
        <p:nvPicPr>
          <p:cNvPr id="7" name="Picture 8" descr="C:\Users\Nováková Venuše\AppData\Local\Microsoft\Windows\Temporary Internet Files\Content.IE5\QWGJTPTX\MP90042270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3068960"/>
            <a:ext cx="515940" cy="792088"/>
          </a:xfrm>
          <a:prstGeom prst="rect">
            <a:avLst/>
          </a:prstGeom>
          <a:noFill/>
        </p:spPr>
      </p:pic>
      <p:pic>
        <p:nvPicPr>
          <p:cNvPr id="8" name="Picture 6" descr="C:\Users\Nováková Venuše\AppData\Local\Microsoft\Windows\Temporary Internet Files\Content.IE5\K64L0Y4Z\MP90040686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96136" y="3861048"/>
            <a:ext cx="792088" cy="90756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83568" y="1556792"/>
            <a:ext cx="1224136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BRUČÍ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2708920"/>
            <a:ext cx="115212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HOUKÁ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3568" y="5157192"/>
            <a:ext cx="93610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VYJE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3568" y="3573016"/>
            <a:ext cx="93610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ČÍHÁ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3568" y="4365104"/>
            <a:ext cx="93610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DUPÁ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1560" y="5949280"/>
            <a:ext cx="2304256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STŘÍHÁ UŠIMA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79186E-6 L -0.51979 -0.4512 " pathEditMode="relative" ptsTypes="AA">
                                      <p:cBhvr>
                                        <p:cTn id="4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9.89824E-7 L -0.34654 -0.41975 " pathEditMode="relative" ptsTypes="AA">
                                      <p:cBhvr>
                                        <p:cTn id="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4.6346E-6 L -0.2915 0.1679 " pathEditMode="relative" ptsTypes="AA">
                                      <p:cBhvr>
                                        <p:cTn id="5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2.67345E-6 L -0.65365 0.36702 " pathEditMode="relative" ptsTypes="AA">
                                      <p:cBhvr>
                                        <p:cTn id="6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7.74283E-6 L -0.33871 0.13645 " pathEditMode="relative" ptsTypes="AA">
                                      <p:cBhvr>
                                        <p:cTn id="6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11841E-6 L -0.11805 0.38806 " pathEditMode="relative" ptsTypes="AA">
                                      <p:cBhvr>
                                        <p:cTn id="6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0" grpId="0" animBg="1"/>
      <p:bldP spid="14" grpId="0" animBg="1"/>
      <p:bldP spid="16" grpId="0" animBg="1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040" y="476672"/>
            <a:ext cx="864096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JAK SE JMENUJÍ ZVÍŘÁTKA?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187220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MEDVĚD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132856"/>
            <a:ext cx="187220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LIŠKA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996952"/>
            <a:ext cx="187220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VLK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789040"/>
            <a:ext cx="187220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ZAJÍC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4725144"/>
            <a:ext cx="187220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JEŽEK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5661248"/>
            <a:ext cx="187220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SOVA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1412776"/>
            <a:ext cx="187220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MEDVĚD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88224" y="5661248"/>
            <a:ext cx="2555776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ŠEDIVÁK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4725144"/>
            <a:ext cx="2555776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FERDA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3861048"/>
            <a:ext cx="2555776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PODŠÍVKA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3068960"/>
            <a:ext cx="2555776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BRUNO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88224" y="2276872"/>
            <a:ext cx="2555776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BODLINKA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88224" y="1484784"/>
            <a:ext cx="2555776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HOUKALKA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11008E-6 L -0.46267 -0.23751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00" y="-11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2951E-6 L -0.46267 -0.2583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00" y="-12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53562E-6 L -0.47048 -0.39477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00" y="-1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7.30805E-7 L -0.46267 -0.14292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00" y="-7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51526E-6 L -0.46267 0.35014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00" y="1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5677 0.60846 " pathEditMode="relative" ptsTypes="AA">
                                      <p:cBhvr>
                                        <p:cTn id="7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548680"/>
            <a:ext cx="5184576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>
                <a:latin typeface="Arial Black" pitchFamily="34" charset="0"/>
              </a:rPr>
              <a:t>ZDROJE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340768"/>
            <a:ext cx="6840760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en-US" dirty="0" smtClean="0">
                <a:hlinkClick r:id="rId2"/>
              </a:rPr>
              <a:t>[</a:t>
            </a:r>
            <a:r>
              <a:rPr lang="cs-CZ" dirty="0" smtClean="0">
                <a:hlinkClick r:id="rId2"/>
              </a:rPr>
              <a:t>http://microsoft.com</a:t>
            </a:r>
            <a:r>
              <a:rPr lang="en-US" dirty="0">
                <a:solidFill>
                  <a:schemeClr val="tx2"/>
                </a:solidFill>
              </a:rPr>
              <a:t>]</a:t>
            </a:r>
            <a:endParaRPr lang="cs-CZ" dirty="0" smtClean="0">
              <a:solidFill>
                <a:schemeClr val="tx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 </a:t>
            </a:r>
            <a:r>
              <a:rPr lang="cs-CZ" smtClean="0"/>
              <a:t>[Citace: 10.01</a:t>
            </a:r>
            <a:r>
              <a:rPr lang="cs-CZ" dirty="0" smtClean="0"/>
              <a:t>. 2013</a:t>
            </a:r>
            <a:r>
              <a:rPr lang="en-US" dirty="0" smtClean="0"/>
              <a:t> ]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386</Words>
  <Application>Microsoft Office PowerPoint</Application>
  <PresentationFormat>Předvádění na obrazovce (4:3)</PresentationFormat>
  <Paragraphs>109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Nováková Venuše</dc:creator>
  <cp:lastModifiedBy>zak</cp:lastModifiedBy>
  <cp:revision>44</cp:revision>
  <dcterms:created xsi:type="dcterms:W3CDTF">2013-03-29T21:59:12Z</dcterms:created>
  <dcterms:modified xsi:type="dcterms:W3CDTF">2013-04-12T08:16:19Z</dcterms:modified>
</cp:coreProperties>
</file>