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28" r:id="rId1"/>
  </p:sldMasterIdLst>
  <p:notesMasterIdLst>
    <p:notesMasterId r:id="rId14"/>
  </p:notesMasterIdLst>
  <p:sldIdLst>
    <p:sldId id="256" r:id="rId2"/>
    <p:sldId id="265" r:id="rId3"/>
    <p:sldId id="264" r:id="rId4"/>
    <p:sldId id="261" r:id="rId5"/>
    <p:sldId id="266" r:id="rId6"/>
    <p:sldId id="267" r:id="rId7"/>
    <p:sldId id="268" r:id="rId8"/>
    <p:sldId id="269" r:id="rId9"/>
    <p:sldId id="270" r:id="rId10"/>
    <p:sldId id="275" r:id="rId11"/>
    <p:sldId id="271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242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278631-5040-4356-B66F-C6EA0A3CFFA7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2DEEB-2D74-4B17-96DF-200B7EFE42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927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2DEEB-2D74-4B17-96DF-200B7EFE422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481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29" r:id="rId1"/>
    <p:sldLayoutId id="2147484130" r:id="rId2"/>
    <p:sldLayoutId id="2147484131" r:id="rId3"/>
    <p:sldLayoutId id="2147484132" r:id="rId4"/>
    <p:sldLayoutId id="2147484133" r:id="rId5"/>
    <p:sldLayoutId id="2147484134" r:id="rId6"/>
    <p:sldLayoutId id="2147484135" r:id="rId7"/>
    <p:sldLayoutId id="2147484136" r:id="rId8"/>
    <p:sldLayoutId id="2147484137" r:id="rId9"/>
    <p:sldLayoutId id="2147484138" r:id="rId10"/>
    <p:sldLayoutId id="214748413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rom&#237;r_Nohavic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img.onlineomalovanky.cz/oblak-s-v%C4%9Btrem-v%C3%ADtr-fouk%C3%A1_4a703275a0d1a-p.gif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dQrC0mSRNUk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5678858"/>
              </p:ext>
            </p:extLst>
          </p:nvPr>
        </p:nvGraphicFramePr>
        <p:xfrm>
          <a:off x="323528" y="1412776"/>
          <a:ext cx="8352928" cy="5306865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1648338"/>
                <a:gridCol w="670459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i="1" kern="1200" dirty="0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VY_32_INOVACE_022_Kometa_HV_CUP</a:t>
                      </a:r>
                      <a:endParaRPr lang="cs-CZ" sz="1400" dirty="0" smtClean="0">
                        <a:solidFill>
                          <a:schemeClr val="accent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Bc. Cuperová</a:t>
                      </a:r>
                    </a:p>
                  </a:txBody>
                  <a:tcPr marL="68580" marR="68580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Aktivitou si žáci prohloubí znalosti</a:t>
                      </a:r>
                      <a:r>
                        <a:rPr lang="cs-CZ" sz="1200" b="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o životě, přírodě a vesmírných zákonech,  naučí se obsah písně s pochopením</a:t>
                      </a:r>
                      <a:endParaRPr lang="cs-CZ" sz="1200" b="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Sada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DUM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Umění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kultura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Hudební výchova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7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Očekávaný výstup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Zpívat písně v přiměřeném rozsahu k individuálním schopnostem. Naučit se správně hospodařit s dechem při interpretaci písní-frázování</a:t>
                      </a:r>
                      <a:endParaRPr kumimoji="0" lang="cs-CZ" sz="120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53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Kometa,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heligonka, Jaromír Nohavica, folk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PPT prezentace</a:t>
                      </a:r>
                      <a:endParaRPr lang="cs-CZ" sz="105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4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aktivita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1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Cílová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ZŠ praktické -  8.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20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praktická – základní vzdělávání – druhý stupeň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Věková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15 let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42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9. 4. 2013                          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VIII.E.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2">
                              <a:lumMod val="9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bg2">
                            <a:lumMod val="9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0">
                        <a:buNone/>
                      </a:pPr>
                      <a:r>
                        <a:rPr lang="cs-CZ" sz="1100" dirty="0" smtClean="0">
                          <a:hlinkClick r:id="rId3"/>
                        </a:rPr>
                        <a:t>http://cs.wikipedia.org/wiki/</a:t>
                      </a:r>
                      <a:r>
                        <a:rPr lang="cs-CZ" sz="1100" dirty="0" err="1" smtClean="0">
                          <a:hlinkClick r:id="rId3"/>
                        </a:rPr>
                        <a:t>Jaromír_Nohavica</a:t>
                      </a:r>
                      <a:endParaRPr lang="cs-CZ" sz="1100" dirty="0" smtClean="0">
                        <a:hlinkClick r:id="rId4"/>
                      </a:endParaRPr>
                    </a:p>
                    <a:p>
                      <a:pPr marL="45720" indent="0">
                        <a:buNone/>
                      </a:pPr>
                      <a:r>
                        <a:rPr lang="cs-CZ" sz="1100" b="0" i="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www.office.microsoft.com</a:t>
                      </a:r>
                      <a:endParaRPr lang="cs-CZ" sz="1100" dirty="0" smtClean="0"/>
                    </a:p>
                  </a:txBody>
                  <a:tcPr marL="68580" marR="68580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79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2276872"/>
            <a:ext cx="6400800" cy="347472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2" name="Picture 4" descr="astronomie,hvězdářství,hvězdy,komety,meteority,nebeská tělesa,příroda,technologie,teleskopy,věda,webové animace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00" y="-27383"/>
            <a:ext cx="8498605" cy="6885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vězdy,komety,kosmické lodě,nebeská tělesa,planety,příroda,rámy,skafandry,technologie,vesmí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590459" y="-2696170"/>
            <a:ext cx="2024485" cy="7416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1319081" y="548680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rgbClr val="0070C0"/>
                </a:solidFill>
                <a:latin typeface="Bodoni MT Black" pitchFamily="18" charset="0"/>
              </a:rPr>
              <a:t>KOMETA</a:t>
            </a:r>
            <a:endParaRPr lang="cs-CZ" dirty="0">
              <a:solidFill>
                <a:srgbClr val="0070C0"/>
              </a:solidFill>
              <a:latin typeface="Bodoni MT Black" pitchFamily="18" charset="0"/>
            </a:endParaRPr>
          </a:p>
        </p:txBody>
      </p:sp>
      <p:pic>
        <p:nvPicPr>
          <p:cNvPr id="12" name="Picture 6" descr="hvězdy,komety,kosmické lodě,nebeská tělesa,planety,příroda,rámy,skafandry,technologie,vesmí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739777" y="2137346"/>
            <a:ext cx="2024485" cy="7416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355942" y="5865154"/>
            <a:ext cx="4824536" cy="33855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hlinkClick r:id="rId4"/>
              </a:rPr>
              <a:t>http://www.youtube.com/watch?v=dQrC0mSRNUk</a:t>
            </a:r>
            <a:endParaRPr lang="cs-CZ" sz="1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19320" y="5476425"/>
            <a:ext cx="4297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70C0"/>
                </a:solidFill>
              </a:rPr>
              <a:t>Videoodkaz</a:t>
            </a:r>
            <a:r>
              <a:rPr lang="cs-CZ" dirty="0" smtClean="0">
                <a:solidFill>
                  <a:srgbClr val="0070C0"/>
                </a:solidFill>
              </a:rPr>
              <a:t> k písni Kometa – </a:t>
            </a:r>
            <a:r>
              <a:rPr lang="cs-CZ" dirty="0" err="1" smtClean="0">
                <a:solidFill>
                  <a:srgbClr val="0070C0"/>
                </a:solidFill>
              </a:rPr>
              <a:t>J.Nohavica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4290" y="2674308"/>
            <a:ext cx="21563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Prezentace navazuje </a:t>
            </a:r>
          </a:p>
          <a:p>
            <a:r>
              <a:rPr lang="cs-CZ" sz="1600" dirty="0" smtClean="0"/>
              <a:t>na  Dumy s názvem</a:t>
            </a:r>
          </a:p>
          <a:p>
            <a:r>
              <a:rPr lang="cs-CZ" sz="1600" dirty="0" smtClean="0"/>
              <a:t>Souhvězdí 1, 2 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99262" y="2551197"/>
            <a:ext cx="263726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Žáci prostřednictvím </a:t>
            </a:r>
          </a:p>
          <a:p>
            <a:r>
              <a:rPr lang="cs-CZ" sz="1600" dirty="0" smtClean="0"/>
              <a:t>prezentace získají </a:t>
            </a:r>
          </a:p>
          <a:p>
            <a:r>
              <a:rPr lang="cs-CZ" sz="1600" dirty="0" smtClean="0"/>
              <a:t>představu o prostoru </a:t>
            </a:r>
          </a:p>
          <a:p>
            <a:r>
              <a:rPr lang="cs-CZ" sz="1600" dirty="0" smtClean="0"/>
              <a:t>ve vesmíru i zákonitostech</a:t>
            </a:r>
          </a:p>
          <a:p>
            <a:r>
              <a:rPr lang="cs-CZ" sz="1600" dirty="0" smtClean="0"/>
              <a:t>na zemi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213085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721" y="332656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Co je to KOMETA?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556792"/>
            <a:ext cx="8568952" cy="513090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/>
              <a:t>Kometa</a:t>
            </a:r>
            <a:r>
              <a:rPr lang="cs-CZ" dirty="0"/>
              <a:t>, zastarale </a:t>
            </a:r>
            <a:r>
              <a:rPr lang="cs-CZ" b="1" dirty="0"/>
              <a:t>vlasatice</a:t>
            </a:r>
            <a:r>
              <a:rPr lang="cs-CZ" dirty="0"/>
              <a:t>, 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je </a:t>
            </a:r>
            <a:r>
              <a:rPr lang="cs-CZ" dirty="0"/>
              <a:t>malý astronomický objekt 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podobný</a:t>
            </a:r>
            <a:r>
              <a:rPr lang="cs-CZ" dirty="0"/>
              <a:t> </a:t>
            </a:r>
            <a:r>
              <a:rPr lang="cs-CZ" dirty="0"/>
              <a:t>p</a:t>
            </a:r>
            <a:r>
              <a:rPr lang="cs-CZ" dirty="0" smtClean="0"/>
              <a:t>lanetce</a:t>
            </a:r>
            <a:r>
              <a:rPr lang="cs-CZ" dirty="0" smtClean="0"/>
              <a:t>, 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složený </a:t>
            </a:r>
            <a:r>
              <a:rPr lang="cs-CZ" dirty="0"/>
              <a:t>především z ledu </a:t>
            </a:r>
            <a:r>
              <a:rPr lang="cs-CZ" dirty="0" smtClean="0"/>
              <a:t>a </a:t>
            </a:r>
            <a:r>
              <a:rPr lang="cs-CZ" dirty="0" smtClean="0"/>
              <a:t>prachu, 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obíhající </a:t>
            </a:r>
            <a:r>
              <a:rPr lang="cs-CZ" dirty="0"/>
              <a:t> </a:t>
            </a:r>
            <a:r>
              <a:rPr lang="cs-CZ" dirty="0" smtClean="0"/>
              <a:t>kolem</a:t>
            </a:r>
            <a:r>
              <a:rPr lang="cs-CZ" dirty="0"/>
              <a:t> Slunce. 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Komety jsou známé </a:t>
            </a:r>
            <a:r>
              <a:rPr lang="cs-CZ" dirty="0"/>
              <a:t>pro své nápadné ohony. 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Z</a:t>
            </a:r>
            <a:r>
              <a:rPr lang="cs-CZ" dirty="0" smtClean="0"/>
              <a:t> </a:t>
            </a:r>
            <a:r>
              <a:rPr lang="cs-CZ" dirty="0"/>
              <a:t>velké části je tvoří zmrzlý oxid uhličitý, 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metan</a:t>
            </a:r>
            <a:r>
              <a:rPr lang="cs-CZ" dirty="0"/>
              <a:t> </a:t>
            </a:r>
            <a:r>
              <a:rPr lang="cs-CZ" dirty="0" smtClean="0"/>
              <a:t>a</a:t>
            </a:r>
            <a:r>
              <a:rPr lang="cs-CZ" dirty="0"/>
              <a:t> voda smíchaná s prachem a různými nerostnými látkami.</a:t>
            </a:r>
          </a:p>
        </p:txBody>
      </p:sp>
      <p:pic>
        <p:nvPicPr>
          <p:cNvPr id="1026" name="Picture 2" descr="3d,Armagedon,asteroidy,astrologie,astronomie,budoucnosti,černá,červené,cestování,design,evoluce,exploze,fantazie,Fotolia,galaxie,grafika,hoření,hořící,horké,horko,hvězdy,ilustrace,komety,koncepční,kosmy,koule,měsíce,meteority,mlhoviny,mysticizmus,mystický,nebezpečí,noci,oběžné dráhy,objekty,obloha,ohně,ohnivé koule,paliva,plameny,planety,plazma,pozadí,prostory,slunce,sluneční soustava,srážky,supernova,světla,světy,věda,velký třesk,vesmír,vesmíry,vzniky,země,zniče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7446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402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8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3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80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764704"/>
            <a:ext cx="5966666" cy="1008112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>
                <a:solidFill>
                  <a:srgbClr val="0070C0"/>
                </a:solidFill>
              </a:rPr>
              <a:t>Jaromír Nohavica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7555" y="1196752"/>
            <a:ext cx="6552728" cy="2203612"/>
          </a:xfrm>
        </p:spPr>
        <p:txBody>
          <a:bodyPr>
            <a:normAutofit/>
          </a:bodyPr>
          <a:lstStyle/>
          <a:p>
            <a:pPr algn="l"/>
            <a:r>
              <a:rPr lang="cs-CZ" b="1" dirty="0"/>
              <a:t>Jaromír Nohavica</a:t>
            </a:r>
            <a:r>
              <a:rPr lang="cs-CZ" dirty="0"/>
              <a:t> (* </a:t>
            </a:r>
            <a:r>
              <a:rPr lang="cs-CZ" dirty="0" smtClean="0"/>
              <a:t>1953</a:t>
            </a:r>
            <a:r>
              <a:rPr lang="cs-CZ" dirty="0"/>
              <a:t> Ostrava) je významný </a:t>
            </a:r>
            <a:r>
              <a:rPr lang="cs-CZ" dirty="0" smtClean="0"/>
              <a:t>český folkový</a:t>
            </a:r>
            <a:r>
              <a:rPr lang="cs-CZ" dirty="0"/>
              <a:t> písničkář, </a:t>
            </a:r>
            <a:r>
              <a:rPr lang="cs-CZ" dirty="0" smtClean="0"/>
              <a:t>textař,</a:t>
            </a:r>
            <a:r>
              <a:rPr lang="cs-CZ" dirty="0"/>
              <a:t> skladatel a kytarista. Hraje také na </a:t>
            </a:r>
            <a:r>
              <a:rPr lang="cs-CZ" dirty="0" smtClean="0"/>
              <a:t>heligonku /tahací harmoniku/.</a:t>
            </a:r>
            <a:endParaRPr lang="cs-CZ" dirty="0"/>
          </a:p>
        </p:txBody>
      </p:sp>
      <p:pic>
        <p:nvPicPr>
          <p:cNvPr id="2050" name="Picture 2" descr="Jaromír Nohavica na autogramiádě v brněnském knihkupectví Barvič a Novotný 9. března 20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45142"/>
            <a:ext cx="2455540" cy="367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45135" y="515719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-</a:t>
            </a:r>
            <a:r>
              <a:rPr lang="cs-CZ" dirty="0"/>
              <a:t> je hudební </a:t>
            </a:r>
            <a:r>
              <a:rPr lang="cs-CZ" dirty="0" smtClean="0"/>
              <a:t>žánr. Samotné </a:t>
            </a:r>
            <a:r>
              <a:rPr lang="cs-CZ" dirty="0"/>
              <a:t>slovo </a:t>
            </a:r>
            <a:r>
              <a:rPr lang="cs-CZ" b="1" dirty="0"/>
              <a:t>folk</a:t>
            </a:r>
            <a:r>
              <a:rPr lang="cs-CZ" dirty="0"/>
              <a:t> </a:t>
            </a:r>
            <a:r>
              <a:rPr lang="cs-CZ" dirty="0" smtClean="0"/>
              <a:t>přesně </a:t>
            </a:r>
            <a:r>
              <a:rPr lang="cs-CZ" dirty="0"/>
              <a:t>vyjadřuje </a:t>
            </a:r>
            <a:r>
              <a:rPr lang="cs-CZ" b="1" dirty="0" smtClean="0"/>
              <a:t>amatérskou</a:t>
            </a:r>
            <a:r>
              <a:rPr lang="cs-CZ" b="1" dirty="0"/>
              <a:t> </a:t>
            </a:r>
            <a:r>
              <a:rPr lang="cs-CZ" b="1" dirty="0" smtClean="0"/>
              <a:t>hudební </a:t>
            </a:r>
            <a:r>
              <a:rPr lang="cs-CZ" b="1" dirty="0"/>
              <a:t>tvorbu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515432" y="4695527"/>
            <a:ext cx="9412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>
                <a:solidFill>
                  <a:schemeClr val="accent1">
                    <a:lumMod val="75000"/>
                  </a:schemeClr>
                </a:solidFill>
              </a:rPr>
              <a:t>FOLK</a:t>
            </a:r>
          </a:p>
        </p:txBody>
      </p:sp>
      <p:pic>
        <p:nvPicPr>
          <p:cNvPr id="2052" name="Picture 4" descr="fotografie,hudba,hudební nástroje,klávesové akordeony,klávesové nástroje,tahací harmoniky,zábav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3456" y="1556792"/>
            <a:ext cx="2610544" cy="261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kordy,zábava,fotolia,pražce,kytaristé,hudební nástroje,trsátka,struny,brnkání 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791" y="2276872"/>
            <a:ext cx="2682166" cy="2477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527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000"/>
                            </p:stCondLst>
                            <p:childTnLst>
                              <p:par>
                                <p:cTn id="3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825" y="980728"/>
            <a:ext cx="543609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Spatřil jsem kometu, oblohou letěla,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chtěl jsem jí zazpívat, 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ona </a:t>
            </a:r>
            <a:r>
              <a:rPr lang="cs-CZ" sz="2400" b="1" dirty="0">
                <a:solidFill>
                  <a:srgbClr val="0070C0"/>
                </a:solidFill>
              </a:rPr>
              <a:t>mi zmizela,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zmizela jako laň u lesa v remízku,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v očích mi zbylo 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jen </a:t>
            </a:r>
            <a:r>
              <a:rPr lang="cs-CZ" sz="2400" b="1" dirty="0">
                <a:solidFill>
                  <a:srgbClr val="0070C0"/>
                </a:solidFill>
              </a:rPr>
              <a:t>pár žlutých penízků.</a:t>
            </a:r>
            <a:r>
              <a:rPr lang="cs-CZ" sz="2400" dirty="0">
                <a:solidFill>
                  <a:srgbClr val="0070C0"/>
                </a:solidFill>
              </a:rPr>
              <a:t/>
            </a:r>
            <a:br>
              <a:rPr lang="cs-CZ" sz="2400" dirty="0">
                <a:solidFill>
                  <a:srgbClr val="0070C0"/>
                </a:solidFill>
              </a:rPr>
            </a:b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6" name="Picture 4" descr="jelen,koloušci,příroda,srny,tvorové,zvířat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3476352"/>
            <a:ext cx="2472209" cy="247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borové lesy,borovice,borový les,fotografie,Honšú,Japonsko,jehličnaté stromy,krajiny,lesy,paprsky,prefektura Nagano,příroda,sluneční paprsky,sluneční světlo,stálezelené dřeviny,strom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1576" y="3212976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Sloupce zlatých minc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785" y="3454925"/>
            <a:ext cx="1573430" cy="157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oči,fotolia,budoucnost,zelená duhovka,řasy,dívat se,zornice,viz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717" y="4949702"/>
            <a:ext cx="881565" cy="881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oči,fotolia,budoucnost,zelená duhovka,řasy,dívat se,zornice,viz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159623"/>
            <a:ext cx="865791" cy="86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hvězdy,krajiny,nebe,padající hvězdy,přírod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610" y="117351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595" y="580618"/>
            <a:ext cx="429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1.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169" y="57398"/>
            <a:ext cx="20395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2060"/>
                </a:solidFill>
              </a:rPr>
              <a:t>Text písně:</a:t>
            </a:r>
            <a:endParaRPr lang="cs-CZ" sz="2800" b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461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932040" y="197403"/>
            <a:ext cx="522007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Penízky ukryl jsem 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do </a:t>
            </a:r>
            <a:r>
              <a:rPr lang="cs-CZ" sz="2400" b="1" dirty="0">
                <a:solidFill>
                  <a:srgbClr val="0070C0"/>
                </a:solidFill>
              </a:rPr>
              <a:t>hlíny pod dubem,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až příště přiletí, 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my </a:t>
            </a:r>
            <a:r>
              <a:rPr lang="cs-CZ" sz="2400" b="1" dirty="0">
                <a:solidFill>
                  <a:srgbClr val="0070C0"/>
                </a:solidFill>
              </a:rPr>
              <a:t>už tu </a:t>
            </a:r>
            <a:r>
              <a:rPr lang="cs-CZ" sz="2400" b="1" dirty="0" err="1">
                <a:solidFill>
                  <a:srgbClr val="0070C0"/>
                </a:solidFill>
              </a:rPr>
              <a:t>nebudem</a:t>
            </a:r>
            <a:r>
              <a:rPr lang="cs-CZ" sz="2400" b="1" dirty="0">
                <a:solidFill>
                  <a:srgbClr val="0070C0"/>
                </a:solidFill>
              </a:rPr>
              <a:t>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my už tu </a:t>
            </a:r>
            <a:r>
              <a:rPr lang="cs-CZ" sz="2400" b="1" dirty="0" err="1">
                <a:solidFill>
                  <a:srgbClr val="0070C0"/>
                </a:solidFill>
              </a:rPr>
              <a:t>nebudem</a:t>
            </a:r>
            <a:r>
              <a:rPr lang="cs-CZ" sz="2400" b="1" dirty="0">
                <a:solidFill>
                  <a:srgbClr val="0070C0"/>
                </a:solidFill>
              </a:rPr>
              <a:t>, 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ach</a:t>
            </a:r>
            <a:r>
              <a:rPr lang="cs-CZ" sz="2400" b="1" dirty="0">
                <a:solidFill>
                  <a:srgbClr val="0070C0"/>
                </a:solidFill>
              </a:rPr>
              <a:t>, pýcho marnivá,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spatřil jsem kometu, 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chtěl </a:t>
            </a:r>
            <a:r>
              <a:rPr lang="cs-CZ" sz="2400" b="1" dirty="0">
                <a:solidFill>
                  <a:srgbClr val="0070C0"/>
                </a:solidFill>
              </a:rPr>
              <a:t>jsem jí zazpívat.</a:t>
            </a:r>
            <a:br>
              <a:rPr lang="cs-CZ" sz="2400" b="1" dirty="0">
                <a:solidFill>
                  <a:srgbClr val="0070C0"/>
                </a:solidFill>
              </a:rPr>
            </a:b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5122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248" y="4121993"/>
            <a:ext cx="2367496" cy="2367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duby,příroda,rostliny,stromy,žalud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5" y="0"/>
            <a:ext cx="4121993" cy="4121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astronomie,hvězdy,komety,meteority,meteory,nebeská tělesa,nebeské útvary,obloha,příroda,solární systémy,věd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84984"/>
            <a:ext cx="4392488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171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908" y="145379"/>
            <a:ext cx="53285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O vodě, o trávě, o lese,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o smrti, se kterou smířit nejde se,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o lásce, o zradě, o světě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a o všech lidech, co kdy žili na téhle planetě.</a:t>
            </a:r>
            <a:br>
              <a:rPr lang="cs-CZ" sz="2400" b="1" dirty="0">
                <a:solidFill>
                  <a:srgbClr val="0070C0"/>
                </a:solidFill>
              </a:rPr>
            </a:b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6150" name="Picture 6" descr="hřbitovy,hroby,náhrobky,náhrobní kameny,osoby,památníky,pozůstalí,skládat poklonu,úmrtí,ž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46864"/>
            <a:ext cx="2526600" cy="252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fotografie,hory,řeky,vod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47255"/>
            <a:ext cx="2016224" cy="154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876" y="2410892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fotografie,kapradiny,lesy,příroda,rostliny,strom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553" y="2000858"/>
            <a:ext cx="2016225" cy="2418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červené srdce,láska,páry,romantika,Valentýn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08" y="4472757"/>
            <a:ext cx="2195884" cy="2195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bolesti,emoce,ranění,smutek,zlomená srdc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473464"/>
            <a:ext cx="2278881" cy="227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časy,fotografie,globální,na vrcholku světa,obchod,obchodní metafora,obchodníci,rozvrhy,svět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28825"/>
            <a:ext cx="2592288" cy="232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2008" y="548680"/>
            <a:ext cx="1401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70C0"/>
                </a:solidFill>
              </a:rPr>
              <a:t>Refrén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918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stronomové,britský,Edmond Halley,Halley,komety,muži,osoby,příroda,slavní lidé,text,věda,vědc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54026"/>
            <a:ext cx="4586372" cy="445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akademický pracovník,bicí nástroje,hudba,hudební nástroje,ruční zvonky,školní zvonky,školy,webové animace,zábava,zvonění,zvony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6712"/>
            <a:ext cx="4427984" cy="4427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88768" y="764704"/>
            <a:ext cx="6408712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Na hvězdném nádraží cinkají vagóny,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pan Kepler rozepsal nebeské zákony,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hledal, až nalezl v hvězdářských triedrech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tajemství, která teď neseme na bedrech.</a:t>
            </a:r>
            <a:br>
              <a:rPr lang="cs-CZ" sz="2400" b="1" dirty="0">
                <a:solidFill>
                  <a:srgbClr val="0070C0"/>
                </a:solidFill>
              </a:rPr>
            </a:b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108" name="Picture 12" descr="animace WWW,dřevěné hračky,hračky,motory,přeprava,prvky WWW,vagóny,vlaky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784" y="3441898"/>
            <a:ext cx="4369495" cy="339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bubliny,bubliny myšlenek,bubliny proslovů,bubliny v komiksech,hvězdy,komiksy,mluvící,myšlenky,padající hvězdy,proslovy,slova v bublinách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6461">
            <a:off x="2893952" y="2909248"/>
            <a:ext cx="979833" cy="979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bubliny,bubliny myšlenek,bubliny proslovů,bubliny v komiksech,hvězdy,komiksy,mluvící,myšlenky,padající hvězdy,proslovy,slova v bublinách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3528" y="2236707"/>
            <a:ext cx="1169951" cy="116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bubliny,bubliny myšlenek,bubliny proslovů,bubliny v komiksech,hvězdy,komiksy,mluvící,myšlenky,padající hvězdy,proslovy,slova v bublinách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68105">
            <a:off x="1992512" y="3532348"/>
            <a:ext cx="1030495" cy="1030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dekorace,hvězdy,letící hvězdy,mraky,návrhy,NVTOfficeClips,obrazovky,pozadí,spořiče obrazovky,tapety,vzory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8" y="3861048"/>
            <a:ext cx="1939388" cy="1070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bouře,bouřkové mraky,fotografie,mraky,paprsky,počasí,příroda,sluneční paprsky,sluneční svi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V="1">
            <a:off x="2478034" y="4740037"/>
            <a:ext cx="1811668" cy="149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9556" y="332656"/>
            <a:ext cx="429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2.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4118800"/>
            <a:ext cx="2304256" cy="64633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85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332656"/>
            <a:ext cx="61926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Velká a odvěká tajemství přírody,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že jenom z člověka člověk se narodí,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že kořen s větvemi ve strom se spojuje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a krev našich nadějí vesmírem putuje.</a:t>
            </a:r>
            <a:br>
              <a:rPr lang="cs-CZ" sz="2400" b="1" dirty="0">
                <a:solidFill>
                  <a:srgbClr val="0070C0"/>
                </a:solidFill>
              </a:rPr>
            </a:b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8194" name="Picture 2" descr="pláže,páry,zasnoubení,zásnuby,Fotolia,líbánky,láska,lidi,moře,Fotografie,románky,romantické,pobřeží,břehy,obrysy,siluety,nebe,slunce,západy slunce,ženy,svatební cesta,dvojice,romanti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214" y="1957437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formuláře,fotografie,květinové,květiny,oblohy,příroda,rostliny,vesmíry,zahrad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3588" y="-99392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kořeny,listy,příroda,rostliny,strom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11353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rozkošné,péče o děti,fotolia,zdravý novorozenec,dokonalý portrét,milované,blažené,spící,ručičky,ruce,novorozenci,mimink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55572">
            <a:off x="1793444" y="4553317"/>
            <a:ext cx="1914887" cy="191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dekorace,hory,Jupiter,krajiny,návrhy,NVTOfficeClips,obrazovky,planety,pozadí,slunce,sluneční soustava,sníh,spořiče obrazovky,svítání,tapety,západy slunce,zasněžené hory,zasněžený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729" y="3573016"/>
            <a:ext cx="2736304" cy="2854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04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908" y="145379"/>
            <a:ext cx="53285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O vodě, o trávě, o lese,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o smrti, se kterou smířit nejde se,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o lásce, o zradě, o světě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a o všech lidech, co kdy žili na téhle planetě.</a:t>
            </a:r>
            <a:br>
              <a:rPr lang="cs-CZ" sz="2400" b="1" dirty="0">
                <a:solidFill>
                  <a:srgbClr val="0070C0"/>
                </a:solidFill>
              </a:rPr>
            </a:b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6150" name="Picture 6" descr="hřbitovy,hroby,náhrobky,náhrobní kameny,osoby,památníky,pozůstalí,skládat poklonu,úmrtí,ž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422" y="1933742"/>
            <a:ext cx="2526600" cy="252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fotografie,hory,řeky,vod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47255"/>
            <a:ext cx="2016224" cy="154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609" y="2404954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fotografie,kapradiny,lesy,příroda,rostliny,strom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553" y="2000858"/>
            <a:ext cx="2016225" cy="2418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červené srdce,láska,páry,romantika,Valentýn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96" y="4293096"/>
            <a:ext cx="2195884" cy="2195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bolesti,emoce,ranění,smutek,zlomená srdc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473464"/>
            <a:ext cx="2278881" cy="227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časy,fotografie,globální,na vrcholku světa,obchod,obchodní metafora,obchodníci,rozvrhy,svět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03309"/>
            <a:ext cx="2592288" cy="232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2008" y="548680"/>
            <a:ext cx="1401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70C0"/>
                </a:solidFill>
              </a:rPr>
              <a:t>Refrén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419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332656"/>
            <a:ext cx="698477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Spatřil jsem kometu, byla jak reliéf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zpod rukou umělce, který už nežije,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šplhal jsem do nebe, chtěl jsem ji osahat,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marnost mne vysvlékla celého donaha</a:t>
            </a:r>
            <a:r>
              <a:rPr lang="cs-CZ" sz="2400" b="1" dirty="0" smtClean="0">
                <a:solidFill>
                  <a:srgbClr val="0070C0"/>
                </a:solidFill>
              </a:rPr>
              <a:t>.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/>
              <a:t/>
            </a:r>
            <a:br>
              <a:rPr lang="cs-CZ" sz="2400" b="1" dirty="0"/>
            </a:br>
            <a:endParaRPr lang="cs-CZ" sz="2400" b="1" dirty="0"/>
          </a:p>
        </p:txBody>
      </p:sp>
      <p:pic>
        <p:nvPicPr>
          <p:cNvPr id="7170" name="Picture 2" descr="iCLIPART,modrá obloha,nápady,nebe,plány,snové koncepty,šplhající,úspěchy,útěky,vzestup,žebříky,zotave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833" y="1916832"/>
            <a:ext cx="3095625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astronomie,hvězdy,komety,meteority,meteory,nebeská tělesa,nebeské útvary,oběžnice,obloha,příroda,solární systém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61857">
            <a:off x="6292902" y="925267"/>
            <a:ext cx="2363462" cy="236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binární kódy,busty,fotografie,obličeje,počítačové kódy,sochy,technologie,umění,vizuální umě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01" y="3977959"/>
            <a:ext cx="2832486" cy="2832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03848" y="4922309"/>
            <a:ext cx="572484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Jak socha Davida </a:t>
            </a:r>
            <a:r>
              <a:rPr lang="cs-CZ" sz="2400" b="1" dirty="0">
                <a:solidFill>
                  <a:srgbClr val="0070C0"/>
                </a:solidFill>
              </a:rPr>
              <a:t>z bílého mramoru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stál jsem a hleděl jsem, hleděl jsem nahoru,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až příště přiletí, ach, pýcho marnivá,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my už tu </a:t>
            </a:r>
            <a:r>
              <a:rPr lang="cs-CZ" sz="2400" b="1" dirty="0" err="1">
                <a:solidFill>
                  <a:srgbClr val="0070C0"/>
                </a:solidFill>
              </a:rPr>
              <a:t>nebudem</a:t>
            </a:r>
            <a:r>
              <a:rPr lang="cs-CZ" sz="2400" b="1" dirty="0" smtClean="0">
                <a:solidFill>
                  <a:srgbClr val="0070C0"/>
                </a:solidFill>
              </a:rPr>
              <a:t>, </a:t>
            </a:r>
            <a:r>
              <a:rPr lang="cs-CZ" sz="2400" b="1" dirty="0">
                <a:solidFill>
                  <a:srgbClr val="0070C0"/>
                </a:solidFill>
              </a:rPr>
              <a:t>jiný jí zazpívá.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3528" y="37519"/>
            <a:ext cx="429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3.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310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908" y="145379"/>
            <a:ext cx="53285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O vodě, o trávě, o lese,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o smrti, se kterou smířit nejde se,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o lásce, o zradě, o světě</a:t>
            </a:r>
            <a:br>
              <a:rPr lang="cs-CZ" sz="2400" b="1" dirty="0">
                <a:solidFill>
                  <a:srgbClr val="0070C0"/>
                </a:solidFill>
              </a:rPr>
            </a:br>
            <a:r>
              <a:rPr lang="cs-CZ" sz="2400" b="1" dirty="0">
                <a:solidFill>
                  <a:srgbClr val="0070C0"/>
                </a:solidFill>
              </a:rPr>
              <a:t>a o všech lidech, co kdy žili na téhle planetě.</a:t>
            </a:r>
            <a:br>
              <a:rPr lang="cs-CZ" sz="2400" b="1" dirty="0">
                <a:solidFill>
                  <a:srgbClr val="0070C0"/>
                </a:solidFill>
              </a:rPr>
            </a:b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6150" name="Picture 6" descr="hřbitovy,hroby,náhrobky,náhrobní kameny,osoby,památníky,pozůstalí,skládat poklonu,úmrtí,ž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46864"/>
            <a:ext cx="2526600" cy="252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fotografie,hory,řeky,vod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41" y="2436258"/>
            <a:ext cx="2016224" cy="154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18077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fotografie,kapradiny,lesy,příroda,rostliny,strom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552" y="1946864"/>
            <a:ext cx="2016225" cy="2418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červené srdce,láska,páry,romantika,Valentýn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08" y="4331121"/>
            <a:ext cx="2195884" cy="2195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bolesti,emoce,ranění,smutek,zlomená srdc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310" y="4248124"/>
            <a:ext cx="2278881" cy="227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časy,fotografie,globální,na vrcholku světa,obchod,obchodní metafora,obchodníci,rozvrhy,svět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25804"/>
            <a:ext cx="2592288" cy="232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2008" y="548680"/>
            <a:ext cx="1401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70C0"/>
                </a:solidFill>
              </a:rPr>
              <a:t>Refrén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8898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1431</TotalTime>
  <Words>224</Words>
  <Application>Microsoft Office PowerPoint</Application>
  <PresentationFormat>Předvádění na obrazovce (4:3)</PresentationFormat>
  <Paragraphs>97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Co je to KOMETA?</vt:lpstr>
      <vt:lpstr>Jaromír Nohavica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Důležitá místa v obci</dc:title>
  <dc:creator>pc</dc:creator>
  <cp:lastModifiedBy>pc</cp:lastModifiedBy>
  <cp:revision>166</cp:revision>
  <dcterms:created xsi:type="dcterms:W3CDTF">2012-11-07T15:42:34Z</dcterms:created>
  <dcterms:modified xsi:type="dcterms:W3CDTF">2013-04-17T18:58:06Z</dcterms:modified>
</cp:coreProperties>
</file>