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1" r:id="rId4"/>
    <p:sldId id="267" r:id="rId5"/>
    <p:sldId id="263" r:id="rId6"/>
    <p:sldId id="262" r:id="rId7"/>
    <p:sldId id="257" r:id="rId8"/>
    <p:sldId id="258" r:id="rId9"/>
    <p:sldId id="264" r:id="rId10"/>
    <p:sldId id="265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learnenglishkids.britishcouncil.org/en/word-games/paint-it/transport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825508"/>
            <a:ext cx="8640960" cy="3216116"/>
          </a:xfrm>
        </p:spPr>
        <p:txBody>
          <a:bodyPr>
            <a:normAutofit/>
          </a:bodyPr>
          <a:lstStyle/>
          <a:p>
            <a:r>
              <a:rPr lang="cs-CZ" sz="2400" smtClean="0"/>
              <a:t>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203848" y="197171"/>
            <a:ext cx="561662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b="1" dirty="0">
                <a:solidFill>
                  <a:srgbClr val="FF0000"/>
                </a:solidFill>
              </a:rPr>
              <a:t>Škola: Základní škola a Mateřská škola Halže, příspěvková organizace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Název: </a:t>
            </a:r>
            <a:r>
              <a:rPr lang="cs-CZ" sz="2000" b="1" dirty="0" smtClean="0">
                <a:solidFill>
                  <a:srgbClr val="FF0000"/>
                </a:solidFill>
              </a:rPr>
              <a:t>VY_32_INOVACE_15_AJ_Vehicles</a:t>
            </a:r>
            <a:r>
              <a:rPr lang="cs-CZ" sz="2000" b="1" dirty="0">
                <a:solidFill>
                  <a:srgbClr val="FF0000"/>
                </a:solidFill>
              </a:rPr>
              <a:t/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Číslo projektu: CZ.1.07/1.4.00/21.3551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Autor: Mgr. Jarmila Kočandrlová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2986942"/>
            <a:ext cx="8102624" cy="30546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</a:pPr>
            <a:r>
              <a:rPr lang="cs-CZ" sz="2000" dirty="0" smtClean="0">
                <a:latin typeface="+mj-lt"/>
              </a:rPr>
              <a:t>ANOTACE :</a:t>
            </a:r>
          </a:p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</a:pPr>
            <a:r>
              <a:rPr lang="cs-CZ" sz="2000" dirty="0" smtClean="0">
                <a:latin typeface="+mj-lt"/>
              </a:rPr>
              <a:t>Určeno </a:t>
            </a:r>
            <a:r>
              <a:rPr lang="cs-CZ" sz="2000" dirty="0">
                <a:latin typeface="+mj-lt"/>
              </a:rPr>
              <a:t>pro 5.ročník </a:t>
            </a:r>
            <a:r>
              <a:rPr lang="cs-CZ" sz="2000" dirty="0" smtClean="0">
                <a:latin typeface="+mj-lt"/>
              </a:rPr>
              <a:t>ZŠ</a:t>
            </a:r>
          </a:p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</a:pPr>
            <a:r>
              <a:rPr lang="cs-CZ" sz="2000" dirty="0" smtClean="0">
                <a:latin typeface="+mj-lt"/>
              </a:rPr>
              <a:t>Zpracováno </a:t>
            </a:r>
            <a:r>
              <a:rPr lang="cs-CZ" sz="2000" dirty="0">
                <a:latin typeface="+mj-lt"/>
              </a:rPr>
              <a:t>jako </a:t>
            </a:r>
            <a:r>
              <a:rPr lang="cs-CZ" sz="2000" dirty="0" smtClean="0">
                <a:latin typeface="+mj-lt"/>
              </a:rPr>
              <a:t>nácvik rozhovoru, příp</a:t>
            </a:r>
            <a:r>
              <a:rPr lang="cs-CZ" sz="2000" dirty="0">
                <a:latin typeface="+mj-lt"/>
              </a:rPr>
              <a:t>. jako příprava na test, k učebnici ENGLISH 5, Milena </a:t>
            </a:r>
            <a:r>
              <a:rPr lang="cs-CZ" sz="2000" dirty="0" err="1">
                <a:latin typeface="+mj-lt"/>
              </a:rPr>
              <a:t>Kelly</a:t>
            </a:r>
            <a:r>
              <a:rPr lang="cs-CZ" sz="2000" dirty="0">
                <a:latin typeface="+mj-lt"/>
              </a:rPr>
              <a:t>, Angličtina Expres</a:t>
            </a:r>
            <a:r>
              <a:rPr lang="cs-CZ" sz="2000" dirty="0" smtClean="0">
                <a:latin typeface="+mj-lt"/>
              </a:rPr>
              <a:t>.</a:t>
            </a:r>
          </a:p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</a:pPr>
            <a:r>
              <a:rPr lang="cs-CZ" sz="2000" dirty="0" smtClean="0">
                <a:solidFill>
                  <a:prstClr val="black"/>
                </a:solidFill>
                <a:latin typeface="+mj-lt"/>
              </a:rPr>
              <a:t> </a:t>
            </a:r>
            <a:r>
              <a:rPr lang="cs-CZ" sz="2000" dirty="0">
                <a:solidFill>
                  <a:prstClr val="black"/>
                </a:solidFill>
                <a:latin typeface="+mj-lt"/>
              </a:rPr>
              <a:t>AJ 5, lekce 14 </a:t>
            </a:r>
            <a:r>
              <a:rPr lang="cs-CZ" sz="2000" dirty="0" smtClean="0">
                <a:solidFill>
                  <a:prstClr val="black"/>
                </a:solidFill>
                <a:latin typeface="+mj-lt"/>
              </a:rPr>
              <a:t>- </a:t>
            </a:r>
            <a:r>
              <a:rPr lang="cs-CZ" sz="2000" dirty="0" err="1" smtClean="0">
                <a:solidFill>
                  <a:prstClr val="black"/>
                </a:solidFill>
                <a:latin typeface="+mj-lt"/>
              </a:rPr>
              <a:t>How</a:t>
            </a:r>
            <a:r>
              <a:rPr lang="cs-CZ" sz="2000" dirty="0" smtClean="0">
                <a:solidFill>
                  <a:prstClr val="black"/>
                </a:solidFill>
                <a:latin typeface="+mj-lt"/>
              </a:rPr>
              <a:t> </a:t>
            </a:r>
            <a:r>
              <a:rPr lang="cs-CZ" sz="2000" dirty="0">
                <a:solidFill>
                  <a:prstClr val="black"/>
                </a:solidFill>
                <a:latin typeface="+mj-lt"/>
              </a:rPr>
              <a:t>do </a:t>
            </a:r>
            <a:r>
              <a:rPr lang="cs-CZ" sz="2000" dirty="0" err="1">
                <a:solidFill>
                  <a:prstClr val="black"/>
                </a:solidFill>
                <a:latin typeface="+mj-lt"/>
              </a:rPr>
              <a:t>you</a:t>
            </a:r>
            <a:r>
              <a:rPr lang="cs-CZ" sz="2000" dirty="0">
                <a:solidFill>
                  <a:prstClr val="black"/>
                </a:solidFill>
                <a:latin typeface="+mj-lt"/>
              </a:rPr>
              <a:t> go to </a:t>
            </a:r>
            <a:r>
              <a:rPr lang="cs-CZ" sz="2000" dirty="0" err="1">
                <a:solidFill>
                  <a:prstClr val="black"/>
                </a:solidFill>
                <a:latin typeface="+mj-lt"/>
              </a:rPr>
              <a:t>school</a:t>
            </a:r>
            <a:r>
              <a:rPr lang="cs-CZ" sz="2000" dirty="0">
                <a:solidFill>
                  <a:prstClr val="black"/>
                </a:solidFill>
                <a:latin typeface="+mj-lt"/>
              </a:rPr>
              <a:t>?</a:t>
            </a:r>
          </a:p>
          <a:p>
            <a:endParaRPr lang="cs-CZ" sz="2000" dirty="0">
              <a:latin typeface="+mj-lt"/>
            </a:endParaRPr>
          </a:p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</a:pPr>
            <a:endParaRPr lang="cs-CZ" sz="2000" dirty="0" smtClean="0">
              <a:solidFill>
                <a:prstClr val="black"/>
              </a:solidFill>
              <a:latin typeface="Trebuchet MS"/>
            </a:endParaRPr>
          </a:p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</a:pPr>
            <a:endParaRPr lang="cs-CZ" sz="2000" dirty="0">
              <a:solidFill>
                <a:prstClr val="black"/>
              </a:solidFill>
              <a:latin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805341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1619" y="260648"/>
            <a:ext cx="6013229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VEHICLES</a:t>
            </a:r>
            <a:br>
              <a:rPr lang="cs-CZ" dirty="0" smtClean="0"/>
            </a:br>
            <a:r>
              <a:rPr lang="cs-CZ" dirty="0" err="1" smtClean="0"/>
              <a:t>traffic</a:t>
            </a:r>
            <a:r>
              <a:rPr lang="cs-CZ" dirty="0" smtClean="0"/>
              <a:t>, </a:t>
            </a:r>
            <a:r>
              <a:rPr lang="cs-CZ" dirty="0" err="1"/>
              <a:t>transportation</a:t>
            </a:r>
            <a:endParaRPr lang="cs-CZ" dirty="0"/>
          </a:p>
        </p:txBody>
      </p:sp>
      <p:pic>
        <p:nvPicPr>
          <p:cNvPr id="1026" name="Picture 2" descr="C:\Users\jkocandrlova\AppData\Local\Microsoft\Windows\Temporary Internet Files\Content.IE5\SFZ87J2Q\MC900441736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43646" y="274388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SFZ87J2Q\MC9001977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3522"/>
            <a:ext cx="3608269" cy="1730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kocandrlova\AppData\Local\Microsoft\Windows\Temporary Internet Files\Content.IE5\NL7VJJA8\MC9002956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360418"/>
            <a:ext cx="2838158" cy="2284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kocandrlova\AppData\Local\Microsoft\Windows\Temporary Internet Files\Content.IE5\3NU7GTTO\MC9002805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29134"/>
            <a:ext cx="2998888" cy="2746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kocandrlova\AppData\Local\Microsoft\Windows\Temporary Internet Files\Content.IE5\NL7VJJA8\MC9001500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8071" y="333142"/>
            <a:ext cx="2989152" cy="2391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flipH="1">
            <a:off x="1993456" y="3411407"/>
            <a:ext cx="1758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BUS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72664" y="5642957"/>
            <a:ext cx="147187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srgbClr val="FF0000"/>
                </a:solidFill>
              </a:rPr>
              <a:t>TRAIN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046664" y="4935071"/>
            <a:ext cx="103425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srgbClr val="FF0000"/>
                </a:solidFill>
              </a:rPr>
              <a:t>CAR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349440" y="2724766"/>
            <a:ext cx="173778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srgbClr val="FF0000"/>
                </a:solidFill>
              </a:rPr>
              <a:t>METRO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63793" y="6150114"/>
            <a:ext cx="14494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srgbClr val="FF0000"/>
                </a:solidFill>
              </a:rPr>
              <a:t>TRAM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3" name="Picture 2" descr="C:\Users\jkocandrlova\AppData\Local\Microsoft\Windows\Temporary Internet Files\Content.IE5\NL7VJJA8\MC9003890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641973"/>
            <a:ext cx="1796796" cy="1415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399418" y="2866432"/>
            <a:ext cx="139730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srgbClr val="FF0000"/>
                </a:solidFill>
              </a:rPr>
              <a:t>WALK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386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1619" y="260648"/>
            <a:ext cx="7094677" cy="648072"/>
          </a:xfrm>
        </p:spPr>
        <p:txBody>
          <a:bodyPr>
            <a:normAutofit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school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 descr="C:\Users\jkocandrlova\AppData\Local\Microsoft\Windows\Temporary Internet Files\Content.IE5\SFZ87J2Q\MC900441736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0703" y="2816510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SFZ87J2Q\MC9001977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57" y="1485758"/>
            <a:ext cx="3608269" cy="1730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kocandrlova\AppData\Local\Microsoft\Windows\Temporary Internet Files\Content.IE5\NL7VJJA8\MC9002956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9861" y="3708968"/>
            <a:ext cx="2838158" cy="2284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kocandrlova\AppData\Local\Microsoft\Windows\Temporary Internet Files\Content.IE5\3NU7GTTO\MC9002805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129134"/>
            <a:ext cx="2998888" cy="2746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kocandrlova\AppData\Local\Microsoft\Windows\Temporary Internet Files\Content.IE5\NL7VJJA8\MC9001500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1937" y="1461155"/>
            <a:ext cx="2989152" cy="2391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flipH="1">
            <a:off x="1278538" y="3205888"/>
            <a:ext cx="2420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BY BUS ?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72664" y="5502573"/>
            <a:ext cx="245464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srgbClr val="FF0000"/>
                </a:solidFill>
              </a:rPr>
              <a:t>BY TRAIN ?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08603" y="4143238"/>
            <a:ext cx="248946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 smtClean="0">
                <a:solidFill>
                  <a:srgbClr val="FF0000"/>
                </a:solidFill>
              </a:rPr>
              <a:t>BY CAR ?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70663" y="1107212"/>
            <a:ext cx="356481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 smtClean="0">
                <a:solidFill>
                  <a:srgbClr val="FF0000"/>
                </a:solidFill>
              </a:rPr>
              <a:t>BY METRO ?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96136" y="5993279"/>
            <a:ext cx="24322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srgbClr val="FF0000"/>
                </a:solidFill>
              </a:rPr>
              <a:t>BY TRAM ?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271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564904"/>
            <a:ext cx="6984776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PAINT  IT!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941168"/>
            <a:ext cx="7239000" cy="1099504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learnenglishkids.britishcouncil.org/en/word-games/paint-it/transport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0412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1"/>
            <a:ext cx="8229600" cy="1984304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chemeClr val="bg2">
                    <a:lumMod val="75000"/>
                  </a:schemeClr>
                </a:solidFill>
              </a:rPr>
              <a:t>AND YOUR TEACHER?</a:t>
            </a:r>
            <a:br>
              <a:rPr lang="cs-CZ" sz="6000" dirty="0" smtClean="0">
                <a:solidFill>
                  <a:schemeClr val="bg2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walk</a:t>
            </a:r>
            <a:r>
              <a:rPr lang="cs-CZ" dirty="0" smtClean="0"/>
              <a:t> to </a:t>
            </a:r>
            <a:r>
              <a:rPr lang="cs-CZ" dirty="0" err="1" smtClean="0"/>
              <a:t>school</a:t>
            </a:r>
            <a:r>
              <a:rPr lang="cs-CZ" dirty="0"/>
              <a:t>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2608312"/>
            <a:ext cx="2098576" cy="604664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can</a:t>
            </a:r>
            <a:r>
              <a:rPr lang="cs-CZ" dirty="0" smtClean="0"/>
              <a:t>.               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35996" y="2492896"/>
            <a:ext cx="2520280" cy="144016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No, I </a:t>
            </a:r>
            <a:r>
              <a:rPr lang="cs-CZ" dirty="0" err="1" smtClean="0"/>
              <a:t>ca</a:t>
            </a:r>
            <a:r>
              <a:rPr lang="cs-CZ" dirty="0" err="1" smtClean="0">
                <a:solidFill>
                  <a:srgbClr val="FF0000"/>
                </a:solidFill>
              </a:rPr>
              <a:t>nn</a:t>
            </a:r>
            <a:r>
              <a:rPr lang="cs-CZ" dirty="0" err="1" smtClean="0"/>
              <a:t>ot</a:t>
            </a:r>
            <a:r>
              <a:rPr lang="cs-CZ" dirty="0" smtClean="0"/>
              <a:t>. 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No, I </a:t>
            </a:r>
            <a:r>
              <a:rPr lang="cs-CZ" dirty="0" err="1" smtClean="0"/>
              <a:t>ca</a:t>
            </a:r>
            <a:r>
              <a:rPr lang="cs-CZ" dirty="0" err="1" smtClean="0">
                <a:solidFill>
                  <a:srgbClr val="FF0000"/>
                </a:solidFill>
              </a:rPr>
              <a:t>n´t</a:t>
            </a:r>
            <a:r>
              <a:rPr lang="cs-CZ" dirty="0" smtClean="0"/>
              <a:t>.             </a:t>
            </a:r>
            <a:endParaRPr lang="cs-CZ" dirty="0"/>
          </a:p>
        </p:txBody>
      </p:sp>
      <p:pic>
        <p:nvPicPr>
          <p:cNvPr id="2050" name="Picture 2" descr="C:\Users\jkocandrlova\AppData\Local\Microsoft\Windows\Temporary Internet Files\Content.IE5\R1452KA2\MC9003825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93" y="3212976"/>
            <a:ext cx="2502024" cy="3502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kocandrlova\AppData\Local\Microsoft\Windows\Temporary Internet Files\Content.IE5\NL7VJJA8\MP9004276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646850"/>
            <a:ext cx="3068960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4556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6812" y="260648"/>
            <a:ext cx="8534836" cy="648072"/>
          </a:xfrm>
        </p:spPr>
        <p:txBody>
          <a:bodyPr>
            <a:normAutofit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(he) go to </a:t>
            </a:r>
            <a:r>
              <a:rPr lang="cs-CZ" dirty="0" err="1" smtClean="0"/>
              <a:t>school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 descr="C:\Users\jkocandrlova\AppData\Local\Microsoft\Windows\Temporary Internet Files\Content.IE5\SFZ87J2Q\MC900441736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866214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SFZ87J2Q\MC9001977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27204"/>
            <a:ext cx="3608269" cy="1730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kocandrlova\AppData\Local\Microsoft\Windows\Temporary Internet Files\Content.IE5\NL7VJJA8\MC9002956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2074" y="3628880"/>
            <a:ext cx="2838158" cy="2284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kocandrlova\AppData\Local\Microsoft\Windows\Temporary Internet Files\Content.IE5\3NU7GTTO\MC9002805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325" y="1036665"/>
            <a:ext cx="2998888" cy="2746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kocandrlova\AppData\Local\Microsoft\Windows\Temporary Internet Files\Content.IE5\NL7VJJA8\MC9001500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580" y="3602414"/>
            <a:ext cx="2989152" cy="2391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flipH="1">
            <a:off x="251520" y="4417093"/>
            <a:ext cx="2420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BY BUS ?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87824" y="1702220"/>
            <a:ext cx="245464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srgbClr val="FF0000"/>
                </a:solidFill>
              </a:rPr>
              <a:t>BY TRAIN ?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40152" y="2204864"/>
            <a:ext cx="248946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 smtClean="0">
                <a:solidFill>
                  <a:srgbClr val="FF0000"/>
                </a:solidFill>
              </a:rPr>
              <a:t>BY CAR ?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26977" y="5992602"/>
            <a:ext cx="324947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 smtClean="0">
                <a:solidFill>
                  <a:srgbClr val="FF0000"/>
                </a:solidFill>
              </a:rPr>
              <a:t>BY METRO ?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08269" y="2998482"/>
            <a:ext cx="24322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srgbClr val="FF0000"/>
                </a:solidFill>
              </a:rPr>
              <a:t>BY TRAM ?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2189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6120680" cy="710952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PŘIPRAVTE SI ROZHOVOR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5423"/>
            <a:ext cx="8229600" cy="4525963"/>
          </a:xfrm>
        </p:spPr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school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stops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long?</a:t>
            </a:r>
          </a:p>
          <a:p>
            <a:endParaRPr lang="cs-CZ" dirty="0"/>
          </a:p>
          <a:p>
            <a:pPr lvl="0"/>
            <a:r>
              <a:rPr lang="cs-CZ" dirty="0" err="1">
                <a:solidFill>
                  <a:prstClr val="black"/>
                </a:solidFill>
              </a:rPr>
              <a:t>How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DOES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she</a:t>
            </a:r>
            <a:r>
              <a:rPr lang="cs-CZ" dirty="0" smtClean="0">
                <a:solidFill>
                  <a:prstClr val="black"/>
                </a:solidFill>
              </a:rPr>
              <a:t> (he)  </a:t>
            </a:r>
            <a:r>
              <a:rPr lang="cs-CZ" dirty="0">
                <a:solidFill>
                  <a:prstClr val="black"/>
                </a:solidFill>
              </a:rPr>
              <a:t>go to </a:t>
            </a:r>
            <a:r>
              <a:rPr lang="cs-CZ" dirty="0" err="1">
                <a:solidFill>
                  <a:prstClr val="black"/>
                </a:solidFill>
              </a:rPr>
              <a:t>school</a:t>
            </a:r>
            <a:r>
              <a:rPr lang="cs-CZ" dirty="0">
                <a:solidFill>
                  <a:prstClr val="black"/>
                </a:solidFill>
              </a:rPr>
              <a:t>?</a:t>
            </a:r>
          </a:p>
          <a:p>
            <a:pPr lvl="0"/>
            <a:r>
              <a:rPr lang="cs-CZ" dirty="0" err="1">
                <a:solidFill>
                  <a:prstClr val="black"/>
                </a:solidFill>
              </a:rPr>
              <a:t>How</a:t>
            </a:r>
            <a:r>
              <a:rPr lang="cs-CZ" dirty="0">
                <a:solidFill>
                  <a:prstClr val="black"/>
                </a:solidFill>
              </a:rPr>
              <a:t> many </a:t>
            </a:r>
            <a:r>
              <a:rPr lang="cs-CZ" dirty="0" err="1">
                <a:solidFill>
                  <a:prstClr val="black"/>
                </a:solidFill>
              </a:rPr>
              <a:t>stops</a:t>
            </a:r>
            <a:r>
              <a:rPr lang="cs-CZ" dirty="0">
                <a:solidFill>
                  <a:prstClr val="black"/>
                </a:solidFill>
              </a:rPr>
              <a:t>?</a:t>
            </a:r>
          </a:p>
          <a:p>
            <a:pPr lvl="0"/>
            <a:r>
              <a:rPr lang="cs-CZ" dirty="0" err="1">
                <a:solidFill>
                  <a:prstClr val="black"/>
                </a:solidFill>
              </a:rPr>
              <a:t>How</a:t>
            </a:r>
            <a:r>
              <a:rPr lang="cs-CZ" dirty="0">
                <a:solidFill>
                  <a:prstClr val="black"/>
                </a:solidFill>
              </a:rPr>
              <a:t> long?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6" y="1207932"/>
            <a:ext cx="1402307" cy="646331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b</a:t>
            </a:r>
            <a:r>
              <a:rPr lang="cs-CZ" sz="3600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/>
              <a:t> bus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5733254"/>
            <a:ext cx="6912768" cy="646331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She</a:t>
            </a:r>
            <a:r>
              <a:rPr lang="cs-CZ" sz="3600" dirty="0" smtClean="0"/>
              <a:t> (he) </a:t>
            </a:r>
            <a:r>
              <a:rPr lang="cs-CZ" sz="3600" dirty="0" err="1" smtClean="0">
                <a:solidFill>
                  <a:srgbClr val="0070C0"/>
                </a:solidFill>
              </a:rPr>
              <a:t>goes</a:t>
            </a:r>
            <a:r>
              <a:rPr lang="cs-CZ" sz="3600" dirty="0" smtClean="0"/>
              <a:t> to </a:t>
            </a:r>
            <a:r>
              <a:rPr lang="cs-CZ" sz="3600" dirty="0" err="1" smtClean="0"/>
              <a:t>school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by </a:t>
            </a:r>
            <a:r>
              <a:rPr lang="cs-CZ" sz="3600" dirty="0" err="1" smtClean="0"/>
              <a:t>train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1026" name="Picture 2" descr="C:\Users\jkocandrlova\AppData\Local\Microsoft\Windows\Temporary Internet Files\Content.IE5\R1452KA2\MP9004226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4600" y="2276872"/>
            <a:ext cx="2143471" cy="328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6687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332656"/>
            <a:ext cx="5472608" cy="144655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74320" lvl="0" indent="-274320"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cs-CZ" sz="2600" dirty="0" err="1">
                <a:solidFill>
                  <a:prstClr val="black"/>
                </a:solidFill>
              </a:rPr>
              <a:t>How</a:t>
            </a:r>
            <a:r>
              <a:rPr lang="cs-CZ" sz="2600" dirty="0">
                <a:solidFill>
                  <a:prstClr val="black"/>
                </a:solidFill>
              </a:rPr>
              <a:t> </a:t>
            </a:r>
            <a:r>
              <a:rPr lang="cs-CZ" sz="2600" dirty="0">
                <a:solidFill>
                  <a:srgbClr val="0070C0"/>
                </a:solidFill>
              </a:rPr>
              <a:t>DOES</a:t>
            </a:r>
            <a:r>
              <a:rPr lang="cs-CZ" sz="2600" dirty="0">
                <a:solidFill>
                  <a:prstClr val="black"/>
                </a:solidFill>
              </a:rPr>
              <a:t>  </a:t>
            </a:r>
            <a:r>
              <a:rPr lang="cs-CZ" sz="2600" dirty="0" smtClean="0">
                <a:solidFill>
                  <a:prstClr val="black"/>
                </a:solidFill>
              </a:rPr>
              <a:t>Mike  </a:t>
            </a:r>
            <a:r>
              <a:rPr lang="cs-CZ" sz="2600" dirty="0">
                <a:solidFill>
                  <a:prstClr val="black"/>
                </a:solidFill>
              </a:rPr>
              <a:t>go to </a:t>
            </a:r>
            <a:r>
              <a:rPr lang="cs-CZ" sz="2600" dirty="0" err="1">
                <a:solidFill>
                  <a:prstClr val="black"/>
                </a:solidFill>
              </a:rPr>
              <a:t>school</a:t>
            </a:r>
            <a:r>
              <a:rPr lang="cs-CZ" sz="2600" dirty="0">
                <a:solidFill>
                  <a:prstClr val="black"/>
                </a:solidFill>
              </a:rPr>
              <a:t>?</a:t>
            </a:r>
          </a:p>
          <a:p>
            <a:pPr marL="274320" lvl="0" indent="-274320"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cs-CZ" sz="2600" dirty="0" err="1">
                <a:solidFill>
                  <a:prstClr val="black"/>
                </a:solidFill>
              </a:rPr>
              <a:t>How</a:t>
            </a:r>
            <a:r>
              <a:rPr lang="cs-CZ" sz="2600" dirty="0">
                <a:solidFill>
                  <a:prstClr val="black"/>
                </a:solidFill>
              </a:rPr>
              <a:t> many </a:t>
            </a:r>
            <a:r>
              <a:rPr lang="cs-CZ" sz="2600" dirty="0" err="1">
                <a:solidFill>
                  <a:prstClr val="black"/>
                </a:solidFill>
              </a:rPr>
              <a:t>stops</a:t>
            </a:r>
            <a:r>
              <a:rPr lang="cs-CZ" sz="2600" dirty="0">
                <a:solidFill>
                  <a:prstClr val="black"/>
                </a:solidFill>
              </a:rPr>
              <a:t>?</a:t>
            </a:r>
          </a:p>
          <a:p>
            <a:pPr marL="274320" lvl="0" indent="-274320"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cs-CZ" sz="2600" dirty="0" err="1">
                <a:solidFill>
                  <a:prstClr val="black"/>
                </a:solidFill>
              </a:rPr>
              <a:t>How</a:t>
            </a:r>
            <a:r>
              <a:rPr lang="cs-CZ" sz="2600" dirty="0">
                <a:solidFill>
                  <a:prstClr val="black"/>
                </a:solidFill>
              </a:rPr>
              <a:t> long?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124744"/>
            <a:ext cx="4300797" cy="6483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3645024"/>
            <a:ext cx="3528392" cy="120032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He </a:t>
            </a:r>
            <a:r>
              <a:rPr lang="cs-CZ" sz="3600" dirty="0" err="1" smtClean="0">
                <a:solidFill>
                  <a:srgbClr val="0070C0"/>
                </a:solidFill>
              </a:rPr>
              <a:t>goes</a:t>
            </a:r>
            <a:r>
              <a:rPr lang="cs-CZ" sz="3600" dirty="0" smtClean="0"/>
              <a:t> to </a:t>
            </a:r>
            <a:r>
              <a:rPr lang="cs-CZ" sz="3600" dirty="0" err="1" smtClean="0"/>
              <a:t>school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by </a:t>
            </a:r>
            <a:r>
              <a:rPr lang="cs-CZ" sz="3600" dirty="0" err="1" smtClean="0"/>
              <a:t>train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82083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332656"/>
            <a:ext cx="5472608" cy="144655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74320" lvl="0" indent="-274320"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cs-CZ" sz="2600" dirty="0" err="1">
                <a:solidFill>
                  <a:prstClr val="black"/>
                </a:solidFill>
              </a:rPr>
              <a:t>How</a:t>
            </a:r>
            <a:r>
              <a:rPr lang="cs-CZ" sz="2600" dirty="0">
                <a:solidFill>
                  <a:prstClr val="black"/>
                </a:solidFill>
              </a:rPr>
              <a:t> </a:t>
            </a:r>
            <a:r>
              <a:rPr lang="cs-CZ" sz="2600" dirty="0">
                <a:solidFill>
                  <a:srgbClr val="0070C0"/>
                </a:solidFill>
              </a:rPr>
              <a:t>DOES</a:t>
            </a:r>
            <a:r>
              <a:rPr lang="cs-CZ" sz="2600" dirty="0">
                <a:solidFill>
                  <a:prstClr val="black"/>
                </a:solidFill>
              </a:rPr>
              <a:t>  </a:t>
            </a:r>
            <a:r>
              <a:rPr lang="cs-CZ" sz="2600" dirty="0" smtClean="0">
                <a:solidFill>
                  <a:prstClr val="black"/>
                </a:solidFill>
              </a:rPr>
              <a:t>Lucy  </a:t>
            </a:r>
            <a:r>
              <a:rPr lang="cs-CZ" sz="2600" dirty="0">
                <a:solidFill>
                  <a:prstClr val="black"/>
                </a:solidFill>
              </a:rPr>
              <a:t>go to </a:t>
            </a:r>
            <a:r>
              <a:rPr lang="cs-CZ" sz="2600" dirty="0" err="1">
                <a:solidFill>
                  <a:prstClr val="black"/>
                </a:solidFill>
              </a:rPr>
              <a:t>school</a:t>
            </a:r>
            <a:r>
              <a:rPr lang="cs-CZ" sz="2600" dirty="0">
                <a:solidFill>
                  <a:prstClr val="black"/>
                </a:solidFill>
              </a:rPr>
              <a:t>?</a:t>
            </a:r>
          </a:p>
          <a:p>
            <a:pPr marL="274320" lvl="0" indent="-274320"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cs-CZ" sz="2600" dirty="0" err="1">
                <a:solidFill>
                  <a:prstClr val="black"/>
                </a:solidFill>
              </a:rPr>
              <a:t>How</a:t>
            </a:r>
            <a:r>
              <a:rPr lang="cs-CZ" sz="2600" dirty="0">
                <a:solidFill>
                  <a:prstClr val="black"/>
                </a:solidFill>
              </a:rPr>
              <a:t> many </a:t>
            </a:r>
            <a:r>
              <a:rPr lang="cs-CZ" sz="2600" dirty="0" err="1">
                <a:solidFill>
                  <a:prstClr val="black"/>
                </a:solidFill>
              </a:rPr>
              <a:t>stops</a:t>
            </a:r>
            <a:r>
              <a:rPr lang="cs-CZ" sz="2600" dirty="0">
                <a:solidFill>
                  <a:prstClr val="black"/>
                </a:solidFill>
              </a:rPr>
              <a:t>?</a:t>
            </a:r>
          </a:p>
          <a:p>
            <a:pPr marL="274320" lvl="0" indent="-274320"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cs-CZ" sz="2600" dirty="0" err="1">
                <a:solidFill>
                  <a:prstClr val="black"/>
                </a:solidFill>
              </a:rPr>
              <a:t>How</a:t>
            </a:r>
            <a:r>
              <a:rPr lang="cs-CZ" sz="2600" dirty="0">
                <a:solidFill>
                  <a:prstClr val="black"/>
                </a:solidFill>
              </a:rPr>
              <a:t> long?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83568" y="3645024"/>
            <a:ext cx="3528392" cy="120032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She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rgbClr val="0070C0"/>
                </a:solidFill>
              </a:rPr>
              <a:t>goes</a:t>
            </a:r>
            <a:r>
              <a:rPr lang="cs-CZ" sz="3600" dirty="0" smtClean="0"/>
              <a:t> to </a:t>
            </a:r>
            <a:r>
              <a:rPr lang="cs-CZ" sz="3600" dirty="0" err="1" smtClean="0"/>
              <a:t>school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by </a:t>
            </a:r>
            <a:r>
              <a:rPr lang="cs-CZ" sz="3600" dirty="0" smtClean="0"/>
              <a:t>bus.</a:t>
            </a:r>
            <a:endParaRPr lang="cs-CZ" sz="3600" dirty="0"/>
          </a:p>
        </p:txBody>
      </p:sp>
      <p:pic>
        <p:nvPicPr>
          <p:cNvPr id="3076" name="Picture 4" descr="C:\Users\jkocandrlova\AppData\Local\Microsoft\Windows\Temporary Internet Files\Content.IE5\R1452KA2\MC90043584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0"/>
            <a:ext cx="2999592" cy="6700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053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332656"/>
            <a:ext cx="5472608" cy="144655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74320" lvl="0" indent="-274320"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cs-CZ" sz="2600" dirty="0" err="1">
                <a:solidFill>
                  <a:prstClr val="black"/>
                </a:solidFill>
              </a:rPr>
              <a:t>How</a:t>
            </a:r>
            <a:r>
              <a:rPr lang="cs-CZ" sz="2600" dirty="0">
                <a:solidFill>
                  <a:prstClr val="black"/>
                </a:solidFill>
              </a:rPr>
              <a:t> </a:t>
            </a:r>
            <a:r>
              <a:rPr lang="cs-CZ" sz="2600" dirty="0" smtClean="0">
                <a:solidFill>
                  <a:srgbClr val="0070C0"/>
                </a:solidFill>
              </a:rPr>
              <a:t>DO </a:t>
            </a:r>
            <a:r>
              <a:rPr lang="cs-CZ" sz="2600" dirty="0" err="1" smtClean="0">
                <a:solidFill>
                  <a:srgbClr val="0070C0"/>
                </a:solidFill>
              </a:rPr>
              <a:t>they</a:t>
            </a:r>
            <a:r>
              <a:rPr lang="cs-CZ" sz="2600" dirty="0" smtClean="0">
                <a:solidFill>
                  <a:prstClr val="black"/>
                </a:solidFill>
              </a:rPr>
              <a:t>  </a:t>
            </a:r>
            <a:r>
              <a:rPr lang="cs-CZ" sz="2600" dirty="0">
                <a:solidFill>
                  <a:prstClr val="black"/>
                </a:solidFill>
              </a:rPr>
              <a:t>go to </a:t>
            </a:r>
            <a:r>
              <a:rPr lang="cs-CZ" sz="2600" dirty="0" err="1">
                <a:solidFill>
                  <a:prstClr val="black"/>
                </a:solidFill>
              </a:rPr>
              <a:t>school</a:t>
            </a:r>
            <a:r>
              <a:rPr lang="cs-CZ" sz="2600" dirty="0">
                <a:solidFill>
                  <a:prstClr val="black"/>
                </a:solidFill>
              </a:rPr>
              <a:t>?</a:t>
            </a:r>
          </a:p>
          <a:p>
            <a:pPr marL="274320" lvl="0" indent="-274320"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cs-CZ" sz="2600" dirty="0" err="1">
                <a:solidFill>
                  <a:prstClr val="black"/>
                </a:solidFill>
              </a:rPr>
              <a:t>How</a:t>
            </a:r>
            <a:r>
              <a:rPr lang="cs-CZ" sz="2600" dirty="0">
                <a:solidFill>
                  <a:prstClr val="black"/>
                </a:solidFill>
              </a:rPr>
              <a:t> many </a:t>
            </a:r>
            <a:r>
              <a:rPr lang="cs-CZ" sz="2600" dirty="0" err="1">
                <a:solidFill>
                  <a:prstClr val="black"/>
                </a:solidFill>
              </a:rPr>
              <a:t>stops</a:t>
            </a:r>
            <a:r>
              <a:rPr lang="cs-CZ" sz="2600" dirty="0">
                <a:solidFill>
                  <a:prstClr val="black"/>
                </a:solidFill>
              </a:rPr>
              <a:t>?</a:t>
            </a:r>
          </a:p>
          <a:p>
            <a:pPr marL="274320" lvl="0" indent="-274320"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cs-CZ" sz="2600" dirty="0" err="1">
                <a:solidFill>
                  <a:prstClr val="black"/>
                </a:solidFill>
              </a:rPr>
              <a:t>How</a:t>
            </a:r>
            <a:r>
              <a:rPr lang="cs-CZ" sz="2600" dirty="0">
                <a:solidFill>
                  <a:prstClr val="black"/>
                </a:solidFill>
              </a:rPr>
              <a:t> long?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520" y="5877272"/>
            <a:ext cx="7200800" cy="64633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>
                <a:solidFill>
                  <a:schemeClr val="tx2">
                    <a:lumMod val="50000"/>
                  </a:schemeClr>
                </a:solidFill>
              </a:rPr>
              <a:t>They</a:t>
            </a: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2">
                    <a:lumMod val="50000"/>
                  </a:schemeClr>
                </a:solidFill>
              </a:rPr>
              <a:t>can</a:t>
            </a: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2">
                    <a:lumMod val="50000"/>
                  </a:schemeClr>
                </a:solidFill>
              </a:rPr>
              <a:t>walk</a:t>
            </a: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 to </a:t>
            </a:r>
            <a:r>
              <a:rPr lang="cs-CZ" sz="3600" dirty="0" err="1" smtClean="0">
                <a:solidFill>
                  <a:schemeClr val="tx2">
                    <a:lumMod val="50000"/>
                  </a:schemeClr>
                </a:solidFill>
              </a:rPr>
              <a:t>school</a:t>
            </a: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100" name="Picture 4" descr="C:\Users\jkocandrlova\AppData\Local\Microsoft\Windows\Temporary Internet Files\Content.IE5\NL7VJJA8\MP9004393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314845"/>
            <a:ext cx="5184576" cy="4562427"/>
          </a:xfrm>
          <a:prstGeom prst="rect">
            <a:avLst/>
          </a:prstGeom>
          <a:noFill/>
          <a:ln w="76200"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1778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322712" cy="1143000"/>
          </a:xfrm>
        </p:spPr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883480"/>
          </a:xfrm>
        </p:spPr>
        <p:txBody>
          <a:bodyPr/>
          <a:lstStyle/>
          <a:p>
            <a:r>
              <a:rPr lang="cs-CZ" dirty="0" smtClean="0"/>
              <a:t>Kliparty z webu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492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122</TotalTime>
  <Words>250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.</vt:lpstr>
      <vt:lpstr>VEHICLES traffic, transportation</vt:lpstr>
      <vt:lpstr>How do you go to school?</vt:lpstr>
      <vt:lpstr>PAINT  IT!</vt:lpstr>
      <vt:lpstr>AND YOUR TEACHER?  Can you walk to school?</vt:lpstr>
      <vt:lpstr>How does she (he) go to school?</vt:lpstr>
      <vt:lpstr>PŘIPRAVTE SI ROZHOVOR</vt:lpstr>
      <vt:lpstr>Prezentace aplikace PowerPoint</vt:lpstr>
      <vt:lpstr>Prezentace aplikace PowerPoint</vt:lpstr>
      <vt:lpstr>Prezentace aplikace PowerPoint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19</cp:revision>
  <dcterms:created xsi:type="dcterms:W3CDTF">2013-03-13T09:07:26Z</dcterms:created>
  <dcterms:modified xsi:type="dcterms:W3CDTF">2013-04-17T12:47:35Z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