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6" r:id="rId5"/>
    <p:sldId id="271" r:id="rId6"/>
    <p:sldId id="264" r:id="rId7"/>
    <p:sldId id="263" r:id="rId8"/>
    <p:sldId id="267" r:id="rId9"/>
    <p:sldId id="265" r:id="rId10"/>
    <p:sldId id="268" r:id="rId11"/>
    <p:sldId id="262" r:id="rId12"/>
    <p:sldId id="269" r:id="rId13"/>
    <p:sldId id="261" r:id="rId14"/>
    <p:sldId id="270" r:id="rId15"/>
    <p:sldId id="259" r:id="rId16"/>
    <p:sldId id="260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D4A0"/>
    <a:srgbClr val="33CCFF"/>
    <a:srgbClr val="66FF33"/>
    <a:srgbClr val="6666FF"/>
    <a:srgbClr val="FFFF99"/>
    <a:srgbClr val="6699FF"/>
    <a:srgbClr val="FF3399"/>
    <a:srgbClr val="CC66FF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99" autoAdjust="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slide" Target="slide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7.png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18.wmf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424936" cy="3060250"/>
          </a:xfrm>
          <a:solidFill>
            <a:srgbClr val="33CCFF"/>
          </a:solidFill>
          <a:ln w="76200">
            <a:solidFill>
              <a:srgbClr val="C00000"/>
            </a:solidFill>
          </a:ln>
        </p:spPr>
        <p:txBody>
          <a:bodyPr>
            <a:normAutofit fontScale="90000"/>
          </a:bodyPr>
          <a:lstStyle/>
          <a:p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br>
              <a:rPr lang="cs-CZ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Základní škola a Mateřská škola Halže, příspěvková organizace</a:t>
            </a:r>
            <a:br>
              <a:rPr lang="cs-CZ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Název: </a:t>
            </a:r>
            <a:r>
              <a:rPr lang="cs-CZ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VY_32_INOVACE_19_AJ_Months</a:t>
            </a:r>
            <a:r>
              <a:rPr lang="cs-CZ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CZ.1.07/1.4.00/21.3551</a:t>
            </a:r>
            <a:br>
              <a:rPr lang="cs-CZ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Mgr. Jarmila Kočandrlová</a:t>
            </a:r>
            <a:br>
              <a:rPr lang="cs-CZ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31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3645024"/>
            <a:ext cx="8964488" cy="2676872"/>
          </a:xfrm>
        </p:spPr>
        <p:txBody>
          <a:bodyPr>
            <a:noAutofit/>
          </a:bodyPr>
          <a:lstStyle/>
          <a:p>
            <a:pPr lvl="0" algn="l">
              <a:spcBef>
                <a:spcPct val="20000"/>
              </a:spcBef>
              <a:spcAft>
                <a:spcPts val="300"/>
              </a:spcAft>
              <a:buClr>
                <a:srgbClr val="00349E">
                  <a:lumMod val="75000"/>
                </a:srgbClr>
              </a:buClr>
              <a:buSzPct val="130000"/>
            </a:pP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lvl="0" algn="l">
              <a:spcBef>
                <a:spcPct val="20000"/>
              </a:spcBef>
              <a:spcAft>
                <a:spcPts val="300"/>
              </a:spcAft>
              <a:buClr>
                <a:srgbClr val="00349E">
                  <a:lumMod val="75000"/>
                </a:srgbClr>
              </a:buClr>
              <a:buSzPct val="130000"/>
            </a:pP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Určeno žákům 1.stupně ZŠ</a:t>
            </a:r>
          </a:p>
          <a:p>
            <a:pPr lvl="0" algn="l">
              <a:spcBef>
                <a:spcPct val="20000"/>
              </a:spcBef>
              <a:spcAft>
                <a:spcPts val="300"/>
              </a:spcAft>
              <a:buClr>
                <a:srgbClr val="00349E">
                  <a:lumMod val="75000"/>
                </a:srgbClr>
              </a:buClr>
              <a:buSzPct val="130000"/>
            </a:pP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Procvičení </a:t>
            </a:r>
            <a:r>
              <a:rPr lang="cs-CZ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názvů měsíců, </a:t>
            </a: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vyhledání </a:t>
            </a:r>
            <a:r>
              <a:rPr lang="cs-CZ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správných slov. Lze hrát dvě skupiny proti sobě.</a:t>
            </a:r>
            <a:endParaRPr lang="cs-CZ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>
              <a:spcBef>
                <a:spcPct val="20000"/>
              </a:spcBef>
              <a:spcAft>
                <a:spcPts val="300"/>
              </a:spcAft>
              <a:buClr>
                <a:srgbClr val="00349E">
                  <a:lumMod val="75000"/>
                </a:srgbClr>
              </a:buClr>
              <a:buSzPct val="130000"/>
            </a:pP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Doplněk k </a:t>
            </a:r>
            <a:r>
              <a:rPr lang="cs-CZ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učebnicím </a:t>
            </a: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ENGLISH </a:t>
            </a:r>
            <a:r>
              <a:rPr lang="cs-CZ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4, ENGLISH 5, </a:t>
            </a: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Milena </a:t>
            </a:r>
            <a:r>
              <a:rPr lang="cs-CZ" sz="2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Kelly</a:t>
            </a:r>
            <a:r>
              <a:rPr lang="cs-CZ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ANGLIČTINA EXPRES</a:t>
            </a:r>
          </a:p>
        </p:txBody>
      </p:sp>
    </p:spTree>
    <p:extLst>
      <p:ext uri="{BB962C8B-B14F-4D97-AF65-F5344CB8AC3E}">
        <p14:creationId xmlns:p14="http://schemas.microsoft.com/office/powerpoint/2010/main" val="232638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772400" cy="6264696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C00000"/>
                </a:solidFill>
              </a:rPr>
              <a:t>Najdi správný </a:t>
            </a:r>
            <a:br>
              <a:rPr lang="cs-CZ" sz="4800" dirty="0" smtClean="0">
                <a:solidFill>
                  <a:srgbClr val="C00000"/>
                </a:solidFill>
              </a:rPr>
            </a:br>
            <a:r>
              <a:rPr lang="cs-CZ" sz="4800" dirty="0">
                <a:solidFill>
                  <a:srgbClr val="C00000"/>
                </a:solidFill>
              </a:rPr>
              <a:t/>
            </a:r>
            <a:br>
              <a:rPr lang="cs-CZ" sz="4800" dirty="0">
                <a:solidFill>
                  <a:srgbClr val="C00000"/>
                </a:solidFill>
              </a:rPr>
            </a:br>
            <a:r>
              <a:rPr lang="cs-CZ" sz="4800" dirty="0" smtClean="0">
                <a:solidFill>
                  <a:srgbClr val="C00000"/>
                </a:solidFill>
              </a:rPr>
              <a:t>název měsíce.</a:t>
            </a:r>
            <a:br>
              <a:rPr lang="cs-CZ" sz="4800" dirty="0" smtClean="0">
                <a:solidFill>
                  <a:srgbClr val="C00000"/>
                </a:solidFill>
              </a:rPr>
            </a:br>
            <a:r>
              <a:rPr lang="cs-CZ" sz="4800" dirty="0" smtClean="0">
                <a:solidFill>
                  <a:srgbClr val="C00000"/>
                </a:solidFill>
              </a:rPr>
              <a:t/>
            </a:r>
            <a:br>
              <a:rPr lang="cs-CZ" sz="4800" dirty="0" smtClean="0">
                <a:solidFill>
                  <a:srgbClr val="C00000"/>
                </a:solidFill>
              </a:rPr>
            </a:br>
            <a:r>
              <a:rPr lang="cs-CZ" sz="4800" dirty="0" smtClean="0">
                <a:solidFill>
                  <a:srgbClr val="C00000"/>
                </a:solidFill>
              </a:rPr>
              <a:t>Dojdeš do konce</a:t>
            </a:r>
            <a:br>
              <a:rPr lang="cs-CZ" sz="4800" dirty="0" smtClean="0">
                <a:solidFill>
                  <a:srgbClr val="C00000"/>
                </a:solidFill>
              </a:rPr>
            </a:br>
            <a:r>
              <a:rPr lang="cs-CZ" sz="4800" dirty="0">
                <a:solidFill>
                  <a:srgbClr val="C00000"/>
                </a:solidFill>
              </a:rPr>
              <a:t/>
            </a:r>
            <a:br>
              <a:rPr lang="cs-CZ" sz="4800" dirty="0">
                <a:solidFill>
                  <a:srgbClr val="C00000"/>
                </a:solidFill>
              </a:rPr>
            </a:br>
            <a:r>
              <a:rPr lang="cs-CZ" sz="4800" dirty="0" smtClean="0">
                <a:solidFill>
                  <a:srgbClr val="C00000"/>
                </a:solidFill>
              </a:rPr>
              <a:t> bez nápovědy hejkalů?</a:t>
            </a:r>
            <a:endParaRPr lang="cs-CZ" sz="4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62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kocandrlova\AppData\Local\Microsoft\Windows\Temporary Internet Files\Content.IE5\HEA9Y1ZH\MP9004251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9" y="0"/>
            <a:ext cx="9189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548680"/>
            <a:ext cx="4032448" cy="1152128"/>
          </a:xfrm>
          <a:solidFill>
            <a:srgbClr val="FF3399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LEDEN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5076055" y="2970107"/>
            <a:ext cx="2880320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 anchor="ctr">
            <a:spAutoFit/>
          </a:bodyPr>
          <a:lstStyle/>
          <a:p>
            <a:r>
              <a:rPr lang="cs-CZ" sz="4000" b="1" dirty="0" smtClean="0"/>
              <a:t>  </a:t>
            </a:r>
            <a:r>
              <a:rPr lang="cs-CZ" sz="4000" b="1" dirty="0" err="1" smtClean="0"/>
              <a:t>January</a:t>
            </a:r>
            <a:endParaRPr lang="cs-CZ" sz="4000" b="1" dirty="0"/>
          </a:p>
        </p:txBody>
      </p:sp>
      <p:sp>
        <p:nvSpPr>
          <p:cNvPr id="13" name="Obdélník 12">
            <a:hlinkClick r:id="rId4" action="ppaction://hlinksldjump"/>
          </p:cNvPr>
          <p:cNvSpPr/>
          <p:nvPr/>
        </p:nvSpPr>
        <p:spPr>
          <a:xfrm>
            <a:off x="982898" y="2970107"/>
            <a:ext cx="2861815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r>
              <a:rPr lang="cs-CZ" sz="4000" b="1" dirty="0" err="1" smtClean="0">
                <a:solidFill>
                  <a:prstClr val="black"/>
                </a:solidFill>
              </a:rPr>
              <a:t>March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4" action="ppaction://hlinksldjump"/>
          </p:cNvPr>
          <p:cNvSpPr/>
          <p:nvPr/>
        </p:nvSpPr>
        <p:spPr>
          <a:xfrm>
            <a:off x="5089625" y="4276724"/>
            <a:ext cx="2866751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january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4" action="ppaction://hlinksldjump"/>
          </p:cNvPr>
          <p:cNvSpPr/>
          <p:nvPr/>
        </p:nvSpPr>
        <p:spPr>
          <a:xfrm>
            <a:off x="1008406" y="4358664"/>
            <a:ext cx="2915521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    July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4" action="ppaction://hlinksldjump"/>
          </p:cNvPr>
          <p:cNvSpPr/>
          <p:nvPr/>
        </p:nvSpPr>
        <p:spPr>
          <a:xfrm>
            <a:off x="1043608" y="5733256"/>
            <a:ext cx="2880320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    June 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4" action="ppaction://hlinksldjump"/>
          </p:cNvPr>
          <p:cNvSpPr/>
          <p:nvPr/>
        </p:nvSpPr>
        <p:spPr>
          <a:xfrm>
            <a:off x="5094560" y="5733256"/>
            <a:ext cx="2861815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February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endParaRPr lang="cs-CZ" sz="4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93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kocandrlova\AppData\Local\Microsoft\Windows\Temporary Internet Files\Content.IE5\5SK9KL02\MP90040703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523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-9097" y="6000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64160" y="1453176"/>
            <a:ext cx="4032448" cy="1152128"/>
          </a:xfrm>
          <a:solidFill>
            <a:srgbClr val="00B0F0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ÚNOR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176721" y="3074405"/>
            <a:ext cx="3050835" cy="707886"/>
          </a:xfrm>
          <a:prstGeom prst="rect">
            <a:avLst/>
          </a:prstGeom>
          <a:solidFill>
            <a:srgbClr val="6699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r>
              <a:rPr lang="cs-CZ" sz="4000" b="1" dirty="0"/>
              <a:t> </a:t>
            </a:r>
            <a:r>
              <a:rPr lang="cs-CZ" sz="4000" b="1" dirty="0" err="1" smtClean="0"/>
              <a:t>November</a:t>
            </a:r>
            <a:r>
              <a:rPr lang="cs-CZ" sz="4000" b="1" dirty="0" smtClean="0"/>
              <a:t> 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094561" y="2987892"/>
            <a:ext cx="2593980" cy="707886"/>
          </a:xfrm>
          <a:prstGeom prst="rect">
            <a:avLst/>
          </a:prstGeom>
          <a:solidFill>
            <a:srgbClr val="6699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April</a:t>
            </a:r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5130629" y="4276724"/>
            <a:ext cx="2521844" cy="707886"/>
          </a:xfrm>
          <a:prstGeom prst="rect">
            <a:avLst/>
          </a:prstGeom>
          <a:solidFill>
            <a:srgbClr val="6699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 May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3" action="ppaction://hlinksldjump"/>
          </p:cNvPr>
          <p:cNvSpPr/>
          <p:nvPr/>
        </p:nvSpPr>
        <p:spPr>
          <a:xfrm>
            <a:off x="5094561" y="5523329"/>
            <a:ext cx="2521844" cy="707886"/>
          </a:xfrm>
          <a:prstGeom prst="rect">
            <a:avLst/>
          </a:prstGeom>
          <a:solidFill>
            <a:srgbClr val="6699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January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3" action="ppaction://hlinksldjump"/>
          </p:cNvPr>
          <p:cNvSpPr/>
          <p:nvPr/>
        </p:nvSpPr>
        <p:spPr>
          <a:xfrm>
            <a:off x="1107151" y="5523329"/>
            <a:ext cx="3120405" cy="707886"/>
          </a:xfrm>
          <a:prstGeom prst="rect">
            <a:avLst/>
          </a:prstGeom>
          <a:solidFill>
            <a:srgbClr val="6699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December</a:t>
            </a:r>
            <a:r>
              <a:rPr lang="cs-CZ" sz="4000" b="1" dirty="0" smtClean="0">
                <a:solidFill>
                  <a:prstClr val="black"/>
                </a:solidFill>
              </a:rPr>
              <a:t>    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4" action="ppaction://hlinksldjump"/>
          </p:cNvPr>
          <p:cNvSpPr/>
          <p:nvPr/>
        </p:nvSpPr>
        <p:spPr>
          <a:xfrm>
            <a:off x="1118437" y="4294414"/>
            <a:ext cx="3063659" cy="707886"/>
          </a:xfrm>
          <a:prstGeom prst="rect">
            <a:avLst/>
          </a:prstGeom>
          <a:solidFill>
            <a:srgbClr val="6699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r>
              <a:rPr lang="cs-CZ" sz="4000" b="1" dirty="0" err="1" smtClean="0">
                <a:solidFill>
                  <a:prstClr val="black"/>
                </a:solidFill>
              </a:rPr>
              <a:t>February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8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678" y="1886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75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kocandrlova\AppData\Local\Microsoft\Windows\Temporary Internet Files\Content.IE5\5SK9KL02\MP90043375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325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-10166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63098" y="1628800"/>
            <a:ext cx="4706801" cy="1152128"/>
          </a:xfr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BŘEZEN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950315" y="3284984"/>
            <a:ext cx="1624163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r>
              <a:rPr lang="cs-CZ" sz="4000" b="1" dirty="0"/>
              <a:t> </a:t>
            </a:r>
            <a:r>
              <a:rPr lang="cs-CZ" sz="4000" b="1" dirty="0" smtClean="0"/>
              <a:t> May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830083" y="3286568"/>
            <a:ext cx="2064989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J</a:t>
            </a:r>
            <a:r>
              <a:rPr lang="cs-CZ" sz="4000" b="1" dirty="0" smtClean="0">
                <a:solidFill>
                  <a:prstClr val="black"/>
                </a:solidFill>
              </a:rPr>
              <a:t>uny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5856724" y="4276724"/>
            <a:ext cx="1795684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July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4" action="ppaction://hlinksldjump"/>
          </p:cNvPr>
          <p:cNvSpPr/>
          <p:nvPr/>
        </p:nvSpPr>
        <p:spPr>
          <a:xfrm>
            <a:off x="5856724" y="5419575"/>
            <a:ext cx="2207656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March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3" action="ppaction://hlinksldjump"/>
          </p:cNvPr>
          <p:cNvSpPr/>
          <p:nvPr/>
        </p:nvSpPr>
        <p:spPr>
          <a:xfrm>
            <a:off x="1008940" y="5419575"/>
            <a:ext cx="2351926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marc</a:t>
            </a:r>
            <a:r>
              <a:rPr lang="cs-CZ" sz="4000" b="1" dirty="0" smtClean="0">
                <a:solidFill>
                  <a:prstClr val="black"/>
                </a:solidFill>
              </a:rPr>
              <a:t>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950315" y="4276724"/>
            <a:ext cx="2935419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February</a:t>
            </a:r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1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678" y="1886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67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jkocandrlova\AppData\Local\Microsoft\Windows\Temporary Internet Files\Content.IE5\BK9YGKAI\MP90020158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0" y="-6036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41514" y="1428233"/>
            <a:ext cx="4032448" cy="1152128"/>
          </a:xfrm>
          <a:solidFill>
            <a:srgbClr val="FF3399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DUBEN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287073" y="2939781"/>
            <a:ext cx="2577950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pPr algn="ctr"/>
            <a:r>
              <a:rPr lang="cs-CZ" sz="4000" b="1" dirty="0" smtClean="0"/>
              <a:t>    Juny     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368097" y="2972072"/>
            <a:ext cx="2836033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   </a:t>
            </a:r>
            <a:r>
              <a:rPr lang="cs-CZ" sz="4000" b="1" dirty="0" err="1" smtClean="0">
                <a:solidFill>
                  <a:prstClr val="black"/>
                </a:solidFill>
              </a:rPr>
              <a:t>Apryl</a:t>
            </a:r>
            <a:r>
              <a:rPr lang="cs-CZ" sz="4000" b="1" dirty="0" smtClean="0">
                <a:solidFill>
                  <a:prstClr val="black"/>
                </a:solidFill>
              </a:rPr>
              <a:t>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5496338" y="4354333"/>
            <a:ext cx="2906565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r>
              <a:rPr lang="cs-CZ" sz="4000" b="1" dirty="0" err="1" smtClean="0">
                <a:solidFill>
                  <a:prstClr val="black"/>
                </a:solidFill>
              </a:rPr>
              <a:t>Appril</a:t>
            </a:r>
            <a:r>
              <a:rPr lang="cs-CZ" sz="4000" b="1" dirty="0" smtClean="0">
                <a:solidFill>
                  <a:prstClr val="black"/>
                </a:solidFill>
              </a:rPr>
              <a:t>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3" action="ppaction://hlinksldjump"/>
          </p:cNvPr>
          <p:cNvSpPr/>
          <p:nvPr/>
        </p:nvSpPr>
        <p:spPr>
          <a:xfrm>
            <a:off x="1329457" y="4358664"/>
            <a:ext cx="2592376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March</a:t>
            </a:r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4" action="ppaction://hlinksldjump"/>
          </p:cNvPr>
          <p:cNvSpPr/>
          <p:nvPr/>
        </p:nvSpPr>
        <p:spPr>
          <a:xfrm>
            <a:off x="1344524" y="5744585"/>
            <a:ext cx="2593980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>
                <a:solidFill>
                  <a:prstClr val="black"/>
                </a:solidFill>
              </a:rPr>
              <a:t>A</a:t>
            </a:r>
            <a:r>
              <a:rPr lang="cs-CZ" sz="4000" b="1" dirty="0" err="1" smtClean="0">
                <a:solidFill>
                  <a:prstClr val="black"/>
                </a:solidFill>
              </a:rPr>
              <a:t>pril</a:t>
            </a:r>
            <a:r>
              <a:rPr lang="cs-CZ" sz="4000" b="1" dirty="0" smtClean="0">
                <a:solidFill>
                  <a:prstClr val="black"/>
                </a:solidFill>
              </a:rPr>
              <a:t> 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5496337" y="5733256"/>
            <a:ext cx="2906566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January</a:t>
            </a:r>
            <a:r>
              <a:rPr lang="cs-CZ" sz="4000" b="1" dirty="0" smtClean="0">
                <a:solidFill>
                  <a:prstClr val="black"/>
                </a:solidFill>
              </a:rPr>
              <a:t>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2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678" y="1886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55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jkocandrlova\AppData\Local\Microsoft\Windows\Temporary Internet Files\Content.IE5\BK9YGKAI\MP90039962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1"/>
            <a:ext cx="91440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1428233"/>
            <a:ext cx="4032448" cy="1152128"/>
          </a:xfrm>
          <a:solidFill>
            <a:srgbClr val="FFC000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KVĚTEN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043608" y="5733256"/>
            <a:ext cx="2662908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r>
              <a:rPr lang="cs-CZ" sz="4000" b="1" dirty="0"/>
              <a:t> </a:t>
            </a:r>
            <a:r>
              <a:rPr lang="cs-CZ" sz="4000" b="1" dirty="0" smtClean="0"/>
              <a:t>  August  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094561" y="2969455"/>
            <a:ext cx="3050835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November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5089625" y="4276724"/>
            <a:ext cx="3105337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September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3" action="ppaction://hlinksldjump"/>
          </p:cNvPr>
          <p:cNvSpPr/>
          <p:nvPr/>
        </p:nvSpPr>
        <p:spPr>
          <a:xfrm>
            <a:off x="1008407" y="4358664"/>
            <a:ext cx="2592376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March</a:t>
            </a:r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4" action="ppaction://hlinksldjump"/>
          </p:cNvPr>
          <p:cNvSpPr/>
          <p:nvPr/>
        </p:nvSpPr>
        <p:spPr>
          <a:xfrm>
            <a:off x="1056432" y="3075056"/>
            <a:ext cx="2650084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  May 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5094561" y="5733256"/>
            <a:ext cx="2935419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February</a:t>
            </a:r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2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27" y="1242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5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jkocandrlova\AppData\Local\Microsoft\Windows\Temporary Internet Files\Content.IE5\5SK9KL02\MP90040235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"/>
            <a:ext cx="9144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0" y="8175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49898" y="1412776"/>
            <a:ext cx="4032448" cy="1152128"/>
          </a:xfrm>
          <a:solidFill>
            <a:srgbClr val="FF3399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ČERVEN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335965" y="2939781"/>
            <a:ext cx="2480166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pPr algn="ctr"/>
            <a:r>
              <a:rPr lang="cs-CZ" sz="4000" b="1" dirty="0" smtClean="0"/>
              <a:t>    </a:t>
            </a:r>
            <a:r>
              <a:rPr lang="cs-CZ" sz="4000" b="1" dirty="0" err="1" smtClean="0"/>
              <a:t>Jully</a:t>
            </a:r>
            <a:r>
              <a:rPr lang="cs-CZ" sz="4000" b="1" dirty="0" smtClean="0"/>
              <a:t>    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180642" y="2947304"/>
            <a:ext cx="2662908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August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5187054" y="4149080"/>
            <a:ext cx="2650084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January</a:t>
            </a:r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3" action="ppaction://hlinksldjump"/>
          </p:cNvPr>
          <p:cNvSpPr/>
          <p:nvPr/>
        </p:nvSpPr>
        <p:spPr>
          <a:xfrm>
            <a:off x="1335965" y="4149080"/>
            <a:ext cx="2565126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 July   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4" action="ppaction://hlinksldjump"/>
          </p:cNvPr>
          <p:cNvSpPr/>
          <p:nvPr/>
        </p:nvSpPr>
        <p:spPr>
          <a:xfrm>
            <a:off x="5187054" y="5400544"/>
            <a:ext cx="2420856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 June 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1337567" y="5373216"/>
            <a:ext cx="2476961" cy="707886"/>
          </a:xfrm>
          <a:prstGeom prst="rect">
            <a:avLst/>
          </a:prstGeom>
          <a:solidFill>
            <a:srgbClr val="CC66FF"/>
          </a:solidFill>
          <a:ln w="76200"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 algn="ctr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Junne</a:t>
            </a:r>
            <a:r>
              <a:rPr lang="cs-CZ" sz="4000" b="1" dirty="0" smtClean="0">
                <a:solidFill>
                  <a:prstClr val="black"/>
                </a:solidFill>
              </a:rPr>
              <a:t>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5126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678" y="1886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81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jkocandrlova\AppData\Local\Microsoft\Windows\Temporary Internet Files\Content.IE5\5E9D3HSI\MP90017744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6359" y="0"/>
            <a:ext cx="101563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-10166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0350" y="1428233"/>
            <a:ext cx="4706801" cy="1152128"/>
          </a:xfrm>
          <a:solidFill>
            <a:srgbClr val="4CD4A0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ČERVENEC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913515" y="2980693"/>
            <a:ext cx="2451312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r>
              <a:rPr lang="cs-CZ" sz="4000" b="1" dirty="0"/>
              <a:t> 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October</a:t>
            </a:r>
            <a:r>
              <a:rPr lang="cs-CZ" sz="4000" b="1" dirty="0" smtClean="0"/>
              <a:t>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555575" y="2939781"/>
            <a:ext cx="2194832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>
                <a:solidFill>
                  <a:prstClr val="black"/>
                </a:solidFill>
              </a:rPr>
              <a:t>J</a:t>
            </a:r>
            <a:r>
              <a:rPr lang="cs-CZ" sz="4000" b="1" dirty="0" err="1" smtClean="0">
                <a:solidFill>
                  <a:prstClr val="black"/>
                </a:solidFill>
              </a:rPr>
              <a:t>uli</a:t>
            </a:r>
            <a:r>
              <a:rPr lang="cs-CZ" sz="4000" b="1" dirty="0" smtClean="0">
                <a:solidFill>
                  <a:prstClr val="black"/>
                </a:solidFill>
              </a:rPr>
              <a:t>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468567" y="4509120"/>
            <a:ext cx="2081019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April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4" action="ppaction://hlinksldjump"/>
          </p:cNvPr>
          <p:cNvSpPr/>
          <p:nvPr/>
        </p:nvSpPr>
        <p:spPr>
          <a:xfrm>
            <a:off x="6380939" y="4360773"/>
            <a:ext cx="1795684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July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3" action="ppaction://hlinksldjump"/>
          </p:cNvPr>
          <p:cNvSpPr/>
          <p:nvPr/>
        </p:nvSpPr>
        <p:spPr>
          <a:xfrm>
            <a:off x="1113453" y="5877272"/>
            <a:ext cx="2935419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February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4753861" y="5877272"/>
            <a:ext cx="2778325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January</a:t>
            </a:r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1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678" y="1886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11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kocandrlova\AppData\Local\Microsoft\Windows\Temporary Internet Files\Content.IE5\HEA9Y1ZH\MP9004387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469" y="-5502"/>
            <a:ext cx="9881577" cy="686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0" y="-5502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1428233"/>
            <a:ext cx="4032448" cy="1152128"/>
          </a:xfrm>
          <a:solidFill>
            <a:srgbClr val="FFC000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SRPEN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043608" y="2939781"/>
            <a:ext cx="2308645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r>
              <a:rPr lang="cs-CZ" sz="4000" b="1" dirty="0" smtClean="0"/>
              <a:t>      July  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426697" y="2969455"/>
            <a:ext cx="2064989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 Juny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5434012" y="4258539"/>
            <a:ext cx="2392001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august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3" action="ppaction://hlinksldjump"/>
          </p:cNvPr>
          <p:cNvSpPr/>
          <p:nvPr/>
        </p:nvSpPr>
        <p:spPr>
          <a:xfrm>
            <a:off x="4650043" y="5661248"/>
            <a:ext cx="3618298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September</a:t>
            </a:r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4" action="ppaction://hlinksldjump"/>
          </p:cNvPr>
          <p:cNvSpPr/>
          <p:nvPr/>
        </p:nvSpPr>
        <p:spPr>
          <a:xfrm>
            <a:off x="1043608" y="5733256"/>
            <a:ext cx="2919389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August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1093300" y="4277587"/>
            <a:ext cx="2209259" cy="707886"/>
          </a:xfrm>
          <a:prstGeom prst="rect">
            <a:avLst/>
          </a:prstGeom>
          <a:solidFill>
            <a:srgbClr val="FFFF99"/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April</a:t>
            </a:r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2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27" y="1242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050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jkocandrlova\AppData\Local\Microsoft\Windows\Temporary Internet Files\Content.IE5\BK9YGKAI\MP90042781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" y="44777"/>
            <a:ext cx="9144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7671" y="16202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63447" y="1363833"/>
            <a:ext cx="4032448" cy="1152128"/>
          </a:xfrm>
          <a:solidFill>
            <a:srgbClr val="6666FF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ZÁŘÍ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043608" y="2939781"/>
            <a:ext cx="2650084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r>
              <a:rPr lang="cs-CZ" sz="4000" b="1" dirty="0" smtClean="0"/>
              <a:t>   </a:t>
            </a:r>
            <a:r>
              <a:rPr lang="cs-CZ" sz="4000" b="1" dirty="0" err="1" smtClean="0"/>
              <a:t>January</a:t>
            </a:r>
            <a:r>
              <a:rPr lang="cs-CZ" sz="4000" b="1" dirty="0" smtClean="0"/>
              <a:t> 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094561" y="2969455"/>
            <a:ext cx="2836033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October</a:t>
            </a:r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4" action="ppaction://hlinksldjump"/>
          </p:cNvPr>
          <p:cNvSpPr/>
          <p:nvPr/>
        </p:nvSpPr>
        <p:spPr>
          <a:xfrm>
            <a:off x="5089625" y="4276724"/>
            <a:ext cx="3490058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September</a:t>
            </a:r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3" action="ppaction://hlinksldjump"/>
          </p:cNvPr>
          <p:cNvSpPr/>
          <p:nvPr/>
        </p:nvSpPr>
        <p:spPr>
          <a:xfrm>
            <a:off x="1008407" y="4358664"/>
            <a:ext cx="2807179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February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3" action="ppaction://hlinksldjump"/>
          </p:cNvPr>
          <p:cNvSpPr/>
          <p:nvPr/>
        </p:nvSpPr>
        <p:spPr>
          <a:xfrm>
            <a:off x="1043608" y="5733256"/>
            <a:ext cx="2962671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December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5094561" y="5733256"/>
            <a:ext cx="2406428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August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0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27" y="1242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4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jkocandrlova\AppData\Local\Microsoft\Windows\Temporary Internet Files\Content.IE5\HEA9Y1ZH\MP90042271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-10166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17526" y="1428233"/>
            <a:ext cx="4706801" cy="1152128"/>
          </a:xfrm>
          <a:solidFill>
            <a:srgbClr val="92D050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ŘÍJEN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043608" y="2939781"/>
            <a:ext cx="2807179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r>
              <a:rPr lang="cs-CZ" sz="4000" b="1" dirty="0"/>
              <a:t> 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February</a:t>
            </a:r>
            <a:r>
              <a:rPr lang="cs-CZ" sz="4000" b="1" dirty="0" smtClean="0"/>
              <a:t> 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094561" y="2969455"/>
            <a:ext cx="3105337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September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3" action="ppaction://hlinksldjump"/>
          </p:cNvPr>
          <p:cNvSpPr/>
          <p:nvPr/>
        </p:nvSpPr>
        <p:spPr>
          <a:xfrm>
            <a:off x="5089625" y="4276724"/>
            <a:ext cx="2592376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March</a:t>
            </a:r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4" action="ppaction://hlinksldjump"/>
          </p:cNvPr>
          <p:cNvSpPr/>
          <p:nvPr/>
        </p:nvSpPr>
        <p:spPr>
          <a:xfrm>
            <a:off x="1008407" y="4358664"/>
            <a:ext cx="2707793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>
                <a:solidFill>
                  <a:prstClr val="black"/>
                </a:solidFill>
              </a:rPr>
              <a:t>O</a:t>
            </a:r>
            <a:r>
              <a:rPr lang="cs-CZ" sz="4000" b="1" dirty="0" err="1" smtClean="0">
                <a:solidFill>
                  <a:prstClr val="black"/>
                </a:solidFill>
              </a:rPr>
              <a:t>ctober</a:t>
            </a:r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3" action="ppaction://hlinksldjump"/>
          </p:cNvPr>
          <p:cNvSpPr/>
          <p:nvPr/>
        </p:nvSpPr>
        <p:spPr>
          <a:xfrm>
            <a:off x="1043608" y="5733256"/>
            <a:ext cx="3050835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November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5094561" y="5733256"/>
            <a:ext cx="3090911" cy="707886"/>
          </a:xfrm>
          <a:prstGeom prst="rect">
            <a:avLst/>
          </a:prstGeom>
          <a:solidFill>
            <a:srgbClr val="66FF33"/>
          </a:solidFill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December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1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678" y="1886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93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jkocandrlova\AppData\Local\Microsoft\Windows\Temporary Internet Files\Content.IE5\5E9D3HSI\MP90040136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04" y="-202677"/>
            <a:ext cx="9144000" cy="720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-32404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3372" y="1394666"/>
            <a:ext cx="4707928" cy="1152128"/>
          </a:xfrm>
          <a:solidFill>
            <a:schemeClr val="accent3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LISTOPAD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043608" y="2939781"/>
            <a:ext cx="3347391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r>
              <a:rPr lang="cs-CZ" sz="4000" b="1" dirty="0" smtClean="0"/>
              <a:t>  </a:t>
            </a:r>
            <a:r>
              <a:rPr lang="cs-CZ" sz="4000" b="1" dirty="0" err="1" smtClean="0"/>
              <a:t>December</a:t>
            </a:r>
            <a:r>
              <a:rPr lang="cs-CZ" sz="4000" b="1" dirty="0" smtClean="0"/>
              <a:t>  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094561" y="2969455"/>
            <a:ext cx="2717799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anchor="ctr">
            <a:spAutoFit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October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4" action="ppaction://hlinksldjump"/>
          </p:cNvPr>
          <p:cNvSpPr/>
          <p:nvPr/>
        </p:nvSpPr>
        <p:spPr>
          <a:xfrm>
            <a:off x="5089625" y="4276724"/>
            <a:ext cx="3179075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November</a:t>
            </a:r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3" action="ppaction://hlinksldjump"/>
          </p:cNvPr>
          <p:cNvSpPr/>
          <p:nvPr/>
        </p:nvSpPr>
        <p:spPr>
          <a:xfrm>
            <a:off x="1008407" y="4358664"/>
            <a:ext cx="3618298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September</a:t>
            </a:r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3" action="ppaction://hlinksldjump"/>
          </p:cNvPr>
          <p:cNvSpPr/>
          <p:nvPr/>
        </p:nvSpPr>
        <p:spPr>
          <a:xfrm>
            <a:off x="1043608" y="5733256"/>
            <a:ext cx="2678938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February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5094561" y="5733256"/>
            <a:ext cx="2521844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January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8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678" y="1886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60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jkocandrlova\AppData\Local\Microsoft\Windows\Temporary Internet Files\Content.IE5\5SK9KL02\MP9004226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107504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7196" y="1628800"/>
            <a:ext cx="4744857" cy="1152128"/>
          </a:xfrm>
          <a:solidFill>
            <a:srgbClr val="6666FF"/>
          </a:solidFill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PROSINEC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043608" y="2939781"/>
            <a:ext cx="3179075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ctr">
            <a:spAutoFit/>
          </a:bodyPr>
          <a:lstStyle/>
          <a:p>
            <a:r>
              <a:rPr lang="cs-CZ" sz="4000" b="1" dirty="0"/>
              <a:t> 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November</a:t>
            </a:r>
            <a:r>
              <a:rPr lang="cs-CZ" sz="4000" b="1" dirty="0" smtClean="0"/>
              <a:t>  </a:t>
            </a:r>
            <a:endParaRPr lang="cs-CZ" sz="4000" b="1" dirty="0"/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137558" y="4358664"/>
            <a:ext cx="2778325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January</a:t>
            </a:r>
            <a:r>
              <a:rPr lang="cs-CZ" sz="4000" b="1" dirty="0" smtClean="0">
                <a:solidFill>
                  <a:prstClr val="black"/>
                </a:solidFill>
              </a:rPr>
              <a:t>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4" name="Obdélník 13">
            <a:hlinkClick r:id="rId4" action="ppaction://hlinksldjump"/>
          </p:cNvPr>
          <p:cNvSpPr/>
          <p:nvPr/>
        </p:nvSpPr>
        <p:spPr>
          <a:xfrm>
            <a:off x="5123106" y="2935450"/>
            <a:ext cx="3219151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err="1" smtClean="0">
                <a:solidFill>
                  <a:prstClr val="black"/>
                </a:solidFill>
              </a:rPr>
              <a:t>December</a:t>
            </a:r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5" name="Obdélník 14">
            <a:hlinkClick r:id="rId3" action="ppaction://hlinksldjump"/>
          </p:cNvPr>
          <p:cNvSpPr/>
          <p:nvPr/>
        </p:nvSpPr>
        <p:spPr>
          <a:xfrm>
            <a:off x="1008407" y="4358664"/>
            <a:ext cx="3047629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anchor="ctr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 August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6" name="Obdélník 15">
            <a:hlinkClick r:id="rId3" action="ppaction://hlinksldjump"/>
          </p:cNvPr>
          <p:cNvSpPr/>
          <p:nvPr/>
        </p:nvSpPr>
        <p:spPr>
          <a:xfrm>
            <a:off x="1043608" y="5733256"/>
            <a:ext cx="2593980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 </a:t>
            </a:r>
            <a:r>
              <a:rPr lang="cs-CZ" sz="4000" b="1" dirty="0" err="1" smtClean="0">
                <a:solidFill>
                  <a:prstClr val="black"/>
                </a:solidFill>
              </a:rPr>
              <a:t>April</a:t>
            </a:r>
            <a:r>
              <a:rPr lang="cs-CZ" sz="4000" b="1" dirty="0" smtClean="0">
                <a:solidFill>
                  <a:prstClr val="black"/>
                </a:solidFill>
              </a:rPr>
              <a:t>    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5137558" y="5716876"/>
            <a:ext cx="2807179" cy="707886"/>
          </a:xfrm>
          <a:prstGeom prst="rect">
            <a:avLst/>
          </a:prstGeom>
          <a:solidFill>
            <a:srgbClr val="33CCFF"/>
          </a:solidFill>
          <a:ln w="76200"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r>
              <a:rPr lang="cs-CZ" sz="4000" b="1" dirty="0" err="1" smtClean="0">
                <a:solidFill>
                  <a:prstClr val="black"/>
                </a:solidFill>
              </a:rPr>
              <a:t>February</a:t>
            </a:r>
            <a:r>
              <a:rPr lang="cs-CZ" sz="4000" b="1" dirty="0" smtClean="0">
                <a:solidFill>
                  <a:prstClr val="black"/>
                </a:solidFill>
              </a:rPr>
              <a:t>  </a:t>
            </a:r>
            <a:endParaRPr lang="cs-CZ" sz="4000" b="1" dirty="0">
              <a:solidFill>
                <a:prstClr val="black"/>
              </a:solidFill>
            </a:endParaRPr>
          </a:p>
        </p:txBody>
      </p:sp>
      <p:pic>
        <p:nvPicPr>
          <p:cNvPr id="10" name="Picture 6" descr="C:\Users\jkocandrlova\AppData\Local\Microsoft\Windows\Temporary Internet Files\Content.IE5\BK9YGKAI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27" y="124240"/>
            <a:ext cx="1512146" cy="12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1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96385"/>
            <a:ext cx="7992888" cy="926976"/>
          </a:xfrm>
        </p:spPr>
        <p:txBody>
          <a:bodyPr>
            <a:noAutofit/>
          </a:bodyPr>
          <a:lstStyle/>
          <a:p>
            <a:pPr algn="ctr"/>
            <a:r>
              <a:rPr lang="cs-CZ" sz="6000" b="1" dirty="0" err="1" smtClean="0">
                <a:solidFill>
                  <a:srgbClr val="7030A0"/>
                </a:solidFill>
              </a:rPr>
              <a:t>Oh</a:t>
            </a:r>
            <a:r>
              <a:rPr lang="cs-CZ" sz="6000" b="1" dirty="0" smtClean="0">
                <a:solidFill>
                  <a:srgbClr val="7030A0"/>
                </a:solidFill>
              </a:rPr>
              <a:t>, no. </a:t>
            </a:r>
            <a:r>
              <a:rPr lang="cs-CZ" sz="6000" b="1" dirty="0" err="1" smtClean="0">
                <a:solidFill>
                  <a:srgbClr val="7030A0"/>
                </a:solidFill>
              </a:rPr>
              <a:t>Try</a:t>
            </a:r>
            <a:r>
              <a:rPr lang="cs-CZ" sz="6000" b="1" dirty="0" smtClean="0">
                <a:solidFill>
                  <a:srgbClr val="7030A0"/>
                </a:solidFill>
              </a:rPr>
              <a:t> </a:t>
            </a:r>
            <a:r>
              <a:rPr lang="cs-CZ" sz="6000" b="1" dirty="0" err="1" smtClean="0">
                <a:solidFill>
                  <a:srgbClr val="7030A0"/>
                </a:solidFill>
              </a:rPr>
              <a:t>it</a:t>
            </a:r>
            <a:r>
              <a:rPr lang="cs-CZ" sz="6000" b="1" dirty="0" smtClean="0">
                <a:solidFill>
                  <a:srgbClr val="7030A0"/>
                </a:solidFill>
              </a:rPr>
              <a:t> </a:t>
            </a:r>
            <a:r>
              <a:rPr lang="cs-CZ" sz="6000" b="1" dirty="0" err="1" smtClean="0">
                <a:solidFill>
                  <a:srgbClr val="7030A0"/>
                </a:solidFill>
              </a:rPr>
              <a:t>again</a:t>
            </a:r>
            <a:r>
              <a:rPr lang="cs-CZ" sz="6000" b="1" dirty="0" smtClean="0">
                <a:solidFill>
                  <a:srgbClr val="7030A0"/>
                </a:solidFill>
              </a:rPr>
              <a:t>.</a:t>
            </a:r>
            <a:endParaRPr lang="cs-CZ" sz="6000" b="1" dirty="0">
              <a:solidFill>
                <a:srgbClr val="7030A0"/>
              </a:solidFill>
            </a:endParaRPr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10228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7680430" y="5373216"/>
            <a:ext cx="1042416" cy="1042416"/>
          </a:xfrm>
          <a:prstGeom prst="actionButtonBackPrevious">
            <a:avLst/>
          </a:prstGeom>
          <a:solidFill>
            <a:srgbClr val="66FF33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1" name="Picture 3" descr="C:\Users\jkocandrlova\AppData\Local\Microsoft\Windows\Temporary Internet Files\Content.IE5\5SK9KL02\MC900435925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4633421" cy="377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jkocandrlova\AppData\Local\Microsoft\Windows\Temporary Internet Files\Content.IE5\HEA9Y1ZH\MC900434413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601" y="1331918"/>
            <a:ext cx="3848330" cy="259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MS900075061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35696" y="11967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6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39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8638" y="213436"/>
            <a:ext cx="8229600" cy="2420888"/>
          </a:xfr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Good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work</a:t>
            </a:r>
            <a:r>
              <a:rPr lang="cs-CZ" b="1" dirty="0" smtClean="0">
                <a:solidFill>
                  <a:schemeClr val="tx1"/>
                </a:solidFill>
              </a:rPr>
              <a:t> ! </a:t>
            </a:r>
            <a:r>
              <a:rPr lang="cs-CZ" b="1" dirty="0" err="1" smtClean="0">
                <a:solidFill>
                  <a:schemeClr val="tx1"/>
                </a:solidFill>
              </a:rPr>
              <a:t>Congratulation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 are </a:t>
            </a:r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champion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38663" y="5949280"/>
            <a:ext cx="609600" cy="609600"/>
          </a:xfrm>
          <a:prstGeom prst="rect">
            <a:avLst/>
          </a:prstGeom>
        </p:spPr>
      </p:pic>
      <p:pic>
        <p:nvPicPr>
          <p:cNvPr id="6146" name="Picture 2" descr="C:\Users\jkocandrlova\AppData\Local\Microsoft\Windows\Temporary Internet Files\Content.IE5\5E9D3HSI\MC900434381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852936"/>
            <a:ext cx="3821387" cy="386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50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2808312"/>
          </a:xfrm>
        </p:spPr>
        <p:txBody>
          <a:bodyPr/>
          <a:lstStyle/>
          <a:p>
            <a:r>
              <a:rPr lang="cs-CZ" dirty="0" smtClean="0"/>
              <a:t>ZDROJ:</a:t>
            </a:r>
            <a:br>
              <a:rPr lang="cs-CZ" dirty="0" smtClean="0"/>
            </a:br>
            <a:r>
              <a:rPr lang="cs-CZ" sz="2800" dirty="0" smtClean="0"/>
              <a:t>Kliparty z webu Office.com</a:t>
            </a:r>
            <a:br>
              <a:rPr lang="cs-CZ" sz="2800" dirty="0" smtClean="0"/>
            </a:b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2810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233</TotalTime>
  <Words>210</Words>
  <Application>Microsoft Office PowerPoint</Application>
  <PresentationFormat>Předvádění na obrazovce (4:3)</PresentationFormat>
  <Paragraphs>95</Paragraphs>
  <Slides>17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Exekutivní</vt:lpstr>
      <vt:lpstr>  Škola:  Základní škola a Mateřská škola Halže, příspěvková organizace Název: VY_32_INOVACE_19_AJ_Months Číslo projektu: CZ.1.07/1.4.00/21.3551 Autor: Mgr. Jarmila Kočandrlová </vt:lpstr>
      <vt:lpstr>Najdi správný   název měsíce.  Dojdeš do konce   bez nápovědy hejkalů?</vt:lpstr>
      <vt:lpstr>LEDEN</vt:lpstr>
      <vt:lpstr>ÚNOR</vt:lpstr>
      <vt:lpstr>BŘEZEN</vt:lpstr>
      <vt:lpstr>DUBEN</vt:lpstr>
      <vt:lpstr>KVĚTEN</vt:lpstr>
      <vt:lpstr>ČERVEN</vt:lpstr>
      <vt:lpstr>ČERVENEC</vt:lpstr>
      <vt:lpstr>SRPEN</vt:lpstr>
      <vt:lpstr>ZÁŘÍ</vt:lpstr>
      <vt:lpstr>ŘÍJEN</vt:lpstr>
      <vt:lpstr>LISTOPAD</vt:lpstr>
      <vt:lpstr>PROSINEC</vt:lpstr>
      <vt:lpstr>Oh, no. Try it again.</vt:lpstr>
      <vt:lpstr>Good work ! Congratulation! You are the champion!</vt:lpstr>
      <vt:lpstr>ZDROJ: Kliparty z webu Office.com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Kočandrlová Jarmila</dc:creator>
  <cp:lastModifiedBy>Kočandrlová Jarmila</cp:lastModifiedBy>
  <cp:revision>27</cp:revision>
  <dcterms:created xsi:type="dcterms:W3CDTF">2013-04-01T16:48:37Z</dcterms:created>
  <dcterms:modified xsi:type="dcterms:W3CDTF">2013-04-17T12:49:08Z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