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1" r:id="rId4"/>
    <p:sldId id="262" r:id="rId5"/>
    <p:sldId id="263" r:id="rId6"/>
    <p:sldId id="267" r:id="rId7"/>
    <p:sldId id="264" r:id="rId8"/>
    <p:sldId id="265" r:id="rId9"/>
    <p:sldId id="260" r:id="rId10"/>
    <p:sldId id="266" r:id="rId11"/>
    <p:sldId id="269" r:id="rId12"/>
    <p:sldId id="270" r:id="rId13"/>
    <p:sldId id="268" r:id="rId14"/>
    <p:sldId id="257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18.4.2013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ohadkar.cz/video/ferda-mravenec-ferda-v-mravenisti/" TargetMode="External"/><Relationship Id="rId2" Type="http://schemas.openxmlformats.org/officeDocument/2006/relationships/hyperlink" Target="http://www.pohadkar.cz/video/ferda-mravenec-o-velikonocnim-vajicku/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9.wm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www.pohadkar.cz/postava/brouk-pytlik/" TargetMode="External"/><Relationship Id="rId13" Type="http://schemas.openxmlformats.org/officeDocument/2006/relationships/hyperlink" Target="http://knihy.abz.cz/imgs/products/img_308432_orig.jpg" TargetMode="External"/><Relationship Id="rId18" Type="http://schemas.openxmlformats.org/officeDocument/2006/relationships/hyperlink" Target="http://www.pohadkar.cz/video/ferda-mravenec-ferda-v-mravenisti/" TargetMode="External"/><Relationship Id="rId3" Type="http://schemas.openxmlformats.org/officeDocument/2006/relationships/hyperlink" Target="http://www.topomalovanky.cz/omalovanky/data/ferda/4.jpg" TargetMode="External"/><Relationship Id="rId7" Type="http://schemas.openxmlformats.org/officeDocument/2006/relationships/hyperlink" Target="http://www.arara.cz/i/imgs/682/287682.jpg" TargetMode="External"/><Relationship Id="rId12" Type="http://schemas.openxmlformats.org/officeDocument/2006/relationships/hyperlink" Target="http://knihy.abz.cz/imgs/products/img_202949_orig.jpg" TargetMode="External"/><Relationship Id="rId17" Type="http://schemas.openxmlformats.org/officeDocument/2006/relationships/hyperlink" Target="http://www.pohadkar.cz/video/ferda-mravenec-o-velikonocnim-vajicku/" TargetMode="External"/><Relationship Id="rId2" Type="http://schemas.openxmlformats.org/officeDocument/2006/relationships/hyperlink" Target="http://cs.wikipedia.org/wiki/Ond&#345;ej_Sekora" TargetMode="External"/><Relationship Id="rId16" Type="http://schemas.openxmlformats.org/officeDocument/2006/relationships/hyperlink" Target="http://imagebox.cz.osobnosti.cz/film/ferda-mravenec/ferda-mravenec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bux.cz/knihy/68743-ferda-mravenec.html" TargetMode="External"/><Relationship Id="rId11" Type="http://schemas.openxmlformats.org/officeDocument/2006/relationships/hyperlink" Target="http://knihy.abz.cz/imgs/products/img_269997_orig.jpg" TargetMode="External"/><Relationship Id="rId5" Type="http://schemas.openxmlformats.org/officeDocument/2006/relationships/hyperlink" Target="http://www.topomalovanky.cz/omalovanky/data/ferda/5.jpg" TargetMode="External"/><Relationship Id="rId15" Type="http://schemas.openxmlformats.org/officeDocument/2006/relationships/hyperlink" Target="http://www.zbozi.cz/vyrobek/kronika-mesta-kocourkova-ondrej-sekora-ondrej-sekora/?q=kronika%20m%C4%9Bsta%20kocourkova#utm_source=search.seznam.cz&amp;utm_medium=link&amp;utm_campaign=lista" TargetMode="External"/><Relationship Id="rId10" Type="http://schemas.openxmlformats.org/officeDocument/2006/relationships/hyperlink" Target="http://knihy.abz.cz/imgs/products/img_278833_main.jpg" TargetMode="External"/><Relationship Id="rId4" Type="http://schemas.openxmlformats.org/officeDocument/2006/relationships/hyperlink" Target="http://www.topomalovanky.cz/obrazek.php?id=1155" TargetMode="External"/><Relationship Id="rId9" Type="http://schemas.openxmlformats.org/officeDocument/2006/relationships/hyperlink" Target="http://knihy.abz.cz/imgs/products/img_265532_orig.jpg" TargetMode="External"/><Relationship Id="rId14" Type="http://schemas.openxmlformats.org/officeDocument/2006/relationships/hyperlink" Target="http://www.cbdb.cz/img.php?type=book&amp;size=book_detail&amp;id=2940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1800" dirty="0"/>
              <a:t>Škola: Základní škola a Mateřská škola Halže, příspěvková organizace</a:t>
            </a:r>
            <a:br>
              <a:rPr lang="cs-CZ" sz="1800" dirty="0"/>
            </a:br>
            <a:r>
              <a:rPr lang="cs-CZ" sz="1800" dirty="0"/>
              <a:t>Název: </a:t>
            </a:r>
            <a:r>
              <a:rPr lang="cs-CZ" sz="2000" b="1" dirty="0" smtClean="0">
                <a:solidFill>
                  <a:srgbClr val="FFC000"/>
                </a:solidFill>
              </a:rPr>
              <a:t>VY_32_INOVACE_11_ČJ  SPISOVATELÉ  A  </a:t>
            </a:r>
            <a:r>
              <a:rPr lang="cs-CZ" sz="2000" b="1" dirty="0" err="1" smtClean="0">
                <a:solidFill>
                  <a:srgbClr val="FFC000"/>
                </a:solidFill>
              </a:rPr>
              <a:t>ILUSTRÁTOŘI_Ondřej</a:t>
            </a:r>
            <a:r>
              <a:rPr lang="cs-CZ" sz="2000" b="1" dirty="0" smtClean="0">
                <a:solidFill>
                  <a:srgbClr val="FFC000"/>
                </a:solidFill>
              </a:rPr>
              <a:t> Sekora 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/>
              <a:t>Číslo projektu</a:t>
            </a:r>
            <a:r>
              <a:rPr lang="cs-CZ" sz="1800" dirty="0" smtClean="0"/>
              <a:t>: CZ.1.07/1.4.00/21.3551</a:t>
            </a:r>
            <a:r>
              <a:rPr lang="cs-CZ" sz="1800" dirty="0"/>
              <a:t/>
            </a:r>
            <a:br>
              <a:rPr lang="cs-CZ" sz="1800" dirty="0"/>
            </a:br>
            <a:r>
              <a:rPr lang="cs-CZ" sz="1800" dirty="0" smtClean="0"/>
              <a:t>Autor: Mgr. Jarmila </a:t>
            </a:r>
            <a:r>
              <a:rPr lang="cs-CZ" sz="1800" dirty="0"/>
              <a:t>Kočandrlová</a:t>
            </a:r>
            <a:br>
              <a:rPr lang="cs-CZ" sz="1800" dirty="0"/>
            </a:br>
            <a:endParaRPr lang="cs-CZ" sz="1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8291264" cy="1752600"/>
          </a:xfrm>
        </p:spPr>
        <p:txBody>
          <a:bodyPr/>
          <a:lstStyle/>
          <a:p>
            <a:r>
              <a:rPr lang="cs-CZ" dirty="0" smtClean="0"/>
              <a:t>ANOTACE:</a:t>
            </a:r>
          </a:p>
          <a:p>
            <a:r>
              <a:rPr lang="cs-CZ" sz="1600" dirty="0" smtClean="0"/>
              <a:t>Určeno žákům 1.stupně ZŠ</a:t>
            </a:r>
          </a:p>
          <a:p>
            <a:r>
              <a:rPr lang="cs-CZ" sz="1600" dirty="0" smtClean="0"/>
              <a:t>Žáci se naučí poznávat a pojmenovat ilustrace O. Sekory</a:t>
            </a:r>
          </a:p>
          <a:p>
            <a:r>
              <a:rPr lang="cs-CZ" sz="1600" dirty="0" smtClean="0"/>
              <a:t>Obsahuje  </a:t>
            </a:r>
            <a:r>
              <a:rPr lang="cs-CZ" sz="1600" dirty="0" err="1" smtClean="0"/>
              <a:t>osmisměrku</a:t>
            </a:r>
            <a:r>
              <a:rPr lang="cs-CZ" sz="1600" dirty="0" smtClean="0"/>
              <a:t>, odkaz na videa – pohádku vybere učitel podle svého uvážení.</a:t>
            </a:r>
            <a:endParaRPr lang="cs-CZ" sz="1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620688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74423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9078" y="548680"/>
            <a:ext cx="5410944" cy="1066800"/>
          </a:xfrm>
        </p:spPr>
        <p:txBody>
          <a:bodyPr>
            <a:noAutofit/>
          </a:bodyPr>
          <a:lstStyle/>
          <a:p>
            <a:pPr algn="ctr"/>
            <a:r>
              <a:rPr lang="cs-CZ" sz="5400" dirty="0" smtClean="0">
                <a:solidFill>
                  <a:srgbClr val="7030A0"/>
                </a:solidFill>
              </a:rPr>
              <a:t>Ondřej Sekora</a:t>
            </a:r>
            <a:endParaRPr lang="cs-CZ" sz="5400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15616" y="1667324"/>
            <a:ext cx="2386608" cy="675520"/>
          </a:xfrm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1899 -  1967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4499992" y="2411267"/>
            <a:ext cx="446449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b="1" dirty="0">
                <a:solidFill>
                  <a:srgbClr val="7030A0"/>
                </a:solidFill>
              </a:rPr>
              <a:t>Spisovatel</a:t>
            </a:r>
            <a:r>
              <a:rPr lang="cs-CZ" sz="2800" dirty="0">
                <a:solidFill>
                  <a:srgbClr val="7030A0"/>
                </a:solidFill>
              </a:rPr>
              <a:t>, novinář, kreslíř, grafik, </a:t>
            </a:r>
            <a:r>
              <a:rPr lang="cs-CZ" sz="2800" b="1" dirty="0">
                <a:solidFill>
                  <a:srgbClr val="7030A0"/>
                </a:solidFill>
              </a:rPr>
              <a:t>ilustrátor</a:t>
            </a:r>
            <a:r>
              <a:rPr lang="cs-CZ" sz="2800" dirty="0">
                <a:solidFill>
                  <a:srgbClr val="7030A0"/>
                </a:solidFill>
              </a:rPr>
              <a:t>, karikaturista a entomolog. Psal a ilustroval hlavně knihy pro děti. </a:t>
            </a:r>
            <a:endParaRPr lang="cs-CZ" sz="2800" dirty="0" smtClean="0">
              <a:solidFill>
                <a:srgbClr val="7030A0"/>
              </a:solidFill>
            </a:endParaRPr>
          </a:p>
          <a:p>
            <a:r>
              <a:rPr lang="cs-CZ" sz="2800" dirty="0" smtClean="0">
                <a:solidFill>
                  <a:srgbClr val="7030A0"/>
                </a:solidFill>
              </a:rPr>
              <a:t>Vytvořil </a:t>
            </a:r>
            <a:r>
              <a:rPr lang="cs-CZ" sz="2800" dirty="0">
                <a:solidFill>
                  <a:srgbClr val="7030A0"/>
                </a:solidFill>
              </a:rPr>
              <a:t>figurku </a:t>
            </a:r>
            <a:r>
              <a:rPr lang="cs-CZ" sz="2800" b="1" dirty="0">
                <a:solidFill>
                  <a:srgbClr val="C00000"/>
                </a:solidFill>
              </a:rPr>
              <a:t>Ferdy Mravence </a:t>
            </a:r>
            <a:r>
              <a:rPr lang="cs-CZ" sz="2800" dirty="0">
                <a:solidFill>
                  <a:srgbClr val="7030A0"/>
                </a:solidFill>
              </a:rPr>
              <a:t>a </a:t>
            </a:r>
            <a:r>
              <a:rPr lang="cs-CZ" sz="2800" b="1" dirty="0">
                <a:solidFill>
                  <a:srgbClr val="C00000"/>
                </a:solidFill>
              </a:rPr>
              <a:t>Brouka Pytlíka</a:t>
            </a:r>
            <a:r>
              <a:rPr lang="cs-CZ" sz="2800" dirty="0">
                <a:solidFill>
                  <a:srgbClr val="7030A0"/>
                </a:solidFill>
              </a:rPr>
              <a:t>. Jeho příběhy spojují zábavu i poučení. </a:t>
            </a: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138208"/>
            <a:ext cx="2855218" cy="45164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630772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548680"/>
            <a:ext cx="4104456" cy="1066800"/>
          </a:xfrm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Ferda Mravenec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484784"/>
            <a:ext cx="8784976" cy="50897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je  </a:t>
            </a:r>
            <a:r>
              <a:rPr lang="cs-CZ" dirty="0" smtClean="0">
                <a:solidFill>
                  <a:srgbClr val="C00000"/>
                </a:solidFill>
              </a:rPr>
              <a:t>sympatický</a:t>
            </a:r>
            <a:r>
              <a:rPr lang="cs-CZ" dirty="0" smtClean="0">
                <a:solidFill>
                  <a:srgbClr val="7030A0"/>
                </a:solidFill>
              </a:rPr>
              <a:t> mravenec, </a:t>
            </a:r>
            <a:r>
              <a:rPr lang="cs-CZ" dirty="0">
                <a:solidFill>
                  <a:srgbClr val="7030A0"/>
                </a:solidFill>
              </a:rPr>
              <a:t>který vystupuje </a:t>
            </a:r>
            <a:r>
              <a:rPr lang="cs-CZ" dirty="0" smtClean="0">
                <a:solidFill>
                  <a:srgbClr val="7030A0"/>
                </a:solidFill>
              </a:rPr>
              <a:t>v </a:t>
            </a:r>
            <a:r>
              <a:rPr lang="cs-CZ" dirty="0">
                <a:solidFill>
                  <a:srgbClr val="7030A0"/>
                </a:solidFill>
              </a:rPr>
              <a:t>knihách Ondřeje Sekory </a:t>
            </a:r>
            <a:r>
              <a:rPr lang="cs-CZ" dirty="0" smtClean="0">
                <a:solidFill>
                  <a:srgbClr val="7030A0"/>
                </a:solidFill>
              </a:rPr>
              <a:t>.</a:t>
            </a:r>
          </a:p>
          <a:p>
            <a:pPr marL="109728" indent="0"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 </a:t>
            </a:r>
            <a:r>
              <a:rPr lang="cs-CZ" dirty="0">
                <a:solidFill>
                  <a:srgbClr val="7030A0"/>
                </a:solidFill>
              </a:rPr>
              <a:t>Ferda je vždy </a:t>
            </a:r>
            <a:r>
              <a:rPr lang="cs-CZ" dirty="0">
                <a:solidFill>
                  <a:srgbClr val="C00000"/>
                </a:solidFill>
              </a:rPr>
              <a:t>optimisticky naladěný </a:t>
            </a:r>
            <a:r>
              <a:rPr lang="cs-CZ" dirty="0">
                <a:solidFill>
                  <a:srgbClr val="7030A0"/>
                </a:solidFill>
              </a:rPr>
              <a:t>chlapík s červenou puntíkovanou mašlí kolem krku. Je </a:t>
            </a:r>
            <a:r>
              <a:rPr lang="cs-CZ" dirty="0">
                <a:solidFill>
                  <a:srgbClr val="C00000"/>
                </a:solidFill>
              </a:rPr>
              <a:t>nebojácný, chytrý </a:t>
            </a:r>
            <a:r>
              <a:rPr lang="cs-CZ" dirty="0">
                <a:solidFill>
                  <a:srgbClr val="7030A0"/>
                </a:solidFill>
              </a:rPr>
              <a:t>a </a:t>
            </a:r>
            <a:r>
              <a:rPr lang="cs-CZ" dirty="0">
                <a:solidFill>
                  <a:srgbClr val="C00000"/>
                </a:solidFill>
              </a:rPr>
              <a:t>vynalézavý</a:t>
            </a:r>
            <a:r>
              <a:rPr lang="cs-CZ" dirty="0">
                <a:solidFill>
                  <a:srgbClr val="7030A0"/>
                </a:solidFill>
              </a:rPr>
              <a:t>, vždy si ví rady. </a:t>
            </a:r>
            <a:endParaRPr lang="cs-CZ" dirty="0" smtClean="0">
              <a:solidFill>
                <a:srgbClr val="7030A0"/>
              </a:solidFill>
            </a:endParaRPr>
          </a:p>
          <a:p>
            <a:pPr marL="109728" indent="0">
              <a:buNone/>
            </a:pPr>
            <a:endParaRPr lang="cs-CZ" dirty="0">
              <a:solidFill>
                <a:srgbClr val="7030A0"/>
              </a:solidFill>
            </a:endParaRPr>
          </a:p>
          <a:p>
            <a:r>
              <a:rPr lang="cs-CZ" dirty="0">
                <a:solidFill>
                  <a:srgbClr val="7030A0"/>
                </a:solidFill>
              </a:rPr>
              <a:t>Ferdova postava se poprvé objevila </a:t>
            </a:r>
            <a:r>
              <a:rPr lang="cs-CZ" dirty="0" smtClean="0">
                <a:solidFill>
                  <a:srgbClr val="7030A0"/>
                </a:solidFill>
              </a:rPr>
              <a:t>v roce </a:t>
            </a:r>
            <a:r>
              <a:rPr lang="cs-CZ" dirty="0">
                <a:solidFill>
                  <a:srgbClr val="7030A0"/>
                </a:solidFill>
              </a:rPr>
              <a:t>1933 na stránkách Lidových novin, kdy začaly vycházet kreslené </a:t>
            </a:r>
            <a:r>
              <a:rPr lang="cs-CZ" dirty="0">
                <a:solidFill>
                  <a:srgbClr val="002060"/>
                </a:solidFill>
              </a:rPr>
              <a:t>Příhody Ferdy Mravence</a:t>
            </a:r>
            <a:r>
              <a:rPr lang="cs-CZ" dirty="0">
                <a:solidFill>
                  <a:srgbClr val="7030A0"/>
                </a:solidFill>
              </a:rPr>
              <a:t>. </a:t>
            </a:r>
            <a:endParaRPr lang="cs-CZ" dirty="0" smtClean="0">
              <a:solidFill>
                <a:srgbClr val="7030A0"/>
              </a:solidFill>
            </a:endParaRPr>
          </a:p>
          <a:p>
            <a:pPr marL="109728" indent="0">
              <a:buNone/>
            </a:pP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>
                <a:solidFill>
                  <a:srgbClr val="7030A0"/>
                </a:solidFill>
              </a:rPr>
              <a:t>Později </a:t>
            </a:r>
            <a:r>
              <a:rPr lang="cs-CZ" dirty="0">
                <a:solidFill>
                  <a:srgbClr val="7030A0"/>
                </a:solidFill>
              </a:rPr>
              <a:t>následovaly </a:t>
            </a:r>
            <a:r>
              <a:rPr lang="cs-CZ" dirty="0">
                <a:solidFill>
                  <a:srgbClr val="002060"/>
                </a:solidFill>
              </a:rPr>
              <a:t>další díly</a:t>
            </a:r>
            <a:r>
              <a:rPr lang="cs-CZ" dirty="0">
                <a:solidFill>
                  <a:srgbClr val="7030A0"/>
                </a:solidFill>
              </a:rPr>
              <a:t>: </a:t>
            </a:r>
            <a:r>
              <a:rPr lang="cs-CZ" dirty="0" smtClean="0">
                <a:solidFill>
                  <a:srgbClr val="7030A0"/>
                </a:solidFill>
              </a:rPr>
              <a:t>Ferda </a:t>
            </a:r>
            <a:r>
              <a:rPr lang="cs-CZ" dirty="0">
                <a:solidFill>
                  <a:srgbClr val="7030A0"/>
                </a:solidFill>
              </a:rPr>
              <a:t>Mravenec v cizích </a:t>
            </a:r>
            <a:r>
              <a:rPr lang="cs-CZ" dirty="0" smtClean="0">
                <a:solidFill>
                  <a:srgbClr val="7030A0"/>
                </a:solidFill>
              </a:rPr>
              <a:t>službách, Ferda </a:t>
            </a:r>
            <a:r>
              <a:rPr lang="cs-CZ" dirty="0">
                <a:solidFill>
                  <a:srgbClr val="7030A0"/>
                </a:solidFill>
              </a:rPr>
              <a:t>bude </a:t>
            </a:r>
            <a:r>
              <a:rPr lang="cs-CZ" dirty="0" smtClean="0">
                <a:solidFill>
                  <a:srgbClr val="7030A0"/>
                </a:solidFill>
              </a:rPr>
              <a:t>vojákem</a:t>
            </a:r>
            <a:r>
              <a:rPr lang="cs-CZ" dirty="0">
                <a:solidFill>
                  <a:srgbClr val="7030A0"/>
                </a:solidFill>
              </a:rPr>
              <a:t> </a:t>
            </a:r>
            <a:r>
              <a:rPr lang="cs-CZ" dirty="0" smtClean="0">
                <a:solidFill>
                  <a:srgbClr val="7030A0"/>
                </a:solidFill>
              </a:rPr>
              <a:t>a mnoho dalších.</a:t>
            </a:r>
            <a:endParaRPr lang="cs-CZ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4635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22734" y="1080581"/>
            <a:ext cx="2314600" cy="675520"/>
          </a:xfrm>
          <a:solidFill>
            <a:srgbClr val="FF0000"/>
          </a:solidFill>
        </p:spPr>
        <p:txBody>
          <a:bodyPr/>
          <a:lstStyle/>
          <a:p>
            <a:pPr marL="109728" indent="0">
              <a:buNone/>
            </a:pPr>
            <a:r>
              <a:rPr lang="cs-CZ" dirty="0" smtClean="0"/>
              <a:t>VESELÝ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05645" y="2924944"/>
            <a:ext cx="1600572" cy="24008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664054" y="1442374"/>
            <a:ext cx="2350323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NEBOJÁCNÝ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372200" y="3356992"/>
            <a:ext cx="1779654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ŠIKOVNÝ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755576" y="3880212"/>
            <a:ext cx="2465740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SYMPATICKÝ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486121" y="5769380"/>
            <a:ext cx="2528256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VYNALÉZAVÝ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58478" y="5722802"/>
            <a:ext cx="1625766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CHYTRÝ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956016" y="2266906"/>
            <a:ext cx="2683748" cy="523220"/>
          </a:xfrm>
          <a:prstGeom prst="rect">
            <a:avLst/>
          </a:prstGeom>
          <a:solidFill>
            <a:srgbClr val="FF0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KAMARÁDSKÝ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025107" y="910510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V</a:t>
            </a:r>
            <a:endParaRPr lang="cs-CZ" sz="60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818931" y="1418341"/>
            <a:ext cx="774571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N</a:t>
            </a:r>
            <a:endParaRPr lang="cs-CZ" sz="6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78928" y="3387769"/>
            <a:ext cx="6158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Š</a:t>
            </a:r>
            <a:endParaRPr lang="cs-CZ" sz="60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4765571" y="5703058"/>
            <a:ext cx="697627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V</a:t>
            </a:r>
            <a:endParaRPr lang="cs-CZ" sz="60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53313" y="5694955"/>
            <a:ext cx="1305165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CH</a:t>
            </a:r>
            <a:endParaRPr lang="cs-CZ" sz="60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7792" y="3880212"/>
            <a:ext cx="615874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S</a:t>
            </a:r>
            <a:endParaRPr lang="cs-CZ" sz="6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12475" y="2260274"/>
            <a:ext cx="718466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K</a:t>
            </a:r>
            <a:endParaRPr lang="cs-CZ" sz="6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48138" y="541178"/>
            <a:ext cx="337303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JAKÝ JE FERDA? </a:t>
            </a:r>
            <a:r>
              <a:rPr lang="cs-CZ" sz="1200" dirty="0" smtClean="0"/>
              <a:t>Klikni na písmeno.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70632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3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" fill="hold">
                      <p:stCondLst>
                        <p:cond delay="0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49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0" fill="hold">
                      <p:stCondLst>
                        <p:cond delay="0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" grpId="0" uiExpand="1" build="allAtOnce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124744"/>
            <a:ext cx="392607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KDO  JSOU FERDOVI KAMARÁDI?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88" y="2060848"/>
            <a:ext cx="6210267" cy="4657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233190">
            <a:off x="5430814" y="445676"/>
            <a:ext cx="3685976" cy="27658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936266" y="5805264"/>
            <a:ext cx="30139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Brouk Pytlík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23716" y="3501008"/>
            <a:ext cx="202651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/>
              <a:t>Beruška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3636677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02835"/>
            <a:ext cx="8568952" cy="64267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57195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529142"/>
            <a:ext cx="1857631" cy="26537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1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77000" y="1119483"/>
            <a:ext cx="2667000" cy="1905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866" y="244432"/>
            <a:ext cx="1786893" cy="27138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2745365" y="908720"/>
            <a:ext cx="331052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Znáte knihy o </a:t>
            </a:r>
            <a:r>
              <a:rPr lang="cs-CZ" sz="2400" dirty="0"/>
              <a:t>F</a:t>
            </a:r>
            <a:r>
              <a:rPr lang="cs-CZ" sz="2400" dirty="0" smtClean="0"/>
              <a:t>erdovi?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7975" y="1371129"/>
            <a:ext cx="3629025" cy="5238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124" y="2891738"/>
            <a:ext cx="2562137" cy="3718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4096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835992"/>
            <a:ext cx="4365877" cy="59223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9487" y="5666329"/>
            <a:ext cx="1144513" cy="11599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71959" y="997277"/>
            <a:ext cx="4920121" cy="1077218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Jaký je Ferdův kamarád </a:t>
            </a:r>
          </a:p>
          <a:p>
            <a:r>
              <a:rPr lang="cs-CZ" sz="3200" dirty="0" smtClean="0"/>
              <a:t>Brouk Pytlík?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525259" y="2980845"/>
            <a:ext cx="22974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CHLUBIVÝ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378584" y="3904874"/>
            <a:ext cx="259077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NEŠIKOVNÝ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373635" y="4848751"/>
            <a:ext cx="304282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KAMARÁDSKÝ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207433" y="5769313"/>
            <a:ext cx="358623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DOBROSRDEČNÝ</a:t>
            </a:r>
            <a:endParaRPr lang="cs-CZ" sz="3200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0357" y="2995804"/>
            <a:ext cx="85311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CH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8372" y="4005064"/>
            <a:ext cx="52931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N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8372" y="4871734"/>
            <a:ext cx="51969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K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0357" y="5774050"/>
            <a:ext cx="527709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D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4783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30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1" fill="hold">
                      <p:stCondLst>
                        <p:cond delay="0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476672"/>
            <a:ext cx="8229600" cy="648072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Knihy Ondřeje Sekory: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196752"/>
            <a:ext cx="8229600" cy="5544616"/>
          </a:xfrm>
        </p:spPr>
        <p:txBody>
          <a:bodyPr>
            <a:normAutofit fontScale="92500" lnSpcReduction="20000"/>
          </a:bodyPr>
          <a:lstStyle/>
          <a:p>
            <a:r>
              <a:rPr lang="cs-CZ" dirty="0" smtClean="0"/>
              <a:t>Ferda </a:t>
            </a:r>
            <a:r>
              <a:rPr lang="cs-CZ" dirty="0"/>
              <a:t>Mravenec </a:t>
            </a:r>
          </a:p>
          <a:p>
            <a:r>
              <a:rPr lang="cs-CZ" dirty="0" smtClean="0"/>
              <a:t>Ferda </a:t>
            </a:r>
            <a:r>
              <a:rPr lang="cs-CZ" dirty="0"/>
              <a:t>Mravenec v cizích službách </a:t>
            </a:r>
          </a:p>
          <a:p>
            <a:r>
              <a:rPr lang="cs-CZ" dirty="0" smtClean="0"/>
              <a:t>Ferda </a:t>
            </a:r>
            <a:r>
              <a:rPr lang="cs-CZ" dirty="0"/>
              <a:t>v mraveništi </a:t>
            </a:r>
          </a:p>
          <a:p>
            <a:r>
              <a:rPr lang="cs-CZ" dirty="0" smtClean="0"/>
              <a:t>Ferdův </a:t>
            </a:r>
            <a:r>
              <a:rPr lang="cs-CZ" dirty="0"/>
              <a:t>slabikář </a:t>
            </a:r>
          </a:p>
          <a:p>
            <a:r>
              <a:rPr lang="cs-CZ" dirty="0" smtClean="0"/>
              <a:t>Trampoty </a:t>
            </a:r>
            <a:r>
              <a:rPr lang="cs-CZ" dirty="0"/>
              <a:t>brouka Pytlíka </a:t>
            </a:r>
          </a:p>
          <a:p>
            <a:r>
              <a:rPr lang="cs-CZ" dirty="0" smtClean="0"/>
              <a:t>Malířské </a:t>
            </a:r>
            <a:r>
              <a:rPr lang="cs-CZ" dirty="0"/>
              <a:t>kousky brouka Pytlíka </a:t>
            </a:r>
            <a:endParaRPr lang="cs-CZ" dirty="0" smtClean="0"/>
          </a:p>
          <a:p>
            <a:r>
              <a:rPr lang="cs-CZ" dirty="0"/>
              <a:t>Brouk Pytlík</a:t>
            </a:r>
          </a:p>
          <a:p>
            <a:r>
              <a:rPr lang="cs-CZ" dirty="0"/>
              <a:t>Ferda cvičí mraveniště </a:t>
            </a:r>
          </a:p>
          <a:p>
            <a:r>
              <a:rPr lang="cs-CZ" dirty="0" smtClean="0">
                <a:solidFill>
                  <a:srgbClr val="FFC000"/>
                </a:solidFill>
              </a:rPr>
              <a:t>Kuře </a:t>
            </a:r>
            <a:r>
              <a:rPr lang="cs-CZ" dirty="0" err="1">
                <a:solidFill>
                  <a:srgbClr val="FFC000"/>
                </a:solidFill>
              </a:rPr>
              <a:t>Napipi</a:t>
            </a:r>
            <a:r>
              <a:rPr lang="cs-CZ" dirty="0">
                <a:solidFill>
                  <a:srgbClr val="FFC000"/>
                </a:solidFill>
              </a:rPr>
              <a:t> a jeho přátelé </a:t>
            </a:r>
          </a:p>
          <a:p>
            <a:r>
              <a:rPr lang="cs-CZ" dirty="0" smtClean="0">
                <a:solidFill>
                  <a:srgbClr val="00B050"/>
                </a:solidFill>
              </a:rPr>
              <a:t>Kronika </a:t>
            </a:r>
            <a:r>
              <a:rPr lang="cs-CZ" dirty="0">
                <a:solidFill>
                  <a:srgbClr val="00B050"/>
                </a:solidFill>
              </a:rPr>
              <a:t>města Kocourkova </a:t>
            </a:r>
          </a:p>
          <a:p>
            <a:r>
              <a:rPr lang="cs-CZ" dirty="0" smtClean="0">
                <a:solidFill>
                  <a:srgbClr val="0070C0"/>
                </a:solidFill>
              </a:rPr>
              <a:t>O </a:t>
            </a:r>
            <a:r>
              <a:rPr lang="cs-CZ" dirty="0">
                <a:solidFill>
                  <a:srgbClr val="0070C0"/>
                </a:solidFill>
              </a:rPr>
              <a:t>zlém brouku </a:t>
            </a:r>
            <a:r>
              <a:rPr lang="cs-CZ" dirty="0" err="1">
                <a:solidFill>
                  <a:srgbClr val="0070C0"/>
                </a:solidFill>
              </a:rPr>
              <a:t>Bramborouku</a:t>
            </a:r>
            <a:r>
              <a:rPr lang="cs-CZ" dirty="0">
                <a:solidFill>
                  <a:srgbClr val="0070C0"/>
                </a:solidFill>
              </a:rPr>
              <a:t> 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FF0000"/>
                </a:solidFill>
              </a:rPr>
              <a:t>Čmelák Aninka </a:t>
            </a:r>
            <a:endParaRPr lang="cs-CZ" dirty="0" smtClean="0">
              <a:solidFill>
                <a:srgbClr val="FF0000"/>
              </a:solidFill>
            </a:endParaRPr>
          </a:p>
          <a:p>
            <a:r>
              <a:rPr lang="cs-CZ" dirty="0"/>
              <a:t>Malované počasí</a:t>
            </a:r>
          </a:p>
          <a:p>
            <a:r>
              <a:rPr lang="cs-CZ" dirty="0"/>
              <a:t>Uprchlík na ptačím stromě </a:t>
            </a:r>
            <a:endParaRPr lang="cs-CZ" dirty="0" smtClean="0"/>
          </a:p>
          <a:p>
            <a:pPr marL="109728" indent="0">
              <a:buNone/>
            </a:pPr>
            <a:r>
              <a:rPr lang="cs-CZ" sz="1300" dirty="0"/>
              <a:t> </a:t>
            </a:r>
            <a:r>
              <a:rPr lang="cs-CZ" sz="1300" dirty="0" smtClean="0"/>
              <a:t>        (</a:t>
            </a:r>
            <a:r>
              <a:rPr lang="cs-CZ" sz="1300" dirty="0"/>
              <a:t>oceněna na Světové výstavě  EXPO '58 v Bruselu)</a:t>
            </a:r>
          </a:p>
          <a:p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28287"/>
            <a:ext cx="2164336" cy="31325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73139" y="3260878"/>
            <a:ext cx="2485285" cy="35971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67147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620688"/>
            <a:ext cx="4536504" cy="1656184"/>
          </a:xfrm>
        </p:spPr>
        <p:txBody>
          <a:bodyPr>
            <a:normAutofit/>
          </a:bodyPr>
          <a:lstStyle/>
          <a:p>
            <a:pPr marL="447675" lvl="0" indent="-382588" algn="ctr" fontAlgn="base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Znáš nějakou </a:t>
            </a:r>
          </a:p>
          <a:p>
            <a:pPr marL="447675" lvl="0" indent="-382588" algn="ctr" fontAlgn="base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popletenou  </a:t>
            </a:r>
          </a:p>
          <a:p>
            <a:pPr marL="447675" lvl="0" indent="-382588" algn="ctr" fontAlgn="base">
              <a:spcBef>
                <a:spcPct val="20000"/>
              </a:spcBef>
              <a:spcAft>
                <a:spcPct val="0"/>
              </a:spcAft>
              <a:buClr>
                <a:srgbClr val="0BD0D9"/>
              </a:buClr>
              <a:buSzPct val="95000"/>
              <a:buNone/>
            </a:pPr>
            <a:r>
              <a:rPr lang="cs-CZ" b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příhodu z Kocourkova?</a:t>
            </a:r>
            <a:endParaRPr lang="cs-CZ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2996952"/>
            <a:ext cx="2486000" cy="345277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7630" y="404664"/>
            <a:ext cx="4194423" cy="6371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54198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3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000"/>
                            </p:stCondLst>
                            <p:childTnLst>
                              <p:par>
                                <p:cTn id="2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49169394"/>
              </p:ext>
            </p:extLst>
          </p:nvPr>
        </p:nvGraphicFramePr>
        <p:xfrm>
          <a:off x="611560" y="1124744"/>
          <a:ext cx="8229600" cy="44805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F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Ř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TextovéPole 8"/>
          <p:cNvSpPr txBox="1"/>
          <p:nvPr/>
        </p:nvSpPr>
        <p:spPr>
          <a:xfrm>
            <a:off x="179512" y="404664"/>
            <a:ext cx="350448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Najdeš  10 slov?</a:t>
            </a:r>
            <a:endParaRPr lang="cs-CZ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6139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Zástupný symbol pro obsah 7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0352791"/>
              </p:ext>
            </p:extLst>
          </p:nvPr>
        </p:nvGraphicFramePr>
        <p:xfrm>
          <a:off x="611560" y="1988840"/>
          <a:ext cx="8229600" cy="4480560"/>
        </p:xfrm>
        <a:graphic>
          <a:graphicData uri="http://schemas.openxmlformats.org/drawingml/2006/table">
            <a:tbl>
              <a:tblPr firstRow="1" bandRow="1">
                <a:tableStyleId>{16D9F66E-5EB9-4882-86FB-DCBF35E3C3E4}</a:tableStyleId>
              </a:tblPr>
              <a:tblGrid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  <a:gridCol w="9144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70C0"/>
                          </a:solidFill>
                        </a:rPr>
                        <a:t>K</a:t>
                      </a:r>
                      <a:endParaRPr lang="cs-CZ" sz="3600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00B050"/>
                          </a:solidFill>
                        </a:rPr>
                        <a:t>O</a:t>
                      </a:r>
                      <a:endParaRPr lang="cs-CZ" sz="3600" b="1" dirty="0">
                        <a:solidFill>
                          <a:srgbClr val="00B050"/>
                        </a:solidFill>
                      </a:endParaRPr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C</a:t>
                      </a:r>
                      <a:endParaRPr lang="cs-CZ" sz="36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V</a:t>
                      </a:r>
                      <a:endParaRPr lang="cs-CZ" sz="3600" b="1" dirty="0"/>
                    </a:p>
                  </a:txBody>
                  <a:tcPr>
                    <a:solidFill>
                      <a:srgbClr val="FFC0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chemeClr val="bg1">
                              <a:lumMod val="85000"/>
                            </a:schemeClr>
                          </a:solidFill>
                        </a:rPr>
                        <a:t>A</a:t>
                      </a:r>
                      <a:endParaRPr lang="cs-CZ" sz="3600" b="1" dirty="0">
                        <a:solidFill>
                          <a:schemeClr val="bg1">
                            <a:lumMod val="85000"/>
                          </a:schemeClr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Š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U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B</a:t>
                      </a:r>
                      <a:endParaRPr lang="cs-CZ" sz="3600" b="1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M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F</a:t>
                      </a:r>
                      <a:endParaRPr lang="cs-CZ" sz="36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FF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Ř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N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Ž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>
                          <a:solidFill>
                            <a:srgbClr val="7030A0"/>
                          </a:solidFill>
                        </a:rPr>
                        <a:t>N</a:t>
                      </a:r>
                      <a:endParaRPr lang="cs-CZ" sz="3600" b="1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I</a:t>
                      </a:r>
                      <a:endParaRPr lang="cs-CZ" sz="3600" b="1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Á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J</a:t>
                      </a:r>
                      <a:endParaRPr lang="cs-CZ" sz="3600" b="1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S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E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O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R</a:t>
                      </a:r>
                      <a:endParaRPr lang="cs-CZ" sz="36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D</a:t>
                      </a:r>
                      <a:endParaRPr lang="cs-CZ" sz="3600" b="1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W</a:t>
                      </a:r>
                      <a:endParaRPr lang="cs-CZ" sz="3600" b="1" dirty="0"/>
                    </a:p>
                  </a:txBody>
                  <a:tcP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A</a:t>
                      </a:r>
                      <a:endParaRPr lang="cs-CZ" sz="3600" b="1" dirty="0"/>
                    </a:p>
                  </a:txBody>
                  <a:tcPr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K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Í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L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T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Y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600" b="1" dirty="0" smtClean="0"/>
                        <a:t>P</a:t>
                      </a:r>
                      <a:endParaRPr lang="cs-CZ" sz="3600" b="1" dirty="0"/>
                    </a:p>
                  </a:txBody>
                  <a:tcPr>
                    <a:solidFill>
                      <a:schemeClr val="accent4">
                        <a:lumMod val="60000"/>
                        <a:lumOff val="4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683567" y="620688"/>
            <a:ext cx="6696743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NAŠLI JSTE VŠECHNA SLOVA?</a:t>
            </a:r>
          </a:p>
          <a:p>
            <a:r>
              <a:rPr lang="cs-CZ" sz="2400" dirty="0" smtClean="0"/>
              <a:t>Kocourkov, Beruška, Ferda, knížka, </a:t>
            </a:r>
            <a:r>
              <a:rPr lang="cs-CZ" sz="2400" dirty="0" err="1" smtClean="0"/>
              <a:t>Napipi</a:t>
            </a:r>
            <a:r>
              <a:rPr lang="cs-CZ" sz="2400" dirty="0" smtClean="0"/>
              <a:t>, Sekora, Pytlík, kamarád, Ondřej, Aninka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608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5626968" cy="1066800"/>
          </a:xfrm>
          <a:solidFill>
            <a:schemeClr val="accent6">
              <a:lumMod val="20000"/>
              <a:lumOff val="80000"/>
            </a:schemeClr>
          </a:solidFill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ZA ODMĚNU POHÁDKA :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VIDEA:</a:t>
            </a:r>
          </a:p>
          <a:p>
            <a:pPr marL="109728" indent="0">
              <a:buNone/>
            </a:pPr>
            <a:r>
              <a:rPr lang="cs-CZ" dirty="0" smtClean="0"/>
              <a:t> </a:t>
            </a:r>
          </a:p>
          <a:p>
            <a:pPr marL="109728" indent="0">
              <a:buNone/>
            </a:pPr>
            <a:r>
              <a:rPr lang="cs-CZ" dirty="0" smtClean="0">
                <a:hlinkClick r:id="rId2"/>
              </a:rPr>
              <a:t>O velikonočním vajíčku</a:t>
            </a:r>
            <a:r>
              <a:rPr lang="cs-CZ" dirty="0" smtClean="0"/>
              <a:t>    </a:t>
            </a:r>
            <a:r>
              <a:rPr lang="cs-CZ" sz="1200" dirty="0" smtClean="0"/>
              <a:t>25 min</a:t>
            </a:r>
          </a:p>
          <a:p>
            <a:endParaRPr lang="cs-CZ" sz="1200" dirty="0"/>
          </a:p>
          <a:p>
            <a:pPr marL="109728" indent="0">
              <a:buNone/>
            </a:pPr>
            <a:r>
              <a:rPr lang="cs-CZ" dirty="0" smtClean="0">
                <a:hlinkClick r:id="rId3"/>
              </a:rPr>
              <a:t>Ferda v mraveništi</a:t>
            </a:r>
            <a:r>
              <a:rPr lang="cs-CZ" dirty="0" smtClean="0"/>
              <a:t>    </a:t>
            </a:r>
            <a:r>
              <a:rPr lang="cs-CZ" sz="1200" dirty="0" smtClean="0"/>
              <a:t>26 min                         </a:t>
            </a:r>
            <a:endParaRPr lang="cs-CZ" sz="1200" dirty="0"/>
          </a:p>
        </p:txBody>
      </p:sp>
      <p:pic>
        <p:nvPicPr>
          <p:cNvPr id="9218" name="Picture 2" descr="C:\Users\jkocandrlova\AppData\Local\Microsoft\Windows\Temporary Internet Files\Content.IE5\K5KCAN10\MC90033611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140968"/>
            <a:ext cx="2738673" cy="3567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51435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2736304" cy="50405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665816"/>
          </a:xfrm>
        </p:spPr>
        <p:txBody>
          <a:bodyPr/>
          <a:lstStyle/>
          <a:p>
            <a:r>
              <a:rPr lang="cs-CZ" sz="1200" u="sng" dirty="0" smtClean="0">
                <a:hlinkClick r:id="rId2"/>
              </a:rPr>
              <a:t>OBRÁZKY:</a:t>
            </a:r>
          </a:p>
          <a:p>
            <a:r>
              <a:rPr lang="cs-CZ" sz="1200" u="sng" dirty="0">
                <a:hlinkClick r:id="rId2"/>
              </a:rPr>
              <a:t>http://knihy.abz.cz/obchod/autor-sekora-ondrej-sekora</a:t>
            </a:r>
            <a:endParaRPr lang="cs-CZ" sz="1200" u="sng" dirty="0" smtClean="0">
              <a:hlinkClick r:id="rId2"/>
            </a:endParaRPr>
          </a:p>
          <a:p>
            <a:r>
              <a:rPr lang="cs-CZ" sz="1200" dirty="0" smtClean="0">
                <a:hlinkClick r:id="rId3"/>
              </a:rPr>
              <a:t>http</a:t>
            </a:r>
            <a:r>
              <a:rPr lang="cs-CZ" sz="1200" dirty="0">
                <a:hlinkClick r:id="rId3"/>
              </a:rPr>
              <a:t>://</a:t>
            </a:r>
            <a:r>
              <a:rPr lang="cs-CZ" sz="1200" dirty="0" smtClean="0">
                <a:hlinkClick r:id="rId3"/>
              </a:rPr>
              <a:t>www.topomalovanky.cz/omalovanky/data/ferda/4.jpg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www.topomalovanky.cz/obrazek.php?id=1155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www.topomalovanky.cz/omalovanky/data/ferda/5.jpg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www.bux.cz/knihy/68743-ferda-mravenec.html</a:t>
            </a:r>
            <a:endParaRPr lang="cs-CZ" sz="1200" dirty="0" smtClean="0"/>
          </a:p>
          <a:p>
            <a:r>
              <a:rPr lang="cs-CZ" sz="1200" dirty="0">
                <a:hlinkClick r:id="rId7"/>
              </a:rPr>
              <a:t>http://</a:t>
            </a:r>
            <a:r>
              <a:rPr lang="cs-CZ" sz="1200" dirty="0" smtClean="0">
                <a:hlinkClick r:id="rId7"/>
              </a:rPr>
              <a:t>www.arara.cz/i/imgs/682/287682.jpg</a:t>
            </a:r>
            <a:endParaRPr lang="cs-CZ" sz="1200" dirty="0" smtClean="0"/>
          </a:p>
          <a:p>
            <a:r>
              <a:rPr lang="cs-CZ" sz="1200" dirty="0">
                <a:hlinkClick r:id="rId8"/>
              </a:rPr>
              <a:t>http://www.pohadkar.cz/postava/brouk-pytlik</a:t>
            </a:r>
            <a:r>
              <a:rPr lang="cs-CZ" sz="1200" dirty="0" smtClean="0">
                <a:hlinkClick r:id="rId8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9"/>
              </a:rPr>
              <a:t>http://</a:t>
            </a:r>
            <a:r>
              <a:rPr lang="cs-CZ" sz="1200" dirty="0" smtClean="0">
                <a:hlinkClick r:id="rId9"/>
              </a:rPr>
              <a:t>knihy.abz.cz/imgs/products/img_265532_orig.jpg</a:t>
            </a:r>
            <a:endParaRPr lang="cs-CZ" sz="1200" dirty="0" smtClean="0"/>
          </a:p>
          <a:p>
            <a:r>
              <a:rPr lang="cs-CZ" sz="1200" dirty="0">
                <a:hlinkClick r:id="rId10"/>
              </a:rPr>
              <a:t>http://</a:t>
            </a:r>
            <a:r>
              <a:rPr lang="cs-CZ" sz="1200" dirty="0" smtClean="0">
                <a:hlinkClick r:id="rId10"/>
              </a:rPr>
              <a:t>knihy.abz.cz/imgs/products/img_278833_main.jpg</a:t>
            </a:r>
            <a:endParaRPr lang="cs-CZ" sz="1200" dirty="0" smtClean="0"/>
          </a:p>
          <a:p>
            <a:r>
              <a:rPr lang="cs-CZ" sz="1200" dirty="0">
                <a:hlinkClick r:id="rId11"/>
              </a:rPr>
              <a:t>http://</a:t>
            </a:r>
            <a:r>
              <a:rPr lang="cs-CZ" sz="1200" dirty="0" smtClean="0">
                <a:hlinkClick r:id="rId11"/>
              </a:rPr>
              <a:t>knihy.abz.cz/imgs/products/img_269997_orig.jpg</a:t>
            </a:r>
            <a:endParaRPr lang="cs-CZ" sz="1200" dirty="0" smtClean="0"/>
          </a:p>
          <a:p>
            <a:r>
              <a:rPr lang="cs-CZ" sz="1200" dirty="0" smtClean="0">
                <a:hlinkClick r:id="rId12"/>
              </a:rPr>
              <a:t>http</a:t>
            </a:r>
            <a:r>
              <a:rPr lang="cs-CZ" sz="1200" dirty="0">
                <a:hlinkClick r:id="rId12"/>
              </a:rPr>
              <a:t>://</a:t>
            </a:r>
            <a:r>
              <a:rPr lang="cs-CZ" sz="1200" dirty="0" smtClean="0">
                <a:hlinkClick r:id="rId12"/>
              </a:rPr>
              <a:t>knihy.abz.cz/imgs/products/img_202949_orig.jpg</a:t>
            </a:r>
            <a:endParaRPr lang="cs-CZ" sz="1200" dirty="0" smtClean="0"/>
          </a:p>
          <a:p>
            <a:r>
              <a:rPr lang="cs-CZ" sz="1200" dirty="0">
                <a:hlinkClick r:id="rId13"/>
              </a:rPr>
              <a:t>http://</a:t>
            </a:r>
            <a:r>
              <a:rPr lang="cs-CZ" sz="1200" dirty="0" smtClean="0">
                <a:hlinkClick r:id="rId13"/>
              </a:rPr>
              <a:t>knihy.abz.cz/imgs/products/img_308432_orig.jpg</a:t>
            </a:r>
            <a:endParaRPr lang="cs-CZ" sz="1200" dirty="0" smtClean="0"/>
          </a:p>
          <a:p>
            <a:r>
              <a:rPr lang="cs-CZ" sz="1200" dirty="0">
                <a:hlinkClick r:id="rId14"/>
              </a:rPr>
              <a:t>http://</a:t>
            </a:r>
            <a:r>
              <a:rPr lang="cs-CZ" sz="1200" dirty="0" smtClean="0">
                <a:hlinkClick r:id="rId14"/>
              </a:rPr>
              <a:t>www.cbdb.cz/img.php?type=book&amp;size=book_detail&amp;id=29408</a:t>
            </a:r>
            <a:endParaRPr lang="cs-CZ" sz="1200" dirty="0" smtClean="0"/>
          </a:p>
          <a:p>
            <a:r>
              <a:rPr lang="cs-CZ" sz="1200" dirty="0">
                <a:hlinkClick r:id="rId15"/>
              </a:rPr>
              <a:t>http://www.zbozi.cz/vyrobek/kronika-mesta-kocourkova-ondrej-sekora-ondrej-sekora/?</a:t>
            </a:r>
            <a:r>
              <a:rPr lang="cs-CZ" sz="1200" dirty="0" smtClean="0">
                <a:hlinkClick r:id="rId15"/>
              </a:rPr>
              <a:t>q=kronika%20m%C4%9Bsta%20kocourkova#utm_source=search.seznam.cz&amp;utm_medium=link&amp;utm_campaign=lista</a:t>
            </a:r>
            <a:endParaRPr lang="cs-CZ" sz="1200" dirty="0" smtClean="0"/>
          </a:p>
          <a:p>
            <a:r>
              <a:rPr lang="cs-CZ" sz="1200" dirty="0">
                <a:hlinkClick r:id="rId16"/>
              </a:rPr>
              <a:t>http://</a:t>
            </a:r>
            <a:r>
              <a:rPr lang="cs-CZ" sz="1200" dirty="0" smtClean="0">
                <a:hlinkClick r:id="rId16"/>
              </a:rPr>
              <a:t>imagebox.cz.osobnosti.cz/film/ferda-mravenec/ferda-mravenec.jpg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r>
              <a:rPr lang="cs-CZ" sz="1200" dirty="0" smtClean="0"/>
              <a:t>VIDEO:</a:t>
            </a:r>
          </a:p>
          <a:p>
            <a:r>
              <a:rPr lang="cs-CZ" sz="1200" dirty="0">
                <a:hlinkClick r:id="rId17"/>
              </a:rPr>
              <a:t>http://www.pohadkar.cz/video/ferda-mravenec-o-velikonocnim-vajicku</a:t>
            </a:r>
            <a:r>
              <a:rPr lang="cs-CZ" sz="1200" dirty="0" smtClean="0">
                <a:hlinkClick r:id="rId17"/>
              </a:rPr>
              <a:t>/</a:t>
            </a:r>
            <a:endParaRPr lang="cs-CZ" sz="1200" dirty="0" smtClean="0"/>
          </a:p>
          <a:p>
            <a:r>
              <a:rPr lang="cs-CZ" sz="1200" dirty="0">
                <a:hlinkClick r:id="rId18"/>
              </a:rPr>
              <a:t>http://www.pohadkar.cz/video/ferda-mravenec-ferda-v-mravenisti</a:t>
            </a:r>
            <a:r>
              <a:rPr lang="cs-CZ" sz="1200" dirty="0" smtClean="0">
                <a:hlinkClick r:id="rId18"/>
              </a:rPr>
              <a:t>/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11771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284</TotalTime>
  <Words>435</Words>
  <Application>Microsoft Office PowerPoint</Application>
  <PresentationFormat>Předvádění na obrazovce (4:3)</PresentationFormat>
  <Paragraphs>225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Urbanistický</vt:lpstr>
      <vt:lpstr>Škola: Základní škola a Mateřská škola Halže, příspěvková organizace Název: VY_32_INOVACE_11_ČJ  SPISOVATELÉ  A  ILUSTRÁTOŘI_Ondřej Sekora  Číslo projektu: CZ.1.07/1.4.00/21.3551 Autor: Mgr. Jarmila Kočandrlová </vt:lpstr>
      <vt:lpstr>Ondřej Sekora</vt:lpstr>
      <vt:lpstr>Ferda Mravenec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Knihy Ondřeje Sekory:</vt:lpstr>
      <vt:lpstr>Prezentace aplikace PowerPoint</vt:lpstr>
      <vt:lpstr>Prezentace aplikace PowerPoint</vt:lpstr>
      <vt:lpstr>Prezentace aplikace PowerPoint</vt:lpstr>
      <vt:lpstr>ZA ODMĚNU POHÁDKA :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Škola: Základní škola a Mateřská škola Halže, příspěvková organizace Název: VY_12_INOVACE_04_ČJ_Ondřej_Sekora Číslo projektu: Jarmila Kočandrlová </dc:title>
  <dc:creator>Kočandrlová Jarmila</dc:creator>
  <cp:lastModifiedBy>Kočandrlová Jarmila</cp:lastModifiedBy>
  <cp:revision>32</cp:revision>
  <dcterms:created xsi:type="dcterms:W3CDTF">2012-10-30T16:53:12Z</dcterms:created>
  <dcterms:modified xsi:type="dcterms:W3CDTF">2013-04-18T18:22:29Z</dcterms:modified>
</cp:coreProperties>
</file>