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56" r:id="rId5"/>
    <p:sldId id="257" r:id="rId6"/>
    <p:sldId id="258" r:id="rId7"/>
    <p:sldId id="259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28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126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71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2594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314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197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6877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2160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829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8190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081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9D9C1-82EC-4D5C-8993-7143AC3A25CB}" type="datetimeFigureOut">
              <a:rPr lang="cs-CZ" smtClean="0"/>
              <a:t>13.11.2011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8D42-01D6-4CEB-B2D2-A966817D4C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0462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59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b="1" dirty="0"/>
              <a:t>Název výukového </a:t>
            </a:r>
            <a:r>
              <a:rPr lang="cs-CZ" b="1" dirty="0" smtClean="0"/>
              <a:t>materiálu</a:t>
            </a:r>
            <a:r>
              <a:rPr lang="cs-CZ" dirty="0" smtClean="0"/>
              <a:t>:                               Soustava </a:t>
            </a:r>
            <a:r>
              <a:rPr lang="cs-CZ" dirty="0"/>
              <a:t>SI, procvičení převodů jednotek délky</a:t>
            </a:r>
          </a:p>
          <a:p>
            <a:pPr marL="0" indent="0" algn="ctr">
              <a:buNone/>
            </a:pPr>
            <a:r>
              <a:rPr lang="cs-CZ" b="1" dirty="0"/>
              <a:t>Předmět:    Fyzika </a:t>
            </a:r>
            <a:endParaRPr lang="cs-CZ" dirty="0"/>
          </a:p>
          <a:p>
            <a:pPr marL="0" indent="0" algn="ctr">
              <a:buNone/>
            </a:pPr>
            <a:r>
              <a:rPr lang="cs-CZ" b="1" dirty="0"/>
              <a:t>Autor:  Mgr. Ivana Šnáblová</a:t>
            </a:r>
            <a:endParaRPr lang="cs-CZ" dirty="0"/>
          </a:p>
          <a:p>
            <a:pPr marL="0" indent="0" algn="ctr">
              <a:buNone/>
            </a:pPr>
            <a:r>
              <a:rPr lang="cs-CZ" b="1" dirty="0"/>
              <a:t>Cílová skupina: </a:t>
            </a:r>
            <a:r>
              <a:rPr lang="cs-CZ" dirty="0"/>
              <a:t>6. Ročník základní školy</a:t>
            </a:r>
          </a:p>
          <a:p>
            <a:pPr marL="0" indent="0" algn="ctr">
              <a:buNone/>
            </a:pPr>
            <a:r>
              <a:rPr lang="cs-CZ" dirty="0"/>
              <a:t>ZÁŘÍ </a:t>
            </a:r>
            <a:r>
              <a:rPr lang="cs-CZ" dirty="0" smtClean="0"/>
              <a:t>2011</a:t>
            </a:r>
          </a:p>
          <a:p>
            <a:pPr marL="0" indent="0">
              <a:buNone/>
            </a:pPr>
            <a:r>
              <a:rPr lang="cs-CZ" b="1" dirty="0"/>
              <a:t>Anotace</a:t>
            </a:r>
            <a:r>
              <a:rPr lang="cs-CZ" dirty="0"/>
              <a:t>: </a:t>
            </a:r>
            <a:r>
              <a:rPr lang="cs-CZ" sz="2000" dirty="0"/>
              <a:t>Ve třídě společně vyplníme</a:t>
            </a:r>
            <a:r>
              <a:rPr lang="cs-CZ" sz="2000" b="1" dirty="0"/>
              <a:t> </a:t>
            </a:r>
            <a:r>
              <a:rPr lang="cs-CZ" sz="2000" dirty="0"/>
              <a:t>tabulku převodů jednotek, učitel upozorní na pravidelnost při používání předpon jednotek. Pomocí vyplněné tabulky pak žáci na svém pracovním listě spojí obrazce, které k sobě patří.  Žáci se tak učí orientovat v tabulce, tvořit tabulku a orientovat se na ploše.     </a:t>
            </a:r>
            <a:r>
              <a:rPr lang="cs-CZ" sz="2000" dirty="0" smtClean="0"/>
              <a:t>                                   </a:t>
            </a:r>
            <a:r>
              <a:rPr lang="cs-CZ" sz="2000" dirty="0"/>
              <a:t>Mezipředmětové vztahy: Matematika (desetinná čísla, jednotky délky).                           Časová dotace 15 + 10 minut.</a:t>
            </a:r>
          </a:p>
          <a:p>
            <a:pPr marL="0" indent="0" algn="ctr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1940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cs-CZ" sz="2400" b="1" dirty="0" smtClean="0"/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sz="2400" b="1" dirty="0" smtClean="0"/>
          </a:p>
          <a:p>
            <a:pPr marL="0" indent="0">
              <a:buNone/>
            </a:pPr>
            <a:r>
              <a:rPr lang="cs-CZ" sz="2400" b="1" dirty="0" smtClean="0"/>
              <a:t>Použité </a:t>
            </a:r>
            <a:r>
              <a:rPr lang="cs-CZ" sz="2400" b="1" dirty="0"/>
              <a:t>zdroje:</a:t>
            </a:r>
            <a:r>
              <a:rPr lang="cs-CZ" sz="2400" dirty="0"/>
              <a:t> </a:t>
            </a:r>
            <a:r>
              <a:rPr lang="cs-CZ" sz="2400" dirty="0" err="1"/>
              <a:t>PaeDr</a:t>
            </a:r>
            <a:r>
              <a:rPr lang="cs-CZ" sz="2400" dirty="0"/>
              <a:t> F. Jáchym,  </a:t>
            </a:r>
            <a:r>
              <a:rPr lang="cs-CZ" sz="2400" dirty="0" err="1"/>
              <a:t>PaeDr</a:t>
            </a:r>
            <a:r>
              <a:rPr lang="cs-CZ" sz="2400" dirty="0"/>
              <a:t> J. Tesař </a:t>
            </a:r>
            <a:r>
              <a:rPr lang="cs-CZ" sz="2400" dirty="0" err="1"/>
              <a:t>Dr</a:t>
            </a:r>
            <a:r>
              <a:rPr lang="cs-CZ" sz="2400" dirty="0"/>
              <a:t>: Fyzika pro základní školy, SPN pedagogické nakladatelství a.s. 1999,2000                                                                                                                </a:t>
            </a:r>
            <a:r>
              <a:rPr lang="cs-CZ" sz="2400" dirty="0" err="1"/>
              <a:t>RNDr</a:t>
            </a:r>
            <a:r>
              <a:rPr lang="cs-CZ" sz="2400" dirty="0"/>
              <a:t> R. Kolářová, </a:t>
            </a:r>
            <a:r>
              <a:rPr lang="cs-CZ" sz="2400" dirty="0" err="1"/>
              <a:t>PaeDr</a:t>
            </a:r>
            <a:r>
              <a:rPr lang="cs-CZ" sz="2400" dirty="0"/>
              <a:t> F. </a:t>
            </a:r>
            <a:r>
              <a:rPr lang="cs-CZ" sz="2400" dirty="0" err="1"/>
              <a:t>Běloun</a:t>
            </a:r>
            <a:r>
              <a:rPr lang="cs-CZ" sz="2400" dirty="0"/>
              <a:t>, </a:t>
            </a:r>
            <a:r>
              <a:rPr lang="cs-CZ" sz="2400" dirty="0" err="1"/>
              <a:t>RNDr</a:t>
            </a:r>
            <a:r>
              <a:rPr lang="cs-CZ" sz="2400" dirty="0"/>
              <a:t> M. Chytilová, </a:t>
            </a:r>
            <a:r>
              <a:rPr lang="cs-CZ" sz="2400" dirty="0" err="1"/>
              <a:t>RNDr</a:t>
            </a:r>
            <a:r>
              <a:rPr lang="cs-CZ" sz="2400" dirty="0"/>
              <a:t> M. Petera: Tabulky pro základní školy, SPN pedagogické nakladatelství a.s. 2000</a:t>
            </a:r>
          </a:p>
          <a:p>
            <a:pPr marL="0" indent="0" algn="ctr">
              <a:buNone/>
            </a:pPr>
            <a:r>
              <a:rPr lang="cs-CZ" sz="2400" b="1" dirty="0"/>
              <a:t>Materiály jsou určeny pro bezplatné používání pro potřeby výuky a vzdělávání na všech typech škol a školských zařízení. Jakékoliv další využití podléhá autorskému zákonu</a:t>
            </a:r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021844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Procvičení jednotek délky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672" y="4005064"/>
            <a:ext cx="6400800" cy="1752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4400" dirty="0" smtClean="0">
                <a:solidFill>
                  <a:srgbClr val="FF0000"/>
                </a:solidFill>
              </a:rPr>
              <a:t>Nápověda k pracovnímu listu</a:t>
            </a:r>
            <a:endParaRPr lang="cs-CZ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96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 tabulky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543259"/>
              </p:ext>
            </p:extLst>
          </p:nvPr>
        </p:nvGraphicFramePr>
        <p:xfrm>
          <a:off x="1547664" y="1268760"/>
          <a:ext cx="5328592" cy="4548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4568"/>
                <a:gridCol w="808450"/>
                <a:gridCol w="800201"/>
                <a:gridCol w="809906"/>
                <a:gridCol w="808450"/>
                <a:gridCol w="1297017"/>
              </a:tblGrid>
              <a:tr h="1285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 dirty="0">
                          <a:effectLst/>
                        </a:rPr>
                        <a:t> 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effectLst/>
                        </a:rPr>
                        <a:t>km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effectLst/>
                        </a:rPr>
                        <a:t>m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effectLst/>
                        </a:rPr>
                        <a:t>dm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effectLst/>
                        </a:rPr>
                        <a:t>cm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effectLst/>
                        </a:rPr>
                        <a:t>mm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 dirty="0">
                          <a:effectLst/>
                        </a:rPr>
                        <a:t>1 </a:t>
                      </a:r>
                      <a:r>
                        <a:rPr lang="cs-CZ" sz="2100" u="sng" dirty="0">
                          <a:effectLst/>
                        </a:rPr>
                        <a:t>k</a:t>
                      </a:r>
                      <a:r>
                        <a:rPr lang="cs-CZ" sz="2100" dirty="0">
                          <a:effectLst/>
                        </a:rPr>
                        <a:t>m=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u="sng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10000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100000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000000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 dirty="0">
                          <a:effectLst/>
                        </a:rPr>
                        <a:t>1 m=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0,004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>
                          <a:effectLst/>
                        </a:rPr>
                        <a:t>1</a:t>
                      </a:r>
                      <a:r>
                        <a:rPr lang="cs-CZ" sz="2100" u="sng">
                          <a:effectLst/>
                        </a:rPr>
                        <a:t>d</a:t>
                      </a:r>
                      <a:r>
                        <a:rPr lang="cs-CZ" sz="2100">
                          <a:effectLst/>
                        </a:rPr>
                        <a:t>m=</a:t>
                      </a:r>
                      <a:endParaRPr lang="cs-CZ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0,0001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u="sng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</a:tr>
              <a:tr h="642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100" dirty="0">
                          <a:effectLst/>
                        </a:rPr>
                        <a:t>1 </a:t>
                      </a:r>
                      <a:r>
                        <a:rPr lang="cs-CZ" sz="2100" u="sng" dirty="0">
                          <a:effectLst/>
                        </a:rPr>
                        <a:t>c</a:t>
                      </a:r>
                      <a:r>
                        <a:rPr lang="cs-CZ" sz="2100" dirty="0">
                          <a:effectLst/>
                        </a:rPr>
                        <a:t>m=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0,00001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u="sng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</a:tr>
              <a:tr h="66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1 </a:t>
                      </a:r>
                      <a:r>
                        <a:rPr lang="cs-CZ" sz="1800" u="sng" dirty="0">
                          <a:effectLst/>
                        </a:rPr>
                        <a:t>m</a:t>
                      </a:r>
                      <a:r>
                        <a:rPr lang="cs-CZ" sz="1800" dirty="0">
                          <a:effectLst/>
                        </a:rPr>
                        <a:t>m=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0,000001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0,001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cs-CZ" sz="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7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409" marR="52409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882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Pět kilometrů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5 km</a:t>
            </a:r>
          </a:p>
          <a:p>
            <a:r>
              <a:rPr lang="cs-CZ" dirty="0" smtClean="0"/>
              <a:t>5000m</a:t>
            </a:r>
          </a:p>
          <a:p>
            <a:r>
              <a:rPr lang="cs-CZ" dirty="0" smtClean="0"/>
              <a:t>50000dm</a:t>
            </a:r>
          </a:p>
          <a:p>
            <a:r>
              <a:rPr lang="cs-CZ" dirty="0" smtClean="0"/>
              <a:t>500000cm</a:t>
            </a:r>
          </a:p>
          <a:p>
            <a:r>
              <a:rPr lang="cs-CZ" dirty="0" smtClean="0"/>
              <a:t>5000000mm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</a:rPr>
              <a:t>Hledej další spojení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72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Dva decimetry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20 cm</a:t>
            </a:r>
          </a:p>
          <a:p>
            <a:r>
              <a:rPr lang="cs-CZ" dirty="0" smtClean="0"/>
              <a:t>200 mm</a:t>
            </a:r>
          </a:p>
          <a:p>
            <a:r>
              <a:rPr lang="cs-CZ" dirty="0" smtClean="0"/>
              <a:t>0,2 m</a:t>
            </a:r>
          </a:p>
          <a:p>
            <a:r>
              <a:rPr lang="cs-CZ" dirty="0" smtClean="0"/>
              <a:t>2 dm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</a:rPr>
              <a:t>Hledej další spojení</a:t>
            </a:r>
          </a:p>
        </p:txBody>
      </p:sp>
    </p:spTree>
    <p:extLst>
      <p:ext uri="{BB962C8B-B14F-4D97-AF65-F5344CB8AC3E}">
        <p14:creationId xmlns:p14="http://schemas.microsoft.com/office/powerpoint/2010/main" val="423784763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201</Words>
  <Application>Microsoft Office PowerPoint</Application>
  <PresentationFormat>Předvádění na obrazovce (4:3)</PresentationFormat>
  <Paragraphs>83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Prezentace aplikace PowerPoint</vt:lpstr>
      <vt:lpstr>Procvičení jednotek délky</vt:lpstr>
      <vt:lpstr>Řešení tabulky</vt:lpstr>
      <vt:lpstr>Pět kilometrů</vt:lpstr>
      <vt:lpstr>Dva decimetry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Procvičení jednotek délky</dc:title>
  <dc:creator>ProBook05</dc:creator>
  <cp:lastModifiedBy>ProBook05</cp:lastModifiedBy>
  <cp:revision>6</cp:revision>
  <dcterms:created xsi:type="dcterms:W3CDTF">2011-11-13T14:09:43Z</dcterms:created>
  <dcterms:modified xsi:type="dcterms:W3CDTF">2011-11-13T16:35:19Z</dcterms:modified>
</cp:coreProperties>
</file>