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9" r:id="rId2"/>
    <p:sldId id="281" r:id="rId3"/>
    <p:sldId id="280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8" r:id="rId25"/>
    <p:sldId id="276" r:id="rId26"/>
    <p:sldId id="277" r:id="rId2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BBB16-58A5-459E-ABAC-1C2DD1945C7F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C6401-51C1-4F7F-9239-A771A5ABA17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734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Prezentaci spustit od začátku, je vhodné ovládat ručně a sledovat rychlost práce</a:t>
            </a:r>
            <a:r>
              <a:rPr lang="cs-CZ" baseline="0" dirty="0" smtClean="0"/>
              <a:t> dětí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C6401-51C1-4F7F-9239-A771A5ABA177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9044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Řešením jsou dva další snímky.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C6401-51C1-4F7F-9239-A771A5ABA177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9255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4199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170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8156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6381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9251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4167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3694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9466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137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5697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92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2B4E4-A503-4AFF-92C3-7BBFBC2E0C42}" type="datetimeFigureOut">
              <a:rPr lang="cs-CZ" smtClean="0"/>
              <a:t>5.11.2011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6C4B5-E91C-4A3E-AE8E-3C3D8AA8CC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617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roBook05\Desktop\hlavička pro prezentaci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200" y="-227013"/>
            <a:ext cx="9752013" cy="731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36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sz="6600" dirty="0" smtClean="0"/>
              <a:t>4,5</a:t>
            </a:r>
            <a:r>
              <a:rPr lang="cs-CZ" dirty="0" smtClean="0"/>
              <a:t> kg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Í </a:t>
            </a:r>
            <a:r>
              <a:rPr lang="cs-CZ" sz="6600" dirty="0" smtClean="0"/>
              <a:t> 45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S</a:t>
            </a:r>
            <a:r>
              <a:rPr lang="cs-CZ" sz="6600" dirty="0" smtClean="0"/>
              <a:t>  450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N</a:t>
            </a:r>
            <a:r>
              <a:rPr lang="cs-CZ" sz="6600" dirty="0" smtClean="0"/>
              <a:t>  4500 g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249612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650 mg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V</a:t>
            </a:r>
            <a:r>
              <a:rPr lang="cs-CZ" sz="6600" dirty="0" smtClean="0"/>
              <a:t>  65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P</a:t>
            </a:r>
            <a:r>
              <a:rPr lang="cs-CZ" sz="6600" dirty="0" smtClean="0"/>
              <a:t>  6,5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Š</a:t>
            </a:r>
            <a:r>
              <a:rPr lang="cs-CZ" sz="6600" dirty="0" smtClean="0"/>
              <a:t>  0,650 g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418504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920 kg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Í </a:t>
            </a:r>
            <a:r>
              <a:rPr lang="cs-CZ" sz="6600" dirty="0" smtClean="0"/>
              <a:t> 0,920 t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Z</a:t>
            </a:r>
            <a:r>
              <a:rPr lang="cs-CZ" sz="6600" dirty="0" smtClean="0"/>
              <a:t>  92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O</a:t>
            </a:r>
            <a:r>
              <a:rPr lang="cs-CZ" sz="6600" dirty="0" smtClean="0"/>
              <a:t>  9,2 t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231737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7,4 t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6600" dirty="0" smtClean="0">
                <a:solidFill>
                  <a:srgbClr val="FF0000"/>
                </a:solidFill>
              </a:rPr>
              <a:t>H </a:t>
            </a:r>
            <a:r>
              <a:rPr lang="cs-CZ" sz="6600" dirty="0" smtClean="0"/>
              <a:t> 740 kg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Z</a:t>
            </a:r>
            <a:r>
              <a:rPr lang="cs-CZ" sz="6600" dirty="0" smtClean="0"/>
              <a:t>  7400 kg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K</a:t>
            </a:r>
            <a:r>
              <a:rPr lang="cs-CZ" sz="6600" dirty="0" smtClean="0"/>
              <a:t>  74 kg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102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0,570 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6600" dirty="0" smtClean="0">
                <a:solidFill>
                  <a:srgbClr val="FF0000"/>
                </a:solidFill>
              </a:rPr>
              <a:t>Á</a:t>
            </a:r>
            <a:r>
              <a:rPr lang="cs-CZ" sz="6600" dirty="0" smtClean="0"/>
              <a:t>  570 mg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Ch</a:t>
            </a:r>
            <a:r>
              <a:rPr lang="cs-CZ" sz="6600" dirty="0" smtClean="0"/>
              <a:t>  57 mg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O</a:t>
            </a:r>
            <a:r>
              <a:rPr lang="cs-CZ" sz="6600" dirty="0" smtClean="0"/>
              <a:t>  5,7 kg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560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150 kg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6600" dirty="0" smtClean="0">
                <a:solidFill>
                  <a:srgbClr val="FF0000"/>
                </a:solidFill>
              </a:rPr>
              <a:t>K </a:t>
            </a:r>
            <a:r>
              <a:rPr lang="cs-CZ" sz="6600" dirty="0" smtClean="0"/>
              <a:t> 1,5 t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V</a:t>
            </a:r>
            <a:r>
              <a:rPr lang="cs-CZ" sz="6600" dirty="0" smtClean="0"/>
              <a:t>  0,150 t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J</a:t>
            </a:r>
            <a:r>
              <a:rPr lang="cs-CZ" sz="6600" dirty="0" smtClean="0"/>
              <a:t>  0,150 g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020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0,45 kg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R </a:t>
            </a:r>
            <a:r>
              <a:rPr lang="cs-CZ" sz="6600" dirty="0" smtClean="0"/>
              <a:t> 45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A </a:t>
            </a:r>
            <a:r>
              <a:rPr lang="cs-CZ" sz="6600" dirty="0" smtClean="0"/>
              <a:t> 450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L </a:t>
            </a:r>
            <a:r>
              <a:rPr lang="cs-CZ" sz="6600" dirty="0" smtClean="0"/>
              <a:t> 4500g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351654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901 mg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Ž</a:t>
            </a:r>
            <a:r>
              <a:rPr lang="cs-CZ" sz="6600" dirty="0" smtClean="0"/>
              <a:t>  0,901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D</a:t>
            </a:r>
            <a:r>
              <a:rPr lang="cs-CZ" sz="6600" dirty="0" smtClean="0"/>
              <a:t>  9,1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Z</a:t>
            </a:r>
            <a:r>
              <a:rPr lang="cs-CZ" sz="6600" dirty="0" smtClean="0"/>
              <a:t>  0,91 g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363357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2030 kg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6600" dirty="0" smtClean="0">
                <a:solidFill>
                  <a:srgbClr val="FF0000"/>
                </a:solidFill>
              </a:rPr>
              <a:t>Í </a:t>
            </a:r>
            <a:r>
              <a:rPr lang="cs-CZ" sz="6600" dirty="0" smtClean="0"/>
              <a:t> 2,03 t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T </a:t>
            </a:r>
            <a:r>
              <a:rPr lang="cs-CZ" sz="6600" dirty="0" smtClean="0"/>
              <a:t> 203 t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Á</a:t>
            </a:r>
            <a:r>
              <a:rPr lang="cs-CZ" sz="6600" dirty="0" smtClean="0"/>
              <a:t>  23 t</a:t>
            </a:r>
          </a:p>
          <a:p>
            <a:endParaRPr lang="cs-CZ" i="1" dirty="0" smtClean="0"/>
          </a:p>
        </p:txBody>
      </p:sp>
    </p:spTree>
    <p:extLst>
      <p:ext uri="{BB962C8B-B14F-4D97-AF65-F5344CB8AC3E}">
        <p14:creationId xmlns:p14="http://schemas.microsoft.com/office/powerpoint/2010/main" val="54185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49 t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V</a:t>
            </a:r>
            <a:r>
              <a:rPr lang="cs-CZ" sz="6600" dirty="0" smtClean="0"/>
              <a:t>  49 000 kg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N</a:t>
            </a:r>
            <a:r>
              <a:rPr lang="cs-CZ" sz="6600" dirty="0" smtClean="0"/>
              <a:t>  490 kg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C </a:t>
            </a:r>
            <a:r>
              <a:rPr lang="cs-CZ" sz="6600" dirty="0" smtClean="0"/>
              <a:t> 4,9 kg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105739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0" y="1052736"/>
            <a:ext cx="914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/>
              <a:t>Název výukového materiálu</a:t>
            </a:r>
            <a:r>
              <a:rPr lang="cs-CZ" sz="3600" b="1" dirty="0"/>
              <a:t>:  Soustava SI:  </a:t>
            </a:r>
            <a:endParaRPr lang="cs-CZ" sz="3600" b="1" dirty="0" smtClean="0"/>
          </a:p>
          <a:p>
            <a:pPr algn="ctr"/>
            <a:r>
              <a:rPr lang="cs-CZ" sz="3600" b="1" dirty="0" smtClean="0"/>
              <a:t>Jednotky hmotnosti  - prezentace</a:t>
            </a:r>
            <a:endParaRPr lang="cs-CZ" sz="3600" dirty="0"/>
          </a:p>
          <a:p>
            <a:pPr algn="ctr"/>
            <a:r>
              <a:rPr lang="cs-CZ" sz="2400" dirty="0"/>
              <a:t>LISTOPAD 2011</a:t>
            </a:r>
          </a:p>
          <a:p>
            <a:r>
              <a:rPr lang="cs-CZ" sz="2800" b="1" dirty="0"/>
              <a:t>Předmět:    Fyzika </a:t>
            </a:r>
            <a:endParaRPr lang="cs-CZ" sz="2800" dirty="0"/>
          </a:p>
          <a:p>
            <a:r>
              <a:rPr lang="cs-CZ" sz="2800" b="1" dirty="0"/>
              <a:t>Autor:  Mgr. Ivana Šnáblová</a:t>
            </a:r>
            <a:endParaRPr lang="cs-CZ" sz="2800" dirty="0"/>
          </a:p>
          <a:p>
            <a:r>
              <a:rPr lang="cs-CZ" sz="2800" b="1" dirty="0"/>
              <a:t>Cílová skupina: 6. ROČNÍK ZÁKLADNÍ </a:t>
            </a:r>
            <a:r>
              <a:rPr lang="cs-CZ" sz="2800" b="1" dirty="0" smtClean="0"/>
              <a:t>ŠKOLY</a:t>
            </a:r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/>
          </a:p>
          <a:p>
            <a:r>
              <a:rPr lang="cs-CZ" sz="2000" b="1" dirty="0"/>
              <a:t>Materiály jsou určeny pro bezplatné používání pro potřeby výuky a vzdělávání na všech typech škol a školských zařízení. Jakékoliv další využití podléhá autorskému 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32611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123 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6600" dirty="0" smtClean="0">
                <a:solidFill>
                  <a:srgbClr val="FF0000"/>
                </a:solidFill>
              </a:rPr>
              <a:t>Ž</a:t>
            </a:r>
            <a:r>
              <a:rPr lang="cs-CZ" sz="6600" dirty="0" smtClean="0"/>
              <a:t>  12,3 kg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S</a:t>
            </a:r>
            <a:r>
              <a:rPr lang="cs-CZ" sz="6600" dirty="0" smtClean="0"/>
              <a:t>  0,123 kg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L</a:t>
            </a:r>
            <a:r>
              <a:rPr lang="cs-CZ" sz="6600" dirty="0" smtClean="0"/>
              <a:t>  1,23 kg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221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0,98 kg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A</a:t>
            </a:r>
            <a:r>
              <a:rPr lang="cs-CZ" sz="6600" dirty="0" smtClean="0"/>
              <a:t>  980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Č</a:t>
            </a:r>
            <a:r>
              <a:rPr lang="cs-CZ" sz="6600" dirty="0" smtClean="0"/>
              <a:t>  98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O</a:t>
            </a:r>
            <a:r>
              <a:rPr lang="cs-CZ" sz="6600" dirty="0" smtClean="0"/>
              <a:t>  9,8 g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391080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6750 mg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6600" dirty="0" smtClean="0">
                <a:solidFill>
                  <a:srgbClr val="FF0000"/>
                </a:solidFill>
              </a:rPr>
              <a:t>N</a:t>
            </a:r>
            <a:r>
              <a:rPr lang="cs-CZ" sz="6600" dirty="0" smtClean="0"/>
              <a:t> 67,5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D</a:t>
            </a:r>
            <a:r>
              <a:rPr lang="cs-CZ" sz="6600" dirty="0" smtClean="0"/>
              <a:t>  6,75 g 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Ř</a:t>
            </a:r>
            <a:r>
              <a:rPr lang="cs-CZ" sz="6600" dirty="0" smtClean="0"/>
              <a:t>  0,675 g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851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0,384 t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Y</a:t>
            </a:r>
            <a:r>
              <a:rPr lang="cs-CZ" sz="6600" dirty="0" smtClean="0"/>
              <a:t>  3,84 kg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Ň</a:t>
            </a:r>
            <a:r>
              <a:rPr lang="cs-CZ" sz="6600" dirty="0" smtClean="0"/>
              <a:t>  38,4 kg</a:t>
            </a:r>
          </a:p>
          <a:p>
            <a:r>
              <a:rPr lang="cs-CZ" sz="6600" dirty="0">
                <a:solidFill>
                  <a:srgbClr val="FF0000"/>
                </a:solidFill>
              </a:rPr>
              <a:t>Ě</a:t>
            </a:r>
            <a:r>
              <a:rPr lang="cs-CZ" sz="6600" dirty="0" smtClean="0"/>
              <a:t>  384 kg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68161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259632" y="1844824"/>
            <a:ext cx="69127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8000" dirty="0" smtClean="0">
                <a:solidFill>
                  <a:srgbClr val="7030A0"/>
                </a:solidFill>
              </a:rPr>
              <a:t>Přečtěte si tajenku</a:t>
            </a:r>
            <a:endParaRPr lang="cs-CZ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46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32486" y="25361"/>
            <a:ext cx="9396536" cy="6858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027" name="Picture 3" descr="C:\Users\ProBook05\Desktop\šabloyNápady\Soustava SI\jednotky hmotnosti\100OLYMP\upravené\PA240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949" y="1632368"/>
            <a:ext cx="6294099" cy="4731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460727" y="634962"/>
            <a:ext cx="60060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6600" dirty="0" smtClean="0"/>
              <a:t>Sada závaží</a:t>
            </a:r>
            <a:endParaRPr lang="cs-CZ" sz="6600" dirty="0"/>
          </a:p>
        </p:txBody>
      </p:sp>
      <p:sp>
        <p:nvSpPr>
          <p:cNvPr id="11" name="Ovál 10"/>
          <p:cNvSpPr/>
          <p:nvPr/>
        </p:nvSpPr>
        <p:spPr>
          <a:xfrm>
            <a:off x="5580112" y="4365104"/>
            <a:ext cx="648072" cy="504056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124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ál 3"/>
          <p:cNvSpPr/>
          <p:nvPr/>
        </p:nvSpPr>
        <p:spPr>
          <a:xfrm>
            <a:off x="1328224" y="441515"/>
            <a:ext cx="6192688" cy="619268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vál 4"/>
          <p:cNvSpPr/>
          <p:nvPr/>
        </p:nvSpPr>
        <p:spPr>
          <a:xfrm>
            <a:off x="3851920" y="3105811"/>
            <a:ext cx="864096" cy="86409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Pravidelný pětiúhelník 5"/>
          <p:cNvSpPr/>
          <p:nvPr/>
        </p:nvSpPr>
        <p:spPr>
          <a:xfrm>
            <a:off x="2592611" y="1160747"/>
            <a:ext cx="1654522" cy="1656185"/>
          </a:xfrm>
          <a:prstGeom prst="pentag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500mg</a:t>
            </a:r>
            <a:endParaRPr lang="cs-CZ" dirty="0"/>
          </a:p>
        </p:txBody>
      </p:sp>
      <p:sp>
        <p:nvSpPr>
          <p:cNvPr id="7" name="Pravidelný pětiúhelník 6"/>
          <p:cNvSpPr/>
          <p:nvPr/>
        </p:nvSpPr>
        <p:spPr>
          <a:xfrm>
            <a:off x="5508104" y="2312876"/>
            <a:ext cx="1152128" cy="1044116"/>
          </a:xfrm>
          <a:prstGeom prst="pentago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50mg</a:t>
            </a:r>
            <a:endParaRPr lang="cs-CZ" dirty="0"/>
          </a:p>
        </p:txBody>
      </p:sp>
      <p:sp>
        <p:nvSpPr>
          <p:cNvPr id="8" name="Obdélník s odříznutým rohem na stejné straně 7"/>
          <p:cNvSpPr/>
          <p:nvPr/>
        </p:nvSpPr>
        <p:spPr>
          <a:xfrm>
            <a:off x="2339752" y="3537859"/>
            <a:ext cx="1080120" cy="1520533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200mg</a:t>
            </a:r>
            <a:endParaRPr lang="cs-CZ" dirty="0"/>
          </a:p>
        </p:txBody>
      </p:sp>
      <p:sp>
        <p:nvSpPr>
          <p:cNvPr id="9" name="Obdélník s odříznutým rohem na stejné straně 8"/>
          <p:cNvSpPr/>
          <p:nvPr/>
        </p:nvSpPr>
        <p:spPr>
          <a:xfrm>
            <a:off x="4860032" y="1340768"/>
            <a:ext cx="648072" cy="1296144"/>
          </a:xfrm>
          <a:prstGeom prst="snip2Same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20mg</a:t>
            </a:r>
            <a:endParaRPr lang="cs-CZ" dirty="0"/>
          </a:p>
        </p:txBody>
      </p:sp>
      <p:sp>
        <p:nvSpPr>
          <p:cNvPr id="10" name="Rovnoramenný trojúhelník 9"/>
          <p:cNvSpPr/>
          <p:nvPr/>
        </p:nvSpPr>
        <p:spPr>
          <a:xfrm>
            <a:off x="4426322" y="4239513"/>
            <a:ext cx="1081782" cy="1637759"/>
          </a:xfrm>
          <a:prstGeom prst="triangl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100mg</a:t>
            </a:r>
            <a:endParaRPr lang="cs-CZ" dirty="0"/>
          </a:p>
        </p:txBody>
      </p:sp>
      <p:sp>
        <p:nvSpPr>
          <p:cNvPr id="11" name="Rovnoramenný trojúhelník 10"/>
          <p:cNvSpPr/>
          <p:nvPr/>
        </p:nvSpPr>
        <p:spPr>
          <a:xfrm>
            <a:off x="5598114" y="3695268"/>
            <a:ext cx="1044116" cy="1363123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10mg</a:t>
            </a:r>
            <a:endParaRPr lang="cs-CZ" dirty="0"/>
          </a:p>
        </p:txBody>
      </p:sp>
      <p:sp>
        <p:nvSpPr>
          <p:cNvPr id="12" name="Ovál 11"/>
          <p:cNvSpPr/>
          <p:nvPr/>
        </p:nvSpPr>
        <p:spPr>
          <a:xfrm>
            <a:off x="5508104" y="3695268"/>
            <a:ext cx="1368152" cy="167794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76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21314" y="0"/>
            <a:ext cx="902268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Anotace</a:t>
            </a:r>
            <a:r>
              <a:rPr lang="cs-CZ" sz="2800" b="1" dirty="0"/>
              <a:t>: </a:t>
            </a:r>
            <a:r>
              <a:rPr lang="cs-CZ" sz="2800" dirty="0" smtClean="0"/>
              <a:t> </a:t>
            </a:r>
            <a:r>
              <a:rPr lang="cs-CZ" sz="2000" dirty="0" smtClean="0"/>
              <a:t>Materiál slouží </a:t>
            </a:r>
            <a:r>
              <a:rPr lang="cs-CZ" sz="2000" dirty="0"/>
              <a:t>k procvičení převodů </a:t>
            </a:r>
            <a:r>
              <a:rPr lang="cs-CZ" sz="2000" dirty="0" smtClean="0"/>
              <a:t>jednotek hmotnosti . </a:t>
            </a:r>
            <a:r>
              <a:rPr lang="cs-CZ" sz="2000" dirty="0"/>
              <a:t>Žáci mohou při vyplnění testu používat tabulku, kterou si vyplní a překontrolují podle řešení na tabuli</a:t>
            </a:r>
            <a:r>
              <a:rPr lang="cs-CZ" sz="2000" dirty="0" smtClean="0"/>
              <a:t>. Tabulka je součástí pracovního listu. K</a:t>
            </a:r>
            <a:r>
              <a:rPr lang="cs-CZ" sz="2000" dirty="0"/>
              <a:t> odpovědi na otázku v testu je třeba předem žáky velmi pečlivě seznámit se sadou závaží a způsobem používání sady, odpověď z tajenky přizpůsobit sadě závaží, kterou mají žáci k </a:t>
            </a:r>
            <a:r>
              <a:rPr lang="cs-CZ" sz="2000" dirty="0" smtClean="0"/>
              <a:t>dispozici .Prezentace využívá sadu, která je součástí vybavení učebny fyziky.  </a:t>
            </a:r>
          </a:p>
          <a:p>
            <a:endParaRPr lang="cs-CZ" sz="2800" dirty="0"/>
          </a:p>
          <a:p>
            <a:r>
              <a:rPr lang="cs-CZ" sz="2400" b="1" dirty="0"/>
              <a:t>Použité zdroje:</a:t>
            </a:r>
            <a:r>
              <a:rPr lang="cs-CZ" sz="2400" dirty="0"/>
              <a:t> </a:t>
            </a:r>
            <a:r>
              <a:rPr lang="cs-CZ" sz="2400" b="1" dirty="0"/>
              <a:t>: </a:t>
            </a:r>
            <a:r>
              <a:rPr lang="cs-CZ" sz="2000" dirty="0" err="1"/>
              <a:t>PaeDr</a:t>
            </a:r>
            <a:r>
              <a:rPr lang="cs-CZ" sz="2000" dirty="0"/>
              <a:t> F. Jáchym,  </a:t>
            </a:r>
            <a:r>
              <a:rPr lang="cs-CZ" sz="2000" dirty="0" err="1"/>
              <a:t>PaeDr</a:t>
            </a:r>
            <a:r>
              <a:rPr lang="cs-CZ" sz="2000" dirty="0"/>
              <a:t> J. Tesař </a:t>
            </a:r>
            <a:r>
              <a:rPr lang="cs-CZ" sz="2000" dirty="0" err="1"/>
              <a:t>Dr</a:t>
            </a:r>
            <a:r>
              <a:rPr lang="cs-CZ" sz="2000" dirty="0"/>
              <a:t>: Fyzika pro základní školy, SPN pedagogické nakladatelství a.s. 1999, 2000                                                                                                                </a:t>
            </a:r>
            <a:r>
              <a:rPr lang="cs-CZ" sz="2000" dirty="0" err="1"/>
              <a:t>RNDr</a:t>
            </a:r>
            <a:r>
              <a:rPr lang="cs-CZ" sz="2000" dirty="0"/>
              <a:t> R. Kolářová, </a:t>
            </a:r>
            <a:r>
              <a:rPr lang="cs-CZ" sz="2000" dirty="0" err="1"/>
              <a:t>PaeDr</a:t>
            </a:r>
            <a:r>
              <a:rPr lang="cs-CZ" sz="2000" dirty="0"/>
              <a:t> F. </a:t>
            </a:r>
            <a:r>
              <a:rPr lang="cs-CZ" sz="2000" dirty="0" err="1"/>
              <a:t>Běloun</a:t>
            </a:r>
            <a:r>
              <a:rPr lang="cs-CZ" sz="2000" dirty="0"/>
              <a:t>, </a:t>
            </a:r>
            <a:r>
              <a:rPr lang="cs-CZ" sz="2000" dirty="0" err="1"/>
              <a:t>RNDr</a:t>
            </a:r>
            <a:r>
              <a:rPr lang="cs-CZ" sz="2000" dirty="0"/>
              <a:t> M. Chytilová, </a:t>
            </a:r>
            <a:r>
              <a:rPr lang="cs-CZ" sz="2000" dirty="0" err="1"/>
              <a:t>RNDr</a:t>
            </a:r>
            <a:r>
              <a:rPr lang="cs-CZ" sz="2000" dirty="0"/>
              <a:t> M. Petera: Tabulky pro základní školy, SPN pedagogické nakladatelství a.s.  2000                                                                          Miloš Chvojka, Jiří Skála: Malý slovník jednotek měření, Mladá fronta1983</a:t>
            </a:r>
          </a:p>
          <a:p>
            <a:r>
              <a:rPr lang="cs-CZ" sz="2000" dirty="0" smtClean="0"/>
              <a:t>Fotografie: archiv autorky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78888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Test </a:t>
            </a:r>
            <a:br>
              <a:rPr lang="cs-CZ" dirty="0" smtClean="0"/>
            </a:br>
            <a:r>
              <a:rPr lang="cs-CZ" dirty="0" smtClean="0"/>
              <a:t>jednotky hmotnosti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FF0000"/>
                </a:solidFill>
              </a:rPr>
              <a:t>Vylušti pomocí testu tajenku a najdi </a:t>
            </a:r>
            <a:r>
              <a:rPr lang="cs-CZ" b="1" smtClean="0">
                <a:solidFill>
                  <a:srgbClr val="FF0000"/>
                </a:solidFill>
              </a:rPr>
              <a:t>podle skutečnosti</a:t>
            </a:r>
          </a:p>
          <a:p>
            <a:endParaRPr lang="cs-C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05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5,5 kg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N</a:t>
            </a:r>
            <a:r>
              <a:rPr lang="cs-CZ" sz="6600" dirty="0" smtClean="0"/>
              <a:t>  5500g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B </a:t>
            </a:r>
            <a:r>
              <a:rPr lang="cs-CZ" sz="6600" dirty="0" smtClean="0"/>
              <a:t> 550g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O</a:t>
            </a:r>
            <a:r>
              <a:rPr lang="cs-CZ" sz="6600" dirty="0" smtClean="0"/>
              <a:t>  55g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283798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32 kg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B</a:t>
            </a:r>
            <a:r>
              <a:rPr lang="cs-CZ" sz="6600" dirty="0" smtClean="0"/>
              <a:t>  320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F</a:t>
            </a:r>
            <a:r>
              <a:rPr lang="cs-CZ" sz="6600" dirty="0" smtClean="0"/>
              <a:t>  3200mg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E</a:t>
            </a:r>
            <a:r>
              <a:rPr lang="cs-CZ" sz="6600" dirty="0" smtClean="0"/>
              <a:t>  32000g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419127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600" dirty="0" smtClean="0"/>
              <a:t>6000 g</a:t>
            </a:r>
            <a:endParaRPr lang="cs-CZ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L</a:t>
            </a:r>
            <a:r>
              <a:rPr lang="cs-CZ" sz="6600" dirty="0" smtClean="0"/>
              <a:t>  60 kg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Ý</a:t>
            </a:r>
            <a:r>
              <a:rPr lang="cs-CZ" sz="6600" dirty="0" smtClean="0"/>
              <a:t>  6 t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J</a:t>
            </a:r>
            <a:r>
              <a:rPr lang="cs-CZ" sz="6600" dirty="0" smtClean="0"/>
              <a:t>  6kg</a:t>
            </a:r>
          </a:p>
        </p:txBody>
      </p:sp>
    </p:spTree>
    <p:extLst>
      <p:ext uri="{BB962C8B-B14F-4D97-AF65-F5344CB8AC3E}">
        <p14:creationId xmlns:p14="http://schemas.microsoft.com/office/powerpoint/2010/main" val="10995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sz="6600" dirty="0" smtClean="0"/>
              <a:t>400</a:t>
            </a:r>
            <a:r>
              <a:rPr lang="cs-CZ" dirty="0" smtClean="0"/>
              <a:t> mg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A</a:t>
            </a:r>
            <a:r>
              <a:rPr lang="cs-CZ" sz="6600" dirty="0" smtClean="0"/>
              <a:t>  0,4 kg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M</a:t>
            </a:r>
            <a:r>
              <a:rPr lang="cs-CZ" sz="6600" dirty="0" smtClean="0"/>
              <a:t>  0,4 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N</a:t>
            </a:r>
            <a:r>
              <a:rPr lang="cs-CZ" sz="6600" dirty="0" smtClean="0"/>
              <a:t> 0,4 t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207072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sz="6000" dirty="0" smtClean="0"/>
              <a:t>800</a:t>
            </a:r>
            <a:r>
              <a:rPr lang="cs-CZ" dirty="0" smtClean="0"/>
              <a:t> 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6600" dirty="0" smtClean="0">
                <a:solidFill>
                  <a:srgbClr val="FF0000"/>
                </a:solidFill>
              </a:rPr>
              <a:t>C</a:t>
            </a:r>
            <a:r>
              <a:rPr lang="cs-CZ" sz="6600" dirty="0" smtClean="0"/>
              <a:t>  8 kg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E</a:t>
            </a:r>
            <a:r>
              <a:rPr lang="cs-CZ" sz="6600" dirty="0" smtClean="0"/>
              <a:t>  0,8 kg</a:t>
            </a:r>
          </a:p>
          <a:p>
            <a:r>
              <a:rPr lang="cs-CZ" sz="6600" dirty="0" smtClean="0">
                <a:solidFill>
                  <a:srgbClr val="FF0000"/>
                </a:solidFill>
              </a:rPr>
              <a:t>P</a:t>
            </a:r>
            <a:r>
              <a:rPr lang="cs-CZ" sz="6600" dirty="0" smtClean="0"/>
              <a:t>  80 kg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428750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304</Words>
  <Application>Microsoft Office PowerPoint</Application>
  <PresentationFormat>Předvádění na obrazovce (4:3)</PresentationFormat>
  <Paragraphs>105</Paragraphs>
  <Slides>26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27" baseType="lpstr">
      <vt:lpstr>Motiv systému Office</vt:lpstr>
      <vt:lpstr>Prezentace aplikace PowerPoint</vt:lpstr>
      <vt:lpstr>Prezentace aplikace PowerPoint</vt:lpstr>
      <vt:lpstr>Prezentace aplikace PowerPoint</vt:lpstr>
      <vt:lpstr>Test  jednotky hmotnosti</vt:lpstr>
      <vt:lpstr>5,5 kg</vt:lpstr>
      <vt:lpstr>32 kg</vt:lpstr>
      <vt:lpstr>6000 g</vt:lpstr>
      <vt:lpstr>400 mg</vt:lpstr>
      <vt:lpstr>800 g</vt:lpstr>
      <vt:lpstr>4,5 kg</vt:lpstr>
      <vt:lpstr>650 mg</vt:lpstr>
      <vt:lpstr>920 kg</vt:lpstr>
      <vt:lpstr>7,4 t</vt:lpstr>
      <vt:lpstr>0,570 g</vt:lpstr>
      <vt:lpstr>150 kg</vt:lpstr>
      <vt:lpstr>0,45 kg</vt:lpstr>
      <vt:lpstr>901 mg</vt:lpstr>
      <vt:lpstr>2030 kg</vt:lpstr>
      <vt:lpstr>49 t</vt:lpstr>
      <vt:lpstr>123 g</vt:lpstr>
      <vt:lpstr>0,98 kg</vt:lpstr>
      <vt:lpstr>6750 mg</vt:lpstr>
      <vt:lpstr>0,384 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 jednotky hmotnosti</dc:title>
  <dc:creator>ProBook05</dc:creator>
  <cp:lastModifiedBy>ProBook05</cp:lastModifiedBy>
  <cp:revision>22</cp:revision>
  <dcterms:created xsi:type="dcterms:W3CDTF">2011-10-27T11:22:28Z</dcterms:created>
  <dcterms:modified xsi:type="dcterms:W3CDTF">2011-11-05T15:21:22Z</dcterms:modified>
</cp:coreProperties>
</file>