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3" r:id="rId2"/>
    <p:sldId id="257" r:id="rId3"/>
    <p:sldId id="256" r:id="rId4"/>
    <p:sldId id="258" r:id="rId5"/>
    <p:sldId id="259" r:id="rId6"/>
    <p:sldId id="260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38AF39-DF53-4703-98B4-1C399D8A4629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370494-0833-4D64-BC86-82E7DB7393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52529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1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70494-0833-4D64-BC86-82E7DB739387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5670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49AB2-CE0E-4A45-9FF8-F95058197B6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61FA1-A85E-476D-9BBB-6257370A74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413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49AB2-CE0E-4A45-9FF8-F95058197B6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61FA1-A85E-476D-9BBB-6257370A74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9414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49AB2-CE0E-4A45-9FF8-F95058197B6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61FA1-A85E-476D-9BBB-6257370A74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0526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49AB2-CE0E-4A45-9FF8-F95058197B6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61FA1-A85E-476D-9BBB-6257370A74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3338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49AB2-CE0E-4A45-9FF8-F95058197B6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61FA1-A85E-476D-9BBB-6257370A74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4468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49AB2-CE0E-4A45-9FF8-F95058197B6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61FA1-A85E-476D-9BBB-6257370A74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06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49AB2-CE0E-4A45-9FF8-F95058197B6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61FA1-A85E-476D-9BBB-6257370A74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4714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49AB2-CE0E-4A45-9FF8-F95058197B6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61FA1-A85E-476D-9BBB-6257370A74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6800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49AB2-CE0E-4A45-9FF8-F95058197B6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61FA1-A85E-476D-9BBB-6257370A74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3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49AB2-CE0E-4A45-9FF8-F95058197B6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61FA1-A85E-476D-9BBB-6257370A74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9696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49AB2-CE0E-4A45-9FF8-F95058197B6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61FA1-A85E-476D-9BBB-6257370A74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6800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749AB2-CE0E-4A45-9FF8-F95058197B6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161FA1-A85E-476D-9BBB-6257370A74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3675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prozeny.blesk.cz/clanek/pro-zeny-vanocni-priloha/127982/nezna-vanocni-dekorace-nezapomente-na-barborku.html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87063332"/>
              </p:ext>
            </p:extLst>
          </p:nvPr>
        </p:nvGraphicFramePr>
        <p:xfrm>
          <a:off x="611560" y="1844824"/>
          <a:ext cx="8229600" cy="1981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42592"/>
                <a:gridCol w="5987008"/>
              </a:tblGrid>
              <a:tr h="3962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Název školy: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ZŠ a MŠ T. G. Masaryka Fulnek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Mgr</a:t>
                      </a:r>
                      <a:r>
                        <a:rPr lang="cs-CZ" sz="2000" smtClean="0">
                          <a:solidFill>
                            <a:schemeClr val="tx1"/>
                          </a:solidFill>
                        </a:rPr>
                        <a:t>. Dagmar Šaflová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Název: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aseline="0" smtClean="0">
                          <a:solidFill>
                            <a:schemeClr val="tx1"/>
                          </a:solidFill>
                        </a:rPr>
                        <a:t>VY_32_INOVACE_PR.2.6- 4 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Téma: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smtClean="0">
                          <a:solidFill>
                            <a:schemeClr val="tx1"/>
                          </a:solidFill>
                        </a:rPr>
                        <a:t>Advent 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Číslo projektu: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CZ.1.07/1.4.00/21.0903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5688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87624" y="751344"/>
            <a:ext cx="72728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>
                <a:solidFill>
                  <a:prstClr val="black"/>
                </a:solidFill>
              </a:rPr>
              <a:t>Anotace</a:t>
            </a:r>
            <a:r>
              <a:rPr lang="cs-CZ">
                <a:solidFill>
                  <a:prstClr val="black"/>
                </a:solidFill>
              </a:rPr>
              <a:t> : </a:t>
            </a:r>
            <a:r>
              <a:rPr lang="cs-CZ" smtClean="0">
                <a:solidFill>
                  <a:prstClr val="black"/>
                </a:solidFill>
              </a:rPr>
              <a:t>Advent</a:t>
            </a:r>
            <a:endParaRPr lang="cs-CZ">
              <a:solidFill>
                <a:prstClr val="black"/>
              </a:solidFill>
            </a:endParaRPr>
          </a:p>
          <a:p>
            <a:r>
              <a:rPr lang="cs-CZ">
                <a:solidFill>
                  <a:prstClr val="black"/>
                </a:solidFill>
              </a:rPr>
              <a:t>	</a:t>
            </a:r>
          </a:p>
          <a:p>
            <a:r>
              <a:rPr lang="cs-CZ" b="1">
                <a:solidFill>
                  <a:prstClr val="black"/>
                </a:solidFill>
              </a:rPr>
              <a:t>Autor</a:t>
            </a:r>
            <a:r>
              <a:rPr lang="cs-CZ">
                <a:solidFill>
                  <a:prstClr val="black"/>
                </a:solidFill>
              </a:rPr>
              <a:t>: Mgr. Dagmar Šaflová</a:t>
            </a:r>
          </a:p>
          <a:p>
            <a:r>
              <a:rPr lang="cs-CZ">
                <a:solidFill>
                  <a:prstClr val="black"/>
                </a:solidFill>
              </a:rPr>
              <a:t>Základní a mateřská škola T.G.Masaryka Fulnek</a:t>
            </a:r>
          </a:p>
          <a:p>
            <a:r>
              <a:rPr lang="cs-CZ">
                <a:solidFill>
                  <a:prstClr val="black"/>
                </a:solidFill>
              </a:rPr>
              <a:t>Vzdělávací oblast: Člověk a jeho svět - prvouka</a:t>
            </a:r>
            <a:endParaRPr lang="cs-CZ" smtClean="0">
              <a:solidFill>
                <a:prstClr val="black"/>
              </a:solidFill>
            </a:endParaRPr>
          </a:p>
          <a:p>
            <a:r>
              <a:rPr lang="cs-CZ" b="1" smtClean="0">
                <a:solidFill>
                  <a:prstClr val="black"/>
                </a:solidFill>
              </a:rPr>
              <a:t>Očekávaný </a:t>
            </a:r>
            <a:r>
              <a:rPr lang="cs-CZ" b="1">
                <a:solidFill>
                  <a:prstClr val="black"/>
                </a:solidFill>
              </a:rPr>
              <a:t>výstup </a:t>
            </a:r>
            <a:r>
              <a:rPr lang="cs-CZ">
                <a:solidFill>
                  <a:prstClr val="black"/>
                </a:solidFill>
              </a:rPr>
              <a:t>:</a:t>
            </a:r>
            <a:r>
              <a:rPr lang="pt-BR">
                <a:solidFill>
                  <a:prstClr val="black"/>
                </a:solidFill>
              </a:rPr>
              <a:t>Žák se seznámí s </a:t>
            </a:r>
            <a:r>
              <a:rPr lang="cs-CZ" smtClean="0">
                <a:solidFill>
                  <a:prstClr val="black"/>
                </a:solidFill>
              </a:rPr>
              <a:t>tradicemi a zvyky  adventu</a:t>
            </a:r>
            <a:r>
              <a:rPr lang="pt-BR" smtClean="0">
                <a:solidFill>
                  <a:prstClr val="black"/>
                </a:solidFill>
              </a:rPr>
              <a:t> </a:t>
            </a:r>
            <a:endParaRPr lang="cs-CZ">
              <a:solidFill>
                <a:prstClr val="black"/>
              </a:solidFill>
            </a:endParaRPr>
          </a:p>
          <a:p>
            <a:r>
              <a:rPr lang="cs-CZ" b="1">
                <a:solidFill>
                  <a:prstClr val="black"/>
                </a:solidFill>
              </a:rPr>
              <a:t>Klíčová slova</a:t>
            </a:r>
            <a:r>
              <a:rPr lang="cs-CZ">
                <a:solidFill>
                  <a:prstClr val="black"/>
                </a:solidFill>
              </a:rPr>
              <a:t> : </a:t>
            </a:r>
            <a:r>
              <a:rPr lang="cs-CZ" smtClean="0">
                <a:solidFill>
                  <a:prstClr val="black"/>
                </a:solidFill>
              </a:rPr>
              <a:t>advent, vánoční svátky </a:t>
            </a:r>
            <a:endParaRPr lang="cs-CZ">
              <a:solidFill>
                <a:prstClr val="black"/>
              </a:solidFill>
            </a:endParaRPr>
          </a:p>
          <a:p>
            <a:r>
              <a:rPr lang="cs-CZ" b="1">
                <a:solidFill>
                  <a:prstClr val="black"/>
                </a:solidFill>
              </a:rPr>
              <a:t>Druh učebního materiálu</a:t>
            </a:r>
            <a:r>
              <a:rPr lang="cs-CZ">
                <a:solidFill>
                  <a:prstClr val="black"/>
                </a:solidFill>
              </a:rPr>
              <a:t>: prezentace </a:t>
            </a:r>
          </a:p>
          <a:p>
            <a:r>
              <a:rPr lang="cs-CZ" b="1">
                <a:solidFill>
                  <a:prstClr val="black"/>
                </a:solidFill>
              </a:rPr>
              <a:t>Druh interaktivity: </a:t>
            </a:r>
            <a:r>
              <a:rPr lang="cs-CZ">
                <a:solidFill>
                  <a:prstClr val="black"/>
                </a:solidFill>
              </a:rPr>
              <a:t>výklad ,interaktivní práce žáků</a:t>
            </a:r>
          </a:p>
          <a:p>
            <a:r>
              <a:rPr lang="cs-CZ" b="1">
                <a:solidFill>
                  <a:prstClr val="black"/>
                </a:solidFill>
              </a:rPr>
              <a:t>Cílová skupina: </a:t>
            </a:r>
            <a:r>
              <a:rPr lang="cs-CZ" smtClean="0">
                <a:solidFill>
                  <a:prstClr val="black"/>
                </a:solidFill>
              </a:rPr>
              <a:t>žák</a:t>
            </a:r>
            <a:endParaRPr lang="cs-CZ">
              <a:solidFill>
                <a:prstClr val="black"/>
              </a:solidFill>
            </a:endParaRPr>
          </a:p>
          <a:p>
            <a:r>
              <a:rPr lang="cs-CZ" b="1">
                <a:solidFill>
                  <a:prstClr val="black"/>
                </a:solidFill>
              </a:rPr>
              <a:t>Stupeň a typ vzdělávání </a:t>
            </a:r>
            <a:r>
              <a:rPr lang="cs-CZ">
                <a:solidFill>
                  <a:prstClr val="black"/>
                </a:solidFill>
              </a:rPr>
              <a:t>: základní vzdělávání – první  stupeň</a:t>
            </a:r>
          </a:p>
          <a:p>
            <a:r>
              <a:rPr lang="cs-CZ" b="1">
                <a:solidFill>
                  <a:prstClr val="black"/>
                </a:solidFill>
              </a:rPr>
              <a:t>Typická věková skupina</a:t>
            </a:r>
            <a:r>
              <a:rPr lang="cs-CZ">
                <a:solidFill>
                  <a:prstClr val="black"/>
                </a:solidFill>
              </a:rPr>
              <a:t>: 7- 8 let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5138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7504" y="116632"/>
            <a:ext cx="101531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Advent </a:t>
            </a:r>
          </a:p>
          <a:p>
            <a:r>
              <a:rPr lang="cs-CZ" sz="4800" dirty="0" smtClean="0"/>
              <a:t>Co znamená toto tajemné slovo?</a:t>
            </a:r>
          </a:p>
          <a:p>
            <a:r>
              <a:rPr lang="cs-CZ" sz="4800" dirty="0" smtClean="0"/>
              <a:t>Advent je období čtyř neděl před Vánocemi.</a:t>
            </a:r>
          </a:p>
          <a:p>
            <a:r>
              <a:rPr lang="cs-CZ" sz="4800" dirty="0" smtClean="0"/>
              <a:t>Na začátku adventní doby vyrábějí</a:t>
            </a:r>
          </a:p>
          <a:p>
            <a:r>
              <a:rPr lang="cs-CZ" sz="4800" dirty="0" smtClean="0"/>
              <a:t> nebo kupují lidé adventní věnce. </a:t>
            </a:r>
            <a:endParaRPr lang="cs-CZ" sz="48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4791474"/>
            <a:ext cx="2266950" cy="200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1011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908720"/>
            <a:ext cx="79208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Adventní  věnec má 4 svíčky ,které označují 4 adventní neděle před vánoci a postupně se všechny zapálí.</a:t>
            </a:r>
          </a:p>
          <a:p>
            <a:r>
              <a:rPr lang="cs-CZ" sz="4000" dirty="0" smtClean="0"/>
              <a:t> </a:t>
            </a:r>
            <a:endParaRPr lang="cs-CZ" sz="4000" dirty="0"/>
          </a:p>
        </p:txBody>
      </p:sp>
      <p:sp>
        <p:nvSpPr>
          <p:cNvPr id="3" name="AutoShape 2" descr="data:image/jpeg;base64,/9j/4AAQSkZJRgABAQAAAQABAAD/2wCEAAkGBhAQDxQPEBAQEA8QDxAQEBAQFBAQFBAUFBAWFRYQFhUYGyYeFxkjGRQUHy8gIycpLCwtFx40NTAqNSYrLCkBCQoKDgwOGg8PGi0lHCUtKSk1LSwsLSosLCwsKS0sKS0sKSwsKiwpLywsKjIsLDAsLCwpLCwsLy8sLC8sLywsLf/AABEIALcBEwMBIgACEQEDEQH/xAAcAAABBQEBAQAAAAAAAAAAAAACAAEDBQYEBwj/xAA/EAACAQMDAgUCAwYDBwQDAAABAhEAAyEEEjEFQQYTIlFhMnFCgZEHFCNSobHB0fAkM0NicoLhFVOSwiWisv/EABoBAAMBAQEBAAAAAAAAAAAAAAABAgMEBQb/xAAwEQACAgEDAgMGBQUAAAAAAAAAAQIRAxIhMQRBIlGBBRNhcaHwFJGx4fEyQmLB0f/aAAwDAQACEQMRAD8A0irRhadVowK+XPVGAowKcCiAoAQFGBSAowKAEBRUgKeKYCinApwKICgAQKeKMLRBaKAjA+KeKk20+yihkYWn21JtqFNUhuNaDA3EAZlH4QeJ/wBY/MU6AKKWypQlPtpUBDspeXU1KigIPLpeXU1KKKAg8um8uuiKUUqA5/LpvLroiltooDmKU2yugihIpARBacrRkUNAAFaErUsUJFAELJUZSukrUbClQEO34pUe2lRuBABRBacCjAqxDAUYFICjAoAYCjApAUYWnQAgUYWnC0QWgBgtEFogtEFp0AIWiC0QFcXVutafSpvv3FQHCrku59lQZanQ0rdI7NtKKxWg/ajZe8bd3T3bNndCXj68e7qBK/luitlptXbuGEcMQFbHdW4Ye4wc8VUoOPJcsco8owHi/wDaS9m7c0ulQb0m2bzZ2vwdq/8AKcSeSPYZyFq9e0q2dUgIuea9wXGM+bBAYHuQTIPvPxXH124v77qH7HUXT+ZuHijTqVpVhm3qR6kCkGQ2BuPH3Hua6tOmPhR7vs/FhWOTm1bVbnrnhPxha6gGCqbd22AWQ5kHG5T3E4/T3rQ7a8s/ZAQ+qvvEFbAUccG4P6+mvVormnHTKjxM0Yxm1F2gCKW2jilFRRkBtpoqTbWJ8UftIsWVa1pGW9qS2wMBNu2ZguT+KOw4J+KcYOWyKjFydI2RWm21514b8dta1Asau6HtXlDC7Bm3cOSp91OQfY8Yr0WzeV1DowZGEqymQR8GicNLNc+CeCbhPkbbTRUhWmK1FGBGRTFakimilQERFMRUhFMRSAipRRxQ0ACRQlakpiKAIdlKpIpUAcoWjC04WiAqhCAogKQFGFp0AgKMLSAowtOgGAogtEFogtOgGAogKKKj1NwqjMCoIGN5hZ7AnsJx+dFAc13q2nQsHvW1KFFfcwG03GKoCeASQcfFeS+N9at/WXryOdq+XbtMQwBhB9PB2lt5n8+9F4jZruqvFlNoOTuBE+pAZcqPxZI+Se26qHVdQ8wAFdwhY3hy0iZ78T7V14cf9x3QhGFSi+V+RENU6/7xQwgYBIYfYnmtf4T8Wi3dsoF3FT5bOY3C2WkJ+W65H5e1ZTTC4FJ8o7cwCy29wWAQAckw4/rXPZ1bJdDNba3suKSPUCV3+pD7Dnn2FdKxqXJefqovFpUr2+9zm6jqt964x/FdutH3c1zzURaST7lj+pNETW2mtjnxzuNnov7GbgF++CYLW7cfMM0xXpq9YtNqbmmDDfatJcf1AQGJHv8A6x7ivCfDV823Ikq721KkkhdrMQd0Z+0QQQI71pF0B8l9RdDEBQN53F2yAMnJMmvL6nwz+ZlCLyttcLv6Hqmq67prQ3XLqBQBJBDRPExMTBj7VB0rxPY1NvzLZzkm0SBcVfMKB2XlQYB+JFeLrdcbhA3CAdxBgBsgsMRM5H3rq8OdQtC63meaqm2RKywEEbpgiRWn4eVDyY9CTk6s9E8SeJh+7anY2P3a4p7PZdkIBI9pxInJFeQdPUSGH6Dt8Vr/ABLfD6JyLq3Ftp/Dj1Ehrm5ixOZIgCY4Nef2mIyCR9sVWCD0u/M6+hyrDkuSs03WFW9N1UW0F2goJAEKqiN3LEgkj7mIr0L9ka3P3K4GJ2DUsbYPYFF3fkTn8zXkY1bNO5ixP4mJJ55k17L+yxv/AMencszMZ/ID+1RlTit+7Or2lnhlS0o1xWmK1LFCVrmo8Yi20xSpIpRSoCEimIqYigK0qAiIoSKkIoSKmgIqY0ZFCRSAGmp6VAEYFEBTxRgVpQhgtGFpBakAp0IYLRgU4FEBTGILRAU9L8jQAzGKxPWfEt0Pet2WytwgIwR1Km0C2IPLyPqHfirrq/U7oUBBa9TMG3sICgd3YBRPtDf5YHr17f5d4SHPIdwwZ1H1lCoKjMCRxxIzVR3ZlkbrYz17VX2Ja8FNpvSCpAYD+TBPpj3HsKh0umghgZtp6I7/APThuYjIz/eh1rkKB5an8W5W+rMA5IETPFHd1Y2ndFsIQRawWYxAGP8ALH9K7qpWhYsFuslr4dye70IDdqPIfy/YklP1iRnOCeIig6tqSXnaFDfhYXA3qiQJGIxnvFWV7xheNlSzBjdS5au24i2LZEJsQAQyy2ZM4ms3d1jYncFUAKCzXAqkQQsnaqn2A4NVBuXLs26von07Tce3nfyZXnTSYQMx3HgSBnj3/OrLpqWtplBcJEGFbcpgk4PEfzcccSa4zfJIne4O3G7AUcR89u0Vd9M6Qb0kqQSQqZPwGljyBMkgQAcmSAdpJtUee8z06bBR/wB3UJL77cBN68zLbwPbJ+Mj7Ueu6lda0s3GZSBKljzgwRxiZkDvS6vo0d0XT3WuhxNtWILAT6XmcDgjvkVH0XSjztl0yGCspIww24IH2P8AUVk0opyq2ej7PyxipQatvuDpNQG9CAg3MfxMRj8RPAn/AEe+4bw7aFhN4hkQKWRskgQVJHIkTE/2qj8RdPCC3s2oxxLckRLekCYAH9q4Lg1FkLtn1g8FiAsE/TGD3kfNS5OdW9LOrN1Emt1cUuyIep6YpbcBt1plMEQu3P08Z+3Yis0hxWr6mGOiKBtzIisSM4VwSMAds5HB+KytpSeBxz/n/StYS1J2cfTSq7JDbbbuj0kkT81vvAPit9JbNp19LLb23HkrbUF4bYvqYmRjHbNY57YFq3AM5DTMQYI5+9dFk3AIChZaDugksD3X8u/vNRlhqVM6OmyfiJuL4p/seoeHfHjNfuJrLiKnKNCqEgYEDJBj5MkVremdc02p3CxeS4yQXUSCoPBIIBg+9eGOCSLpWdvJHaIH9/8ACtf+y+2DrWZdwH7vcLcruPmKBuHcj1c1y5MSjudWTBBwc1s19T1IrQ7akimIrmPOsiIpEUZFDFIZGRQlalIoCtICIrUbLU5FCwpUBBFNUm2nqaAjAowtICjArUkQFGBSAogKYCAogKdVqQCmAKrSZgPv7UZrO+NNfesabzrLBGW7b3EqG9BMHnA5FNIuEHOSiu4HiK7auWWQ7GIn0ySQY7ACQw5nj3ryrresL83D9KkAi3uPKrJIxjk/atT1vq26yo3F7uxTtCgqAR64P1LkjjuK8911y2dzNwGgFV/DOBGJyTXRijb3FCLU38LO21aVoDn1IBMQQ6kSpCiIMmCB7j5qss6SWMzMmfvNT3OpKG81CHGyJIIJkRsjsRjj29q6bBV/fcpjdOSDkE+/Nb5W4rY9DoJqU7y7/r8/U7LnR5sqQ1slt0IGBf0EAgj8MzI99pqoQIjDcu/I9MxOe9d2o6k6hUUiVJIYIitkd2Ak/EnFVdmXujPqbdk1liTu+x63tPqMUsT0remvT+B9ZaXcHVYDKxA9UMN2YJ574zxXVotefpf6Qm2RAYjPJPMyQe0c126+zDIQgAgEgYBGBJHb+UY+5qDSWEG8MSrggpMQJ7HBYyTEgEe9dEcmpHw0oPkn6fpxdvbV3KpAZ1GxhGJlo3AtAxJ70uuaF/Nba1w20eZLem3cK+pVzIj/AMVbpbGjsSgD37j7bYggvdb6cdgAJP50z6Vkt29NbDXtRdLW1iSXuON1y4faBuM9t1c3vW52uOP+s9THiWLH4ueX/pGf0mnulvNEuAJ9TM9xxOQFPaTPyCK7+o9XN/y7FsbnRQqsN1qDzBIG5iM5wBxNc9/qnlEoU9YJX8S7No2hGV59QzMR2Emn0+qZrFwsw3G6lxVKzDCRuUmQuDFaNJvVJFdL0/VdTGUIbLka2biHy7krcFwbrjBQCp4luZnEyQc8QZ6m6ZackmPMlgyCByTHtBAxA9qq7GrYfUvmqY9GQG4n8XOOYqyv6G5sN5d5tW2WCclbZ/5T/KRBXj5zNVLd2jznjeO4yTv7s59BoQpIMOu8spIBCgNtBI9zI+0cE1Df0mouahha5IZl2sqs69yJPuT+n62+lt3NQdyISZgMJXJld20g+/JyKHVI1pwr7lJDykFSABEgloaJOAOBUe83OjBhzwdwW/z3K1NHcsGLtqFYe4M84BnkZwTj7V6H+zJf9ouFt9tlshBbYZZSQ25j2Ijj5qkDXtqSoLOu5SYK7jhbu49jKjPcCe9aPwXctWLpD3rXpssrNKgGHn1POYgz8n71jlnKSouHXSknCS5N/NKK5rfUEbhljsZHq+QOY+TXSnFc4WCRQkVIRTRQOyOhIqRloaRRERQEVMwoCKQEVNRxSpUAIFEBTgUQFWSICjVaQWpFWmA6rSJoqY0wBZZrMeO7BOjaBHrtyQTEBjIj9a1UVgv2iXtigHf/ABTtO0wuAYBHcmD+lXFGmFyWSOnm0efat2WFJILmARACkZJ+2Dj+1cWov6dLbJuSWUjMOxPvXXryptnzBKxwMZ7Bfb/IVQ29GFYAqZP02xn/AORPPI9vtXZjij1Z449JahTvmzhtL23blJHBEfY/rVj02+w4gyYM9s+9HqtKC8LbRWZQPwqNxH9B9vauFkdGIbsxHM95n7Z5reaU40eViyLFl0nRq7st9gP7UGlunzUjkHA9zzUDMT81LobLG8sKTDSZ4j5/13qYxSRv1GSUoujV3bJn1m4w2kuu1Niy89iBI/z710aN7MAqojcX7kEmPUD/ANo4xk129P8ACatFzUPaQ8hAd4GOcnLfNWg0ti0soj3VAxwNxLdhIgDivMz9Sm6gicHTaV4+SjCBriXoPoVxtMwrsZLKPmK1fgbpu69c1jD0oPIsTmAdrXbnwTgfYVj+sah2vOgtC01otb2CGAZTBJIxOCMSMmJq28I+IXsPds3mFpBYusUYiFcKSrcYJMLjBn4rojCda5KmXng9G3D3+Zhdnm3WZiZa47k8zuYn/Gri30qbKkPb9Vw2whYBwQobcV7KZifes/orsbf0/PFaDzmRPrhV3NIS3uMxILRJGODipy3dM+k6DPix4uNyov6QhwrYKnaQRtIC8z3wJr0Tp6gWdi5U2wMrE7l5KmfcYM153+9l3IMy8yxJZj3Mnn9KuXsXDEgsUdWB9R2+rLe/Hb5rSKkt2eX1UMeXJcduxpehaG9ZtOEusUMHCjAzgnscEY+a5OsMrEtfi+PS6pLhtobbA3Z53kmfjINculvXbdwKLjC2xgrlxlSRgnOSP/kaqep3bjPJYNjtxiN2e/8AasdMtbt7Hn5ccW1FPfnbujVrrLTP6X/gqoZ14G1hjaDhYUe31AYPNS9Lv6S1c3ow1FppKsrqGBMAK2D85xyfscZpnZfVuAKlW+wBwfmptBfm6WZdzM24vuFuFXk4AjsJ+Pmm4p88HlZ8LwtOLPV/D+pS7edLW+3tBLJvc5hSRO0cFo7jnmtOqmM896wPQOp2WO7deXeq7gym8FED1ZGJ9+8e1egoggRxAjj/AArFqKbUSoSbVsGKYipNtMVoo0sjIoCKkIpiKkpMiIoCtTFaErSLIYpVJtpUqAjiiApAUYFaEjqKOKSinoAUU4FOBTxVImwGNeZ/taa43k7SQiF5kbZfGR/NCyOIya9NK1X9R6XavoUu21dT/MBI+QeRWkfgXCbhJSR8+am+zwNoJjvwMGW/tXTYFxdsLB9fqjLCBMD3xWs8R+F10KBoa6hdwGIErKqUDn77hx/lWV0mtJbywGYApDAHbbggkxy0Z+8V0RbaOz36neSctK4+Pp9B9RpDIdjtQbZY+nAgkCc88T96ZNFproC2hdS5u3M5O8bWkKuT/NAMjiT2qLWi7dfYTuXdgBTmTtDxmGgj4/LNR9OtRuIliBs53GZX2iJgDPcD5q2npuzzOoyRlkbx/mwdP0obv94TJCyo4BwwTBkjAJ+SMnjS6HwNcZl3XPKtlV3AuWeQeApEZ98R7Hiqvo2qVdVaa4zBfMG7fH19pjEbiM5gitbrvDyatnZl3CypLOY9Jn3++KxzZXD7/g36XA5pZJy+v6ndd6DYs2wUs21a2cPEsJEEl+TgnmuhLANn5IiOJ5yD3/1xmqbw753lvZe4blli6Wi5Je2QP5j9SZIzkFe84s9JpG/gWBdlL29bbv8AV6E3sr8CcASSOMg8nz545T43PTclHnYyer6RfN661lLlxVa0XYf8M3hKmJkyzTiYkzGK67Xh29Ys3WvIRce0wC4PlLsJLPBgEzxk47cDUaWxqyBd09//AGYm4E3I4nbcI9JkAqTI3YweOKz/AFtblwvYdmuak6ckrbF1balpJQsv1SBgt2J7mu9yehRb7I5c3UzUN+E9jAIoBwcK239Iz/Su7UasGxz6if8A7VUaY7WhpB4M+9Sm5j8sf6/WtJwuR24cq92SdLstduwDHz7REn9K0DXkB9VwFQRKljmAPSBg4+Yqt8MWAd7GZ2nYBOTuA/SrDqlldquD63kMvbAgt+sVeR6Wb9Nj14td73ZLf1otPsX1M4UAwWj4AImld1O9VtPbAKlohIaWABJjIO0QDGJMGuPp+gYp5v0/xUCNgCc8nsMT/wBtd67EVwl62rGAGed7giYUkwDmMjOOKymr37nz3XzUsip8EDdKtgEqykzCqWwYPYATJ79sfNSttVdiklwU3sbauAcekAkCSQP5jNS6e+zH1ww3lhKsTISNpBJ3due0VFauw2Awn6sLz9uxg9x3rJ+Lk5MicdmzW+A+hnUMXe6QyMrwgKtIbhsRBE95BBkV6mKwv7M9CzK2pLQubKoMAgbfWR+XPet3FZUk3RrF7DGgNGaaKDQjIoYqQigqSkwSKE0ZoDSZaBpUopUigQKMCmFEKskICiFMKIU0SxxSNOBTkUyQTULipyKjZatDRjvHejDWg7rutD0scegsYVgOe8TPce5rzj/0WxZUNcD3E3qMv9UiY2oMjEc/i+1e0dXsbrF3EkWrhXG4g7DBA9685u9Fvm0w2Wtqi2UtXAfRdIlSrAEArBbiP4i11YpJbM5c0Ldoy9zRPbcH1WZVbiZaEBkbCcAMpBG3sIyYmoDeCjcW3NCbgZTcWBBmJLHvuI7Yq6uaTUKiDU25XaWuXoUW0LGPKZVbcw59YGJB9QFctrpwbUBF3K5GxpIOPqj0t6pGQRMzNPN4VdbEQTyNRsn6FoBdcXv4nliZV29MxBUr2HIIBIjHc1D1TxAbNx1sHfZJyc4bcQ4EfUoIP6RnBrt6prPKQaXTjIA8y4ZYKvzHcz+k4qgfTydpG1x9SKVIWeD6ZjImDHuPauRL3i1TWx2ZM34bwY34u7L+34lAsBLNu5vRdpvXFCKGYncwXcSSCSI/81Bbt3CB6SS9wgBi1pWdz+FWAjmJiM/au/w7YVEFy7AZ/wDdKoLOUgZgSc/410dUu6S6fIuG5Zun/dtcUqVblWVhwwMEZBxUaop1Wx34feTx658+X35nb4Z6Rp3UXL9x7jTsXTwbYt3ByHXcS0GPjNcnWm8+8DYPqVnDMAVyDAG6fV+LgYM5qo6N4fuPqDa1Vy6/lepB5lyHEk+YuZ2HHzIia3Nno4cyF9C8EYFZZ8mmWnHu/oTCKzRfvNl9f23PPup+GluHe+5WJ9TpLsTmZn6uO5FVtrw2hZlZ7pj2VAIkxnOf/ME16B4h0qqhtgklmUgKYYD+YVld5QqVuSdu0KRu3wQZ5G36okYGecRr0+aco+I480ZY8ix4m6aKu8H0r7bdrfbdFb0kA8e2e85M/n247/VmuNuNp0CwMNJnmSR96urksv1RucYaVk4EzHYfOKfU9GEsbTbiACoEktAlhIx7fqK7Iu0exijkxxWPK6Xo0/jfl6lFZLyzTCnJtxEgcknHsD949qPohDs65UKHOCAQJMH7jjFHrbBnYjAMy+Ww/l9UN9iByag0yeVrAomHLKZiCWDKQIORxTTUkVLCsUktO17/ABv+C61kKgX+ZVJKllOBEETAU/ESSfze3Y3EF1kgTtdzztPqOMjLGBEx2FV9u4TcLFbpGeAQI+mF74yOM1ZdP6dqnyqBlaTvCvtUjvJjuBjPBmuWbcVyeJ1OLHHI1itq/tHo/gzxApTygCpN31nYWNxtoEiIVFwO7HHatyaxvgnoF5FW5dcAgQEiWSDwH9vgziOK2ZrKK2MgYpiKKmIqhgEUBFSGgNItAGhIozQmpLRHFPTxSpFgiiFMKIVYmOKIUwohTIYQp4pAUUUyGwSKEipIpbaaCyEpWa8UdFFyH827bYvvHlHyzuS39ZcZ2qqkx78ZitSVrl6hZY22CAFyu0bogbsE/oTitEwe6PNbXSNUttnTUsyKQCNUPMMsJ8oMkObhB3EAgLMZxNF1O1cDbGYq5WVNtrjMD5jDepckzuB4JWREkSa9DXReZf8AIBK27YBxAMhF80/9RaBPvntTDpSO1ouq+WvoKwCNvllAvwMA/GTXRN6o0cqjueV2NGdrMDcZ2J3kktvJwZiMHb2I2n2yK5vLS2WaNiQbbC2SNpBVpBJG0kcZzun3A1XUekeQ72rVpkIYkW2Crv8AU0QBxuWDHvmqHq2iDBTEnBVzwogfUQJgwZJ+fgHnxz8VMUm+JffqavpGqtN/FBO02wIALMkAQpAkx9vjtmo7vTy91r7sRaVSFNz0M5Igkg5CgTz/AIVjb3VrhtmNqNMIlvegCxtWWJE/i9sewxUKXGcBXuvENs+t2DADbJI7xMfOKJYtqPSh1j/qUXx6G20fX7C73NxQCVtoScsFElgOYMkT8UXUv2jOxW1ZBS0hEm2IgYkqCfUfkmKw9qwM7gNx7glADB5PcYiJEV1NpVZMKs+lsegkGRBjmGBg9p9orL3KTe5jLqskttO/yOvUdduX9UbxyCrJtPqAUer7s0A8ZyPaugdYtSCWZQZhm3EKeCjwCQOPURBkGe5rbOnO3BZIkKeSpPJ3t9OI79vyrl1th2VVt/TCDaT6WkHO8wXIwJaABxwYuOOLpHLOUtV3udwvLem4b23e5QIzBypEYYg+nJ9o+a77HrZdt0eUnpZQd3ADZjkT3/5e9Zm3cRFFtkuJcBG3KKPcHK7hz2MEf16tNqDbaNpErs823DwrDaQdhMz8jmuhLSel0/XteGfH0+/1LDrmkSzba4BBH1AHJBYer7RmO0CqdtJ5rIVOTCgj8U/TGeZ/uauGNu4AYcsoNsrwCD/xQHg8hTmJJrq6P4WvO6BVBtXFJVQQGPMrkyvBMmO1ZzkrtG0uqWh4+U1af+Vlh4N0ZRijI5kkOFDlgTBkwZiD8T7nivYdHoUtqQoEMdzcncdoG4zyYAz3rIeF/DUsf3i0rA2xtYALAB3W2WOJ3XPtA+K2lqxtUKCxAESxk/me9YK3uzzRWrIWQOOalFCq0dOqBg0Jo6Y0gRGaE0ZoSKRaANARUhFARUloGlT01BQwohQiiFMAhRCmFEKZDCFEKEUYpkMVPFKnAqiRttCVqQClFMVlXpOmlLjXMeq45I91M5/U1yaKz9duAxQyoP4tpIdPzV4/Or8iuW/o5YOkB149m/5T+RI/P4FWpCozHV/DSajUpdYeZaKKQCWDbrZH4vwtk5PcEGMkYDqdgWrlxdrIE1Nzy3WSLYFxtpZeYB3A8YHtmvaVsjJiN2WEyJ7mOJ+e9ZfxL4RW4jvbDFjsOwewJ3/fncPkD3qJLYco618Tye30cm8iQ126x22gIXcxAhdxJK57nsCZxXW/hZlZrAHmPtRyyrHlYDuu49wCOeZ9mrQdHttpdQnnoEY3NOQ7hk3KtxZKDguAQpHtxW96f0e2uouMMndeLkmd3n+W/wDYHP8AetIzbMow8+TxW1oComTu2Y2uwDbeSucggYxInPFSWtEWBUs7hgCFY85AEZnLfb6W9q9g6v4aQ6Z7OntoGu3N29v+HwWYHmSF2iP5h2rzPVdOZV3OuYwhAB2/2mDP5/FTKVIHrTq3RX3EJIAGCFO4lscEAxyJIGYyRE0KWTsDFCCdwDC4zCZtemeQYvcDtmtZ0rQ+ZY1F0gqlzSMgRUV0YW0YtI3Db6u0HAB9jVT07phu6waVyzMuoNs3RuAM7VBI4EqCw7mD7VWCrtGbiVl7oCFCWS/PlXmtbNpU7GPqUbeARDJiNwYGDVp0PwIp2XGug6c6pdNcZElXDibd1WDSASbYzwXHMV6V4V0hFpA9r0+XYv2yy/Tc8rybgE8H0A/a4fmu3pfhu1asGwVBRwFZRhSEJCvAiGgKSfcVU5dkaKPcptF+z7Sozq1pLtnafKLs5ezuPrQZiJyDEiTV3pegWLc+WgU9j7ZxzzVmbdN5iyFkbiNwEiSB3j2rE11eQNtDGYnvHH5VIFp4pwKBWNFKnqI6hN/l7l3xu2yJj3ikxBGhNGaia8oIUsoY8KSAT9hUspDmhNEaA0FIE0BqQ0BpGiApU9KkUCKIChFEKYMIUQphRCmQwhRUIoqZDCpxTCiFMkelFIU9MkRodtHFIimKyPbTqlGRTimFkOp0Vu6NtxFcAgwwDZBkHPyKddMoJIUAtEkd9ogf0qUCltoFZCVqt6t4ft3xMAOJIP3jH/6j+tW5WnC0mk+StRTdP8OpbtC23qAP2wV2sn2PqP8A3GiHhqx5rXWDMzXbF5QTi01hNiFIyMSDMzJ96uQtLbQlSpE6gIpUW2nIphZy65otXDMRbf8A/k1W6DUpbUFsXQy2Cn/sqpiP+n8U95HxV2UBEESD2NBc0yNMqpkgmQDJUyJ94rOUW3aKUlVModX1Jm8xkZrbWwoVQQSWPdlbhQGGff3xXUOppaRzve6bSom0wJIX6xPYzljj27TaXLCsCGVWBiQQDMGRPvTPYU8qpmJkAzBkfoajRLmx64vscX/rdnglgZYEFSCITdMexHHvVfe/2h2ZFbd5Vnyzx5bbmfcW4BAIEZ5Iq21umNyF9IUk+YfxFY+lfaeCfb71IlhVkqAJiY+BA/pScJSdPgpSS3XJwXesBSwKNIKeWve5vMKY/Dkd/ce9V1y+t+6QwVVuW0UM4V4YM2FYYDe0kfY1fNpkMyindG6QDujifeKZ7CkEFVIbDCBBj4pShJ8spSS7FavWrYLLPptqRuMlnKkKQo7/AOu2a5rPVAC9wqTcdwi25HpRE3SScARuae9W/wC6W9oTYu0cLAjmf7gU9yyp5UGDIkAwRifvScZ+ZScfIq9R1aQdoZf4PmA+kmf5YPaJz8GuvRg+WstvO2S3uTk1K2nQySqncu1sDK/yn4p4jA4pqLu2yrXYGlT0qsCB7RJkGMAfbPbPfihWw/dz3n9cf6+KVKgGOulf+cgD6efn5qYaczIbO2O5gxE8/n/jSpUyGK3oyPxHgAe8A8TPtimGkc8uRggET3jPOOKVKqRDJmsMR9ZGTx8mY/KkNM//ALh7/wBjH9SDSpUyR10z4m4TDAwfgg9v0rrApqVBLCFOKVKmSPFKKVKmIcCnpUqYCpopUqAHpU9KgBqanpUgGpUqVADGmNKlSAY0JpqVItDUJp6VIoE0JpqVItAmhNKlSLQNKlSpFH//2Q=="/>
          <p:cNvSpPr>
            <a:spLocks noChangeAspect="1" noChangeArrowheads="1"/>
          </p:cNvSpPr>
          <p:nvPr/>
        </p:nvSpPr>
        <p:spPr bwMode="auto">
          <a:xfrm>
            <a:off x="63500" y="-8429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996952"/>
            <a:ext cx="5112568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07383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8253798" cy="62478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Dříve lidé  podle pranostik  předpovídali počasí , </a:t>
            </a:r>
          </a:p>
          <a:p>
            <a:r>
              <a:rPr lang="cs-CZ" sz="3200" dirty="0" smtClean="0"/>
              <a:t>úrodu a  budoucnost</a:t>
            </a:r>
            <a:r>
              <a:rPr lang="cs-CZ" dirty="0" smtClean="0"/>
              <a:t>.</a:t>
            </a:r>
          </a:p>
          <a:p>
            <a:endParaRPr lang="cs-CZ" sz="2400" dirty="0"/>
          </a:p>
          <a:p>
            <a:r>
              <a:rPr lang="cs-CZ" sz="2400" dirty="0" smtClean="0"/>
              <a:t>Na svatou Kateřinu,                </a:t>
            </a:r>
            <a:r>
              <a:rPr lang="cs-CZ" sz="2400" dirty="0" smtClean="0">
                <a:solidFill>
                  <a:srgbClr val="FF0000"/>
                </a:solidFill>
              </a:rPr>
              <a:t>25.listopadu</a:t>
            </a:r>
          </a:p>
          <a:p>
            <a:r>
              <a:rPr lang="cs-CZ" sz="2400" dirty="0" smtClean="0"/>
              <a:t>zalez pod peřinu.</a:t>
            </a:r>
          </a:p>
          <a:p>
            <a:endParaRPr lang="cs-CZ" sz="2400" dirty="0"/>
          </a:p>
          <a:p>
            <a:r>
              <a:rPr lang="cs-CZ" sz="2400" dirty="0" smtClean="0"/>
              <a:t>Na svatého Ondřeje,             </a:t>
            </a:r>
            <a:r>
              <a:rPr lang="cs-CZ" sz="2400" dirty="0" smtClean="0">
                <a:solidFill>
                  <a:srgbClr val="FF0000"/>
                </a:solidFill>
              </a:rPr>
              <a:t>30.listopadu</a:t>
            </a:r>
          </a:p>
          <a:p>
            <a:r>
              <a:rPr lang="cs-CZ" sz="2400" dirty="0" smtClean="0"/>
              <a:t>zem se ještě  ohřeje.</a:t>
            </a:r>
          </a:p>
          <a:p>
            <a:endParaRPr lang="cs-CZ" sz="2400" dirty="0"/>
          </a:p>
          <a:p>
            <a:r>
              <a:rPr lang="cs-CZ" sz="2400" dirty="0" smtClean="0"/>
              <a:t>O svatém  Mikuláši,              </a:t>
            </a:r>
            <a:r>
              <a:rPr lang="cs-CZ" sz="2400" dirty="0" smtClean="0">
                <a:solidFill>
                  <a:srgbClr val="FF0000"/>
                </a:solidFill>
              </a:rPr>
              <a:t>5.prosince</a:t>
            </a:r>
          </a:p>
          <a:p>
            <a:r>
              <a:rPr lang="cs-CZ" sz="2400" dirty="0" smtClean="0"/>
              <a:t> často </a:t>
            </a:r>
            <a:r>
              <a:rPr lang="cs-CZ" sz="2400" dirty="0" err="1" smtClean="0"/>
              <a:t>snížek</a:t>
            </a:r>
            <a:r>
              <a:rPr lang="cs-CZ" sz="2400" dirty="0" smtClean="0"/>
              <a:t>  práší. </a:t>
            </a:r>
          </a:p>
          <a:p>
            <a:r>
              <a:rPr lang="cs-CZ" sz="2400" dirty="0" smtClean="0"/>
              <a:t>Když na Mikuláše prší, </a:t>
            </a:r>
          </a:p>
          <a:p>
            <a:r>
              <a:rPr lang="cs-CZ" sz="2400" dirty="0" smtClean="0"/>
              <a:t>zima lidi hodně zkruší.</a:t>
            </a:r>
          </a:p>
          <a:p>
            <a:endParaRPr lang="cs-CZ" sz="2400" dirty="0" smtClean="0"/>
          </a:p>
          <a:p>
            <a:r>
              <a:rPr lang="cs-CZ" sz="2400" dirty="0" smtClean="0"/>
              <a:t>Lucie noci upije                    </a:t>
            </a:r>
            <a:r>
              <a:rPr lang="cs-CZ" sz="2400" dirty="0" smtClean="0">
                <a:solidFill>
                  <a:srgbClr val="FF0000"/>
                </a:solidFill>
              </a:rPr>
              <a:t>13.prosince</a:t>
            </a:r>
          </a:p>
          <a:p>
            <a:r>
              <a:rPr lang="cs-CZ" sz="2400" dirty="0" smtClean="0"/>
              <a:t>a dne nepřidá.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48984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682818"/>
            <a:ext cx="84604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Barborky</a:t>
            </a:r>
            <a:r>
              <a:rPr lang="cs-CZ" sz="3600" dirty="0" smtClean="0"/>
              <a:t> jsou prastarý lidový adventní zvyk, kdy na svátek sv. Barbory dne 4. prosince</a:t>
            </a:r>
          </a:p>
          <a:p>
            <a:r>
              <a:rPr lang="cs-CZ" sz="3600" dirty="0" smtClean="0"/>
              <a:t> 20 dnů před Štědrým dnem o Vánocích se uřežou větvičky třešní nebo višní, vloží se doma do vázy s vodou tak, aby do Vánoc doma v teple pěkně rozkvetly, což se s trochou péče a štěstí snadno povede.</a:t>
            </a:r>
            <a:endParaRPr lang="cs-CZ" sz="36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671" y="4510047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10479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764704"/>
            <a:ext cx="415357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Odkazy</a:t>
            </a:r>
          </a:p>
          <a:p>
            <a:r>
              <a:rPr lang="cs-CZ" smtClean="0"/>
              <a:t>Obrázky byly  použity z  dostupných webu:</a:t>
            </a:r>
            <a:endParaRPr lang="cs-CZ" smtClean="0"/>
          </a:p>
          <a:p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51520" y="1582341"/>
            <a:ext cx="828092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50"/>
              <a:t>http://www.google.cz/imgres?q=v%C3%A1noce&amp;hl=cs&amp;sa=X&amp;biw=1441&amp;bih=654&amp;tbm=isch&amp;prmd=imvns&amp;tbnid=w3C4NXx-k6-VlM:&amp;imgrefurl=http://jarvis.bigbloger.lidovky.cz/c/237345/Vanoce-Vanoce-prichazeji.html&amp;docid=uFRZlsGrNjIXWM&amp;imgurl=http</a:t>
            </a:r>
            <a:r>
              <a:rPr lang="cs-CZ" sz="1050"/>
              <a:t>://</a:t>
            </a:r>
            <a:r>
              <a:rPr lang="cs-CZ" sz="1050"/>
              <a:t>bigbloger.lidovky.cz/blog/7077/237345/vanoce_11.jpg&amp;w=250&amp;h=350&amp;ei=6L9NUIG3CY7FtAb4tYEY&amp;zoom=1&amp;iact=hc&amp;vpx=185&amp;vpy=273&amp;dur=2713&amp;hovh=266&amp;hovw=190&amp;tx=83&amp;ty=156&amp;sig=116909212397028187337&amp;page=1&amp;tbnh=136&amp;tbnw=97&amp;start=0&amp;ndsp=22&amp;ved=1t:429,r:7,s:0,i:161http</a:t>
            </a:r>
            <a:r>
              <a:rPr lang="cs-CZ" sz="1050"/>
              <a:t>://</a:t>
            </a:r>
            <a:r>
              <a:rPr lang="cs-CZ" sz="1050" smtClean="0"/>
              <a:t>prozeny.blesk.cz/clanek/pro-zeny-vanocni-priloha/127982/nezna-vanocni-dekorace-nezapomente-na-barborku.html</a:t>
            </a:r>
          </a:p>
          <a:p>
            <a:endParaRPr lang="cs-CZ" sz="1050"/>
          </a:p>
          <a:p>
            <a:r>
              <a:rPr lang="cs-CZ" sz="1050">
                <a:hlinkClick r:id="rId2"/>
              </a:rPr>
              <a:t>http</a:t>
            </a:r>
            <a:r>
              <a:rPr lang="cs-CZ" sz="1050">
                <a:hlinkClick r:id="rId2"/>
              </a:rPr>
              <a:t>://</a:t>
            </a:r>
            <a:r>
              <a:rPr lang="cs-CZ" sz="1050" smtClean="0">
                <a:hlinkClick r:id="rId2"/>
              </a:rPr>
              <a:t>prozeny.blesk.cz/clanek/pro-zeny-vanocni-priloha/127982/nezna-vanocni-dekorace-nezapomente-na-barborku.html</a:t>
            </a:r>
            <a:endParaRPr lang="cs-CZ" sz="1050" smtClean="0"/>
          </a:p>
          <a:p>
            <a:endParaRPr lang="cs-CZ" sz="1050"/>
          </a:p>
          <a:p>
            <a:endParaRPr lang="cs-CZ" sz="1050"/>
          </a:p>
          <a:p>
            <a:endParaRPr lang="cs-CZ" sz="1050"/>
          </a:p>
          <a:p>
            <a:endParaRPr lang="cs-CZ" sz="1050"/>
          </a:p>
        </p:txBody>
      </p:sp>
      <p:sp>
        <p:nvSpPr>
          <p:cNvPr id="9" name="Obdélník 8"/>
          <p:cNvSpPr/>
          <p:nvPr/>
        </p:nvSpPr>
        <p:spPr>
          <a:xfrm>
            <a:off x="251520" y="3212976"/>
            <a:ext cx="82809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/>
              <a:t>http://www.google.cz/imgres?q=advent&amp;um=1&amp;hl=cs&amp;sa=N&amp;biw=1441&amp;bih=654&amp;tbm=isch&amp;tbnid=Rnzfan6fWMK-SM:&amp;imgrefurl=http://christmas-life.blog.cz/1010/advent-2010&amp;docid=yw2S9-EibkrXkM&amp;imgurl=http</a:t>
            </a:r>
            <a:r>
              <a:rPr lang="cs-CZ" sz="1200"/>
              <a:t>://</a:t>
            </a:r>
            <a:r>
              <a:rPr lang="cs-CZ" sz="1200" smtClean="0"/>
              <a:t>nd04.jxs.cz/772/954/6db93097cf_70455658_o2.gif&amp;w=338&amp;h=300&amp;ei=isBNUMbSA5HEtAbO1oHgAw&amp;zoom=1&amp;iact=hc&amp;vpx=1159&amp;vpy=299&amp;dur=144&amp;hovh=211&amp;hovw=238&amp;tx=154&amp;ty=139&amp;sig=116909212397028187337&amp;page=1&amp;tbnh=143&amp;tbnw=159&amp;start=0&amp;ndsp=21&amp;ved=1t:429,r:13,s:0,i:113</a:t>
            </a:r>
          </a:p>
          <a:p>
            <a:endParaRPr lang="cs-CZ" sz="1200"/>
          </a:p>
          <a:p>
            <a:endParaRPr lang="cs-CZ" sz="1200" smtClean="0"/>
          </a:p>
          <a:p>
            <a:r>
              <a:rPr lang="cs-CZ" sz="1200"/>
              <a:t>http://www.google.cz/imgres?q=advent&amp;um=1&amp;hl=cs&amp;sa=N&amp;biw=1441&amp;bih=654&amp;tbm=isch&amp;tbnid=dw1GAvmYLo7nGM:&amp;imgrefurl=http://www.slunecnice.cz/sw/advent/&amp;docid=8KCUyVbQGbAqCM&amp;imgurl=http://i.iinfo.cz/s/43/23357_s-advent.gif&amp;w=281&amp;h=228&amp;ei=isBNUMbSA5HEtAbO1oHgAw&amp;zoom=1&amp;iact=hc&amp;vpx=894&amp;vpy=314&amp;dur=342&amp;hovh=182&amp;hovw=224&amp;tx=129&amp;ty=100&amp;sig=116909212397028187337&amp;page=1&amp;tbnh=143&amp;tbnw=156&amp;start=0&amp;ndsp=21&amp;ved=1t:429,r:11,s:0,i:107</a:t>
            </a:r>
          </a:p>
          <a:p>
            <a:endParaRPr lang="cs-CZ" sz="1200"/>
          </a:p>
        </p:txBody>
      </p:sp>
    </p:spTree>
    <p:extLst>
      <p:ext uri="{BB962C8B-B14F-4D97-AF65-F5344CB8AC3E}">
        <p14:creationId xmlns:p14="http://schemas.microsoft.com/office/powerpoint/2010/main" val="4249884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240</Words>
  <Application>Microsoft Office PowerPoint</Application>
  <PresentationFormat>Předvádění na obrazovce (4:3)</PresentationFormat>
  <Paragraphs>59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131M</dc:creator>
  <cp:lastModifiedBy>131M</cp:lastModifiedBy>
  <cp:revision>14</cp:revision>
  <dcterms:created xsi:type="dcterms:W3CDTF">2011-12-12T20:09:08Z</dcterms:created>
  <dcterms:modified xsi:type="dcterms:W3CDTF">2012-09-10T10:28:50Z</dcterms:modified>
</cp:coreProperties>
</file>