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7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401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30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785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34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875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520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501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887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746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27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968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BC27B-4559-448E-8DFD-60F9A1757A84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AF148-FE48-48B7-B4B9-07E7866A2B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778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4843858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VY_32_INOVACE_M.2.5- 5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Sčítání a odčítání do 100 bez přechodu desítky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450" y="4869160"/>
            <a:ext cx="6261100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24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844824"/>
            <a:ext cx="64087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/>
              <a:t>Anotace : </a:t>
            </a:r>
          </a:p>
          <a:p>
            <a:r>
              <a:rPr lang="cs-CZ" b="1"/>
              <a:t>Autor</a:t>
            </a:r>
            <a:r>
              <a:rPr lang="cs-CZ"/>
              <a:t>: Mgr. Dagmar Šaflová</a:t>
            </a:r>
          </a:p>
          <a:p>
            <a:r>
              <a:rPr lang="cs-CZ"/>
              <a:t>Základní škola a mateřská škola T. G. Masaryka Fulnek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Matematika a její aplikace</a:t>
            </a:r>
            <a:endParaRPr lang="cs-CZ"/>
          </a:p>
          <a:p>
            <a:r>
              <a:rPr lang="cs-CZ" b="1"/>
              <a:t>Očekávaný </a:t>
            </a:r>
            <a:r>
              <a:rPr lang="cs-CZ" b="1" smtClean="0"/>
              <a:t>výstup: </a:t>
            </a:r>
            <a:r>
              <a:rPr lang="cs-CZ"/>
              <a:t>Žák si procvičí učivo  sčítání a odčítání do 100 bez přechodu desítky.</a:t>
            </a:r>
          </a:p>
          <a:p>
            <a:r>
              <a:rPr lang="cs-CZ" b="1"/>
              <a:t>Druh učebního materiálu: </a:t>
            </a:r>
            <a:r>
              <a:rPr lang="cs-CZ"/>
              <a:t>prezentace </a:t>
            </a:r>
          </a:p>
          <a:p>
            <a:r>
              <a:rPr lang="cs-CZ" b="1"/>
              <a:t>Druh interaktivity: </a:t>
            </a:r>
            <a:r>
              <a:rPr lang="cs-CZ"/>
              <a:t>samostatná práce žáků </a:t>
            </a:r>
          </a:p>
          <a:p>
            <a:r>
              <a:rPr lang="cs-CZ" b="1"/>
              <a:t>Cílová skupina: </a:t>
            </a:r>
            <a:r>
              <a:rPr lang="cs-CZ"/>
              <a:t>Žák</a:t>
            </a:r>
          </a:p>
          <a:p>
            <a:r>
              <a:rPr lang="cs-CZ" b="1"/>
              <a:t>Stupeň a typ vzdělávání : </a:t>
            </a:r>
            <a:r>
              <a:rPr lang="cs-CZ"/>
              <a:t>základní vzdělávání – 1. období</a:t>
            </a:r>
          </a:p>
          <a:p>
            <a:r>
              <a:rPr lang="cs-CZ" b="1"/>
              <a:t>Typická věková skupina: </a:t>
            </a:r>
            <a:r>
              <a:rPr lang="cs-CZ"/>
              <a:t>7- 8 let</a:t>
            </a:r>
          </a:p>
          <a:p>
            <a:r>
              <a:rPr lang="cs-CZ" b="1"/>
              <a:t>Vytvořeno: </a:t>
            </a:r>
            <a:r>
              <a:rPr lang="cs-CZ" smtClean="0"/>
              <a:t>13.1.2012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268760"/>
            <a:ext cx="6068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002060"/>
                </a:solidFill>
              </a:rPr>
              <a:t>Sčítání a odčítání do 100 bez přechodu desítky</a:t>
            </a:r>
            <a:endParaRPr lang="cs-CZ" sz="24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41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58306" y="903527"/>
            <a:ext cx="723011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smtClean="0">
                <a:solidFill>
                  <a:schemeClr val="bg1"/>
                </a:solidFill>
              </a:rPr>
              <a:t>1     2    3   4    5     6    7    8      9   10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11  12  13 14  15  16  17  18   19  20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21  </a:t>
            </a:r>
            <a:r>
              <a:rPr lang="cs-CZ" sz="3600" b="1" smtClean="0">
                <a:solidFill>
                  <a:srgbClr val="FF0000"/>
                </a:solidFill>
              </a:rPr>
              <a:t>22</a:t>
            </a:r>
            <a:r>
              <a:rPr lang="cs-CZ" sz="3600" smtClean="0">
                <a:solidFill>
                  <a:schemeClr val="bg1"/>
                </a:solidFill>
              </a:rPr>
              <a:t>  23  24  25  </a:t>
            </a:r>
            <a:r>
              <a:rPr lang="cs-CZ" sz="3600" b="1" smtClean="0">
                <a:solidFill>
                  <a:srgbClr val="FF0000"/>
                </a:solidFill>
              </a:rPr>
              <a:t>26</a:t>
            </a:r>
            <a:r>
              <a:rPr lang="cs-CZ" sz="3600" smtClean="0">
                <a:solidFill>
                  <a:schemeClr val="bg1"/>
                </a:solidFill>
              </a:rPr>
              <a:t>  27  28  29  30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31  32  33  34  35  36  37  38  </a:t>
            </a:r>
            <a:r>
              <a:rPr lang="cs-CZ" sz="3600" b="1" smtClean="0">
                <a:solidFill>
                  <a:srgbClr val="FF0000"/>
                </a:solidFill>
              </a:rPr>
              <a:t>39</a:t>
            </a:r>
            <a:r>
              <a:rPr lang="cs-CZ" sz="3600" smtClean="0">
                <a:solidFill>
                  <a:schemeClr val="bg1"/>
                </a:solidFill>
              </a:rPr>
              <a:t>  40 41  42  43  </a:t>
            </a:r>
            <a:r>
              <a:rPr lang="cs-CZ" sz="3600" smtClean="0">
                <a:solidFill>
                  <a:srgbClr val="FF0000"/>
                </a:solidFill>
              </a:rPr>
              <a:t>44</a:t>
            </a:r>
            <a:r>
              <a:rPr lang="cs-CZ" sz="3600" smtClean="0">
                <a:solidFill>
                  <a:schemeClr val="bg1"/>
                </a:solidFill>
              </a:rPr>
              <a:t>  45  46  47  48  49  </a:t>
            </a:r>
            <a:r>
              <a:rPr lang="cs-CZ" sz="3600" b="1" smtClean="0">
                <a:solidFill>
                  <a:srgbClr val="FF0000"/>
                </a:solidFill>
              </a:rPr>
              <a:t>50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51  52  53   54 55  </a:t>
            </a:r>
            <a:r>
              <a:rPr lang="cs-CZ" sz="3600" b="1" smtClean="0">
                <a:solidFill>
                  <a:srgbClr val="FF0000"/>
                </a:solidFill>
              </a:rPr>
              <a:t>56</a:t>
            </a:r>
            <a:r>
              <a:rPr lang="cs-CZ" sz="3600" smtClean="0">
                <a:solidFill>
                  <a:schemeClr val="bg1"/>
                </a:solidFill>
              </a:rPr>
              <a:t>  57   58 59  60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61  </a:t>
            </a:r>
            <a:r>
              <a:rPr lang="cs-CZ" sz="3600" b="1" smtClean="0">
                <a:solidFill>
                  <a:srgbClr val="FF0000"/>
                </a:solidFill>
              </a:rPr>
              <a:t>62</a:t>
            </a:r>
            <a:r>
              <a:rPr lang="cs-CZ" sz="3600" smtClean="0">
                <a:solidFill>
                  <a:schemeClr val="bg1"/>
                </a:solidFill>
              </a:rPr>
              <a:t>  63  64  </a:t>
            </a:r>
            <a:r>
              <a:rPr lang="cs-CZ" sz="3600" b="1" smtClean="0">
                <a:solidFill>
                  <a:schemeClr val="bg1"/>
                </a:solidFill>
              </a:rPr>
              <a:t>65</a:t>
            </a:r>
            <a:r>
              <a:rPr lang="cs-CZ" sz="3600" smtClean="0">
                <a:solidFill>
                  <a:schemeClr val="bg1"/>
                </a:solidFill>
              </a:rPr>
              <a:t>  66  67   68 </a:t>
            </a:r>
            <a:r>
              <a:rPr lang="cs-CZ" sz="3600" b="1" smtClean="0">
                <a:solidFill>
                  <a:srgbClr val="FF0000"/>
                </a:solidFill>
              </a:rPr>
              <a:t>69</a:t>
            </a:r>
            <a:r>
              <a:rPr lang="cs-CZ" sz="3600" smtClean="0">
                <a:solidFill>
                  <a:schemeClr val="bg1"/>
                </a:solidFill>
              </a:rPr>
              <a:t>  70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71  72  </a:t>
            </a:r>
            <a:r>
              <a:rPr lang="cs-CZ" sz="3600" b="1" smtClean="0">
                <a:solidFill>
                  <a:srgbClr val="FF0000"/>
                </a:solidFill>
              </a:rPr>
              <a:t>73</a:t>
            </a:r>
            <a:r>
              <a:rPr lang="cs-CZ" sz="3600" smtClean="0">
                <a:solidFill>
                  <a:schemeClr val="bg1"/>
                </a:solidFill>
              </a:rPr>
              <a:t>  74 75  76  77   78  79  80 81  82  83  84  85  86  </a:t>
            </a:r>
            <a:r>
              <a:rPr lang="cs-CZ" sz="3600" b="1" smtClean="0">
                <a:solidFill>
                  <a:srgbClr val="FF0000"/>
                </a:solidFill>
              </a:rPr>
              <a:t>87</a:t>
            </a:r>
            <a:r>
              <a:rPr lang="cs-CZ" sz="3600" smtClean="0">
                <a:solidFill>
                  <a:schemeClr val="bg1"/>
                </a:solidFill>
              </a:rPr>
              <a:t>  88  </a:t>
            </a:r>
            <a:r>
              <a:rPr lang="cs-CZ" sz="3600" b="1" smtClean="0">
                <a:solidFill>
                  <a:srgbClr val="FF0000"/>
                </a:solidFill>
              </a:rPr>
              <a:t>89</a:t>
            </a:r>
            <a:r>
              <a:rPr lang="cs-CZ" sz="3600" smtClean="0">
                <a:solidFill>
                  <a:schemeClr val="bg1"/>
                </a:solidFill>
              </a:rPr>
              <a:t>  90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91 92   </a:t>
            </a:r>
            <a:r>
              <a:rPr lang="cs-CZ" sz="3600" b="1" smtClean="0">
                <a:solidFill>
                  <a:srgbClr val="FF0000"/>
                </a:solidFill>
              </a:rPr>
              <a:t>93</a:t>
            </a:r>
            <a:r>
              <a:rPr lang="cs-CZ" sz="3600" smtClean="0">
                <a:solidFill>
                  <a:schemeClr val="bg1"/>
                </a:solidFill>
              </a:rPr>
              <a:t>  94  95  96  97  98   99 </a:t>
            </a:r>
            <a:r>
              <a:rPr lang="cs-CZ" sz="3600" b="1" smtClean="0">
                <a:solidFill>
                  <a:srgbClr val="FF0000"/>
                </a:solidFill>
              </a:rPr>
              <a:t>100</a:t>
            </a:r>
            <a:r>
              <a:rPr lang="cs-CZ" sz="3600" smtClean="0">
                <a:solidFill>
                  <a:schemeClr val="bg1"/>
                </a:solidFill>
              </a:rPr>
              <a:t>	</a:t>
            </a:r>
          </a:p>
          <a:p>
            <a:endParaRPr lang="cs-CZ" sz="360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223571"/>
            <a:ext cx="5073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Čtěte  červeně označená čísla</a:t>
            </a:r>
            <a:endParaRPr lang="cs-CZ" sz="320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58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97" y="1340768"/>
            <a:ext cx="7200800" cy="52491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04664"/>
            <a:ext cx="58665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Pište do sešitu nebo na tabulku  zakrytá čísla.</a:t>
            </a:r>
          </a:p>
          <a:p>
            <a:r>
              <a:rPr lang="cs-CZ" sz="240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Potom proveďte  kontrolu. </a:t>
            </a:r>
            <a:endParaRPr lang="cs-CZ" sz="240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406" y="2406942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112" y="2265114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689" y="5620965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591" y="3226896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389" y="4653136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694" y="1922676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694" y="2874714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867" y="5085184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939" y="3226896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810" y="5085184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972" y="4234903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1658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99122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t1.gstatic.com/images?q=tbn:ANd9GcTeAvA8TYhkJD7HFN0VgSQVRu14_RetpHVS1xlvuMZr3halR1IYX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701" y="5517232"/>
            <a:ext cx="535781" cy="53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86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08720"/>
            <a:ext cx="5575429" cy="5328592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solidFill>
              <a:srgbClr val="0070C0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963837" y="187115"/>
            <a:ext cx="7197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Označte ve stovkové tabulce  čísla</a:t>
            </a:r>
            <a:endParaRPr lang="cs-CZ" sz="400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40768"/>
            <a:ext cx="277646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2 desítky 3 jednotky</a:t>
            </a:r>
          </a:p>
          <a:p>
            <a:r>
              <a:rPr lang="cs-CZ" sz="2400" smtClean="0"/>
              <a:t>7 desítek 7 jednotek</a:t>
            </a:r>
          </a:p>
          <a:p>
            <a:r>
              <a:rPr lang="cs-CZ" sz="2400" smtClean="0"/>
              <a:t>8 desítek  4 jednotky</a:t>
            </a:r>
          </a:p>
          <a:p>
            <a:r>
              <a:rPr lang="cs-CZ" sz="2400" smtClean="0"/>
              <a:t>2 desítky  7 jednotek</a:t>
            </a:r>
          </a:p>
          <a:p>
            <a:r>
              <a:rPr lang="cs-CZ" sz="2400" smtClean="0"/>
              <a:t>5 desítek  8 jednotek</a:t>
            </a:r>
          </a:p>
          <a:p>
            <a:r>
              <a:rPr lang="cs-CZ" sz="2400" smtClean="0"/>
              <a:t>8 desítek  6 jednotek</a:t>
            </a:r>
          </a:p>
          <a:p>
            <a:r>
              <a:rPr lang="cs-CZ" sz="2400" smtClean="0"/>
              <a:t>3 desítky  2 jednotky</a:t>
            </a:r>
          </a:p>
          <a:p>
            <a:r>
              <a:rPr lang="cs-CZ" sz="2400" smtClean="0"/>
              <a:t>9 desítek  3 jednotky</a:t>
            </a:r>
          </a:p>
          <a:p>
            <a:r>
              <a:rPr lang="cs-CZ" sz="2400" smtClean="0"/>
              <a:t>6 desítek  4 jednotky</a:t>
            </a:r>
          </a:p>
          <a:p>
            <a:r>
              <a:rPr lang="cs-CZ" sz="2400" smtClean="0"/>
              <a:t>4 desítky  2 jednotky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21172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913" y="4330741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338" y="436510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153" y="328498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69319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87490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13" y="328498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913" y="3298809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911" y="2237268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685" y="1043109"/>
            <a:ext cx="858837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645" y="2237268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907" y="1043109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767" y="328498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753" y="2168401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911" y="1092996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192" y="2102555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231" y="108974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50" y="1081302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50" y="2237268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50" y="436510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929" y="3258778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50" y="3284984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382" y="4348530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753" y="4298551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519" y="4310932"/>
            <a:ext cx="864096" cy="87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93338" y="117076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/>
              <a:t>23</a:t>
            </a:r>
            <a:endParaRPr lang="cs-CZ" sz="4000" b="1"/>
          </a:p>
        </p:txBody>
      </p:sp>
      <p:sp>
        <p:nvSpPr>
          <p:cNvPr id="3" name="TextovéPole 2"/>
          <p:cNvSpPr txBox="1"/>
          <p:nvPr/>
        </p:nvSpPr>
        <p:spPr>
          <a:xfrm>
            <a:off x="1053947" y="400308"/>
            <a:ext cx="64329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chemeClr val="bg1"/>
                </a:solidFill>
              </a:rPr>
              <a:t>Doplň  trojici  po sobě  jdoucích čísel. </a:t>
            </a:r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15226" y="2412272"/>
            <a:ext cx="758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45</a:t>
            </a:r>
            <a:endParaRPr lang="cs-CZ" sz="3600" b="1"/>
          </a:p>
        </p:txBody>
      </p:sp>
      <p:sp>
        <p:nvSpPr>
          <p:cNvPr id="29" name="TextovéPole 28"/>
          <p:cNvSpPr txBox="1"/>
          <p:nvPr/>
        </p:nvSpPr>
        <p:spPr>
          <a:xfrm>
            <a:off x="1160656" y="33820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/>
              <a:t>60</a:t>
            </a:r>
            <a:endParaRPr lang="cs-CZ" sz="4000" b="1"/>
          </a:p>
        </p:txBody>
      </p:sp>
      <p:sp>
        <p:nvSpPr>
          <p:cNvPr id="30" name="TextovéPole 29"/>
          <p:cNvSpPr txBox="1"/>
          <p:nvPr/>
        </p:nvSpPr>
        <p:spPr>
          <a:xfrm>
            <a:off x="2341426" y="44972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/>
              <a:t>89</a:t>
            </a:r>
            <a:endParaRPr lang="cs-CZ" sz="4000" b="1"/>
          </a:p>
        </p:txBody>
      </p:sp>
      <p:sp>
        <p:nvSpPr>
          <p:cNvPr id="2048" name="TextovéPole 2047"/>
          <p:cNvSpPr txBox="1"/>
          <p:nvPr/>
        </p:nvSpPr>
        <p:spPr>
          <a:xfrm>
            <a:off x="7363263" y="1207052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100</a:t>
            </a:r>
            <a:endParaRPr lang="cs-CZ" sz="3600" b="1"/>
          </a:p>
        </p:txBody>
      </p:sp>
      <p:sp>
        <p:nvSpPr>
          <p:cNvPr id="2049" name="TextovéPole 2048"/>
          <p:cNvSpPr txBox="1"/>
          <p:nvPr/>
        </p:nvSpPr>
        <p:spPr>
          <a:xfrm>
            <a:off x="5322058" y="239507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78</a:t>
            </a:r>
            <a:endParaRPr lang="cs-CZ" sz="3600" b="1"/>
          </a:p>
        </p:txBody>
      </p:sp>
      <p:sp>
        <p:nvSpPr>
          <p:cNvPr id="2053" name="TextovéPole 2052"/>
          <p:cNvSpPr txBox="1"/>
          <p:nvPr/>
        </p:nvSpPr>
        <p:spPr>
          <a:xfrm>
            <a:off x="6385583" y="348689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55</a:t>
            </a:r>
            <a:endParaRPr lang="cs-CZ" sz="3600" b="1"/>
          </a:p>
        </p:txBody>
      </p:sp>
      <p:sp>
        <p:nvSpPr>
          <p:cNvPr id="2054" name="TextovéPole 2053"/>
          <p:cNvSpPr txBox="1"/>
          <p:nvPr/>
        </p:nvSpPr>
        <p:spPr>
          <a:xfrm>
            <a:off x="7501547" y="45150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/>
              <a:t>39</a:t>
            </a:r>
            <a:endParaRPr lang="cs-CZ" sz="4000" b="1"/>
          </a:p>
        </p:txBody>
      </p:sp>
    </p:spTree>
    <p:extLst>
      <p:ext uri="{BB962C8B-B14F-4D97-AF65-F5344CB8AC3E}">
        <p14:creationId xmlns:p14="http://schemas.microsoft.com/office/powerpoint/2010/main" val="345154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2306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Obrázky byby použity :</a:t>
            </a:r>
          </a:p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55576" y="1720840"/>
            <a:ext cx="78488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http://www.google.cz/imgres?q=vlo%C4%8Dka&amp;hl=cs&amp;biw=1441&amp;bih=654&amp;tbs=itp:clipart&amp;tbm=isch&amp;tbnid=lJ9JZTbEId3L4M:&amp;imgrefurl=http://www.fazole.cz/platek/art.asp%3Fclanek%3D12256&amp;docid=y_DwquUgq-x0lM&amp;imgurl=http://www.fazole.cz/img/platek/12256/11725.jpg&amp;w=300&amp;h=300&amp;ei=AnRLUJTSGseJhQeWsICoCg&amp;zoom=1&amp;iact=hc&amp;vpx=829&amp;vpy=316&amp;dur=228&amp;hovh=225&amp;hovw=225&amp;tx=122&amp;ty=147&amp;sig=116909212397028187337&amp;page=1&amp;tbnh=121&amp;tbnw=120&amp;start=0&amp;ndsp=27&amp;ved=1t:429,r:14,s:0,i:183</a:t>
            </a:r>
          </a:p>
        </p:txBody>
      </p:sp>
    </p:spTree>
    <p:extLst>
      <p:ext uri="{BB962C8B-B14F-4D97-AF65-F5344CB8AC3E}">
        <p14:creationId xmlns:p14="http://schemas.microsoft.com/office/powerpoint/2010/main" val="117478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312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12</cp:revision>
  <dcterms:created xsi:type="dcterms:W3CDTF">2012-01-13T04:50:17Z</dcterms:created>
  <dcterms:modified xsi:type="dcterms:W3CDTF">2012-09-08T16:36:35Z</dcterms:modified>
</cp:coreProperties>
</file>