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9"/>
  </p:notesMasterIdLst>
  <p:sldIdLst>
    <p:sldId id="256" r:id="rId3"/>
    <p:sldId id="271" r:id="rId4"/>
    <p:sldId id="262" r:id="rId5"/>
    <p:sldId id="381" r:id="rId6"/>
    <p:sldId id="383" r:id="rId7"/>
    <p:sldId id="384" r:id="rId8"/>
    <p:sldId id="385" r:id="rId9"/>
    <p:sldId id="387" r:id="rId10"/>
    <p:sldId id="388" r:id="rId11"/>
    <p:sldId id="389" r:id="rId12"/>
    <p:sldId id="390" r:id="rId13"/>
    <p:sldId id="391" r:id="rId14"/>
    <p:sldId id="392" r:id="rId15"/>
    <p:sldId id="393" r:id="rId16"/>
    <p:sldId id="395" r:id="rId17"/>
    <p:sldId id="396" r:id="rId18"/>
    <p:sldId id="397" r:id="rId19"/>
    <p:sldId id="398" r:id="rId20"/>
    <p:sldId id="399" r:id="rId21"/>
    <p:sldId id="400" r:id="rId22"/>
    <p:sldId id="394" r:id="rId23"/>
    <p:sldId id="401" r:id="rId24"/>
    <p:sldId id="402" r:id="rId25"/>
    <p:sldId id="317" r:id="rId26"/>
    <p:sldId id="404" r:id="rId27"/>
    <p:sldId id="405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C1604"/>
    <a:srgbClr val="00FFFF"/>
    <a:srgbClr val="FFC000"/>
    <a:srgbClr val="C3D69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44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dirty="0" smtClean="0"/>
            <a:t>hospodářský sektor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/>
      <dgm:t>
        <a:bodyPr/>
        <a:lstStyle/>
        <a:p>
          <a:r>
            <a:rPr lang="cs-CZ" dirty="0" smtClean="0"/>
            <a:t>význam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dirty="0" smtClean="0"/>
            <a:t>podmínky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dopravní uzel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/>
      <dgm:t>
        <a:bodyPr/>
        <a:lstStyle/>
        <a:p>
          <a:r>
            <a:rPr lang="cs-CZ" dirty="0" smtClean="0"/>
            <a:t>tranzitní doprava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/>
      <dgm:t>
        <a:bodyPr/>
        <a:lstStyle/>
        <a:p>
          <a:r>
            <a:rPr lang="cs-CZ" dirty="0" smtClean="0"/>
            <a:t>objekty přepravy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/>
      <dgm:t>
        <a:bodyPr/>
        <a:lstStyle/>
        <a:p>
          <a:r>
            <a:rPr lang="cs-CZ" dirty="0" smtClean="0"/>
            <a:t>dopravní prostředí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/>
      <dgm:t>
        <a:bodyPr/>
        <a:lstStyle/>
        <a:p>
          <a:r>
            <a:rPr lang="cs-CZ" dirty="0" smtClean="0"/>
            <a:t>dopravní prostředky 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/>
      <dgm:t>
        <a:bodyPr/>
        <a:lstStyle/>
        <a:p>
          <a:r>
            <a:rPr lang="cs-CZ" dirty="0" smtClean="0"/>
            <a:t>nevýhody 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dopravní síť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/>
      <dgm:t>
        <a:bodyPr/>
        <a:lstStyle/>
        <a:p>
          <a:r>
            <a:rPr lang="cs-CZ" dirty="0" smtClean="0"/>
            <a:t>výhody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CA148BC0-9ACE-4D82-8558-7E23BE02405B}">
      <dgm:prSet/>
      <dgm:spPr/>
      <dgm:t>
        <a:bodyPr/>
        <a:lstStyle/>
        <a:p>
          <a:r>
            <a:rPr lang="cs-CZ" dirty="0" smtClean="0"/>
            <a:t>vliv na životní prostředí</a:t>
          </a:r>
          <a:endParaRPr lang="cs-CZ" dirty="0"/>
        </a:p>
      </dgm:t>
    </dgm:pt>
    <dgm:pt modelId="{372EC497-4891-4D00-9ACB-6653DA2796C7}" type="parTrans" cxnId="{BEF3D17C-E937-4B37-BEFC-C92066598C11}">
      <dgm:prSet/>
      <dgm:spPr/>
      <dgm:t>
        <a:bodyPr/>
        <a:lstStyle/>
        <a:p>
          <a:endParaRPr lang="cs-CZ"/>
        </a:p>
      </dgm:t>
    </dgm:pt>
    <dgm:pt modelId="{DAFDA4F2-72B2-4A9F-9FF2-1F83FADA1712}" type="sibTrans" cxnId="{BEF3D17C-E937-4B37-BEFC-C92066598C11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530574-6DE9-42D2-8DF8-44BBF7849D7F}" type="pres">
      <dgm:prSet presAssocID="{3AFBB1D1-DB90-4B69-813F-69F79D6CC64B}" presName="sibTrans" presStyleCnt="0"/>
      <dgm:spPr/>
    </dgm:pt>
    <dgm:pt modelId="{624DDC35-E9C2-4231-ADAF-9C6DED43D721}" type="pres">
      <dgm:prSet presAssocID="{CA148BC0-9ACE-4D82-8558-7E23BE02405B}" presName="node" presStyleLbl="node1" presStyleIdx="11" presStyleCnt="12" custLinFactNeighborX="-2060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6F8795-E75F-4702-BE0B-A3D0B8B9C2F3}" type="presOf" srcId="{7EBCF7C0-B995-460D-9CA3-BD8B3E69F3CB}" destId="{8C8086F4-EA7A-4DA8-B360-C7A5B3E6375F}" srcOrd="0" destOrd="0" presId="urn:microsoft.com/office/officeart/2005/8/layout/default#1"/>
    <dgm:cxn modelId="{BEF3D17C-E937-4B37-BEFC-C92066598C11}" srcId="{7D689C6D-215A-4061-950F-D2B50FE031ED}" destId="{CA148BC0-9ACE-4D82-8558-7E23BE02405B}" srcOrd="11" destOrd="0" parTransId="{372EC497-4891-4D00-9ACB-6653DA2796C7}" sibTransId="{DAFDA4F2-72B2-4A9F-9FF2-1F83FADA1712}"/>
    <dgm:cxn modelId="{739C1332-8E39-4EF1-895C-828FC6BA0B63}" type="presOf" srcId="{1BDE75C6-E49C-4C0D-9B54-AB332D07C5E8}" destId="{327274FD-849A-4253-A88C-49EA9C8EC748}" srcOrd="0" destOrd="0" presId="urn:microsoft.com/office/officeart/2005/8/layout/default#1"/>
    <dgm:cxn modelId="{DB7A5212-EFBE-4E10-9D8B-6AA4B2ADBCA2}" type="presOf" srcId="{6D29609A-A390-414B-A1D1-B8FB6AD99EA0}" destId="{A33118F3-006D-4DE0-85D7-BEF5B6ED5873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063B9198-C293-4885-8C78-25117086E0F5}" type="presOf" srcId="{0B3179CF-1808-4AF2-9A23-49E161367459}" destId="{7685899C-38FE-4CB4-8B7F-2C3F43DD35D1}" srcOrd="0" destOrd="0" presId="urn:microsoft.com/office/officeart/2005/8/layout/default#1"/>
    <dgm:cxn modelId="{937EDDEC-8189-4D47-9776-31801F259082}" type="presOf" srcId="{1E8D236F-3381-450A-8AC6-8A58F9383057}" destId="{D5B814DB-2B46-4BBC-98D8-8038F299A82F}" srcOrd="0" destOrd="0" presId="urn:microsoft.com/office/officeart/2005/8/layout/default#1"/>
    <dgm:cxn modelId="{0C332699-1B14-4716-A3A5-BE4F635C73DA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B9C76D5F-79BC-4A42-8797-400498C4D285}" type="presOf" srcId="{0E767B01-13C3-462A-A480-36847BE14600}" destId="{802AFF8F-A710-40F3-A00D-100F373737B8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1647930D-4927-40E1-AB04-1C8A17A4A721}" type="presOf" srcId="{CA148BC0-9ACE-4D82-8558-7E23BE02405B}" destId="{624DDC35-E9C2-4231-ADAF-9C6DED43D721}" srcOrd="0" destOrd="0" presId="urn:microsoft.com/office/officeart/2005/8/layout/default#1"/>
    <dgm:cxn modelId="{3C0822F7-D8CD-4872-84D5-E34632DDAE60}" type="presOf" srcId="{1EE2DD4F-7CF7-48E0-8C07-1B8F9C6DE597}" destId="{69BA46AD-DF0A-4BBD-9AEE-440738E97DD1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A6E48A2D-0809-4E9C-A2DA-4D02E755CB94}" type="presOf" srcId="{8CABA663-F140-4381-A837-528457B523EF}" destId="{D9A0A614-79EC-42F7-A674-B82117D4894F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34794073-5DB8-4376-81FD-62C5580AE56C}" type="presOf" srcId="{53967C97-45EB-4DD3-90B7-0B27D694F559}" destId="{12A3D154-DC56-44D7-ADBF-D1C4D58ED58A}" srcOrd="0" destOrd="0" presId="urn:microsoft.com/office/officeart/2005/8/layout/default#1"/>
    <dgm:cxn modelId="{34FE9F40-55B7-4F47-A574-E13F6FC64F72}" type="presOf" srcId="{C68AB37A-53D0-4D22-A99A-2423E0AA25C6}" destId="{D130A27F-5689-4129-A5C8-1E2E8D1BAED4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A40CD3A1-7AC9-4CCB-B04F-E39581116645}" type="presOf" srcId="{7064D6C3-D3C5-48BB-ABE8-9B6F4E5F0A72}" destId="{BC96A9CA-1CEB-4AF6-A87C-FBD3AB402411}" srcOrd="0" destOrd="0" presId="urn:microsoft.com/office/officeart/2005/8/layout/default#1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EBB9516F-8D19-4C6C-8C79-BE86975CEA5A}" type="presParOf" srcId="{3C5A676D-11A3-40AD-B0C0-98AA55E96A4D}" destId="{A33118F3-006D-4DE0-85D7-BEF5B6ED5873}" srcOrd="0" destOrd="0" presId="urn:microsoft.com/office/officeart/2005/8/layout/default#1"/>
    <dgm:cxn modelId="{0344E138-6C04-44F9-90FC-74E5AE2690F5}" type="presParOf" srcId="{3C5A676D-11A3-40AD-B0C0-98AA55E96A4D}" destId="{ED37F170-9829-48EA-8EBA-6F9CF988D086}" srcOrd="1" destOrd="0" presId="urn:microsoft.com/office/officeart/2005/8/layout/default#1"/>
    <dgm:cxn modelId="{341A16BC-F127-4037-BD03-FC88367EB2B3}" type="presParOf" srcId="{3C5A676D-11A3-40AD-B0C0-98AA55E96A4D}" destId="{7685899C-38FE-4CB4-8B7F-2C3F43DD35D1}" srcOrd="2" destOrd="0" presId="urn:microsoft.com/office/officeart/2005/8/layout/default#1"/>
    <dgm:cxn modelId="{10B05E66-3F8E-4CFA-8F20-AF784F1DE7C6}" type="presParOf" srcId="{3C5A676D-11A3-40AD-B0C0-98AA55E96A4D}" destId="{853257FC-53A7-41E2-A65B-84FCEABD6802}" srcOrd="3" destOrd="0" presId="urn:microsoft.com/office/officeart/2005/8/layout/default#1"/>
    <dgm:cxn modelId="{BA34F0D6-EB03-45E3-AB68-3C10F30D984B}" type="presParOf" srcId="{3C5A676D-11A3-40AD-B0C0-98AA55E96A4D}" destId="{D130A27F-5689-4129-A5C8-1E2E8D1BAED4}" srcOrd="4" destOrd="0" presId="urn:microsoft.com/office/officeart/2005/8/layout/default#1"/>
    <dgm:cxn modelId="{90A7CD65-AA6B-43B8-B5D2-2474A6046E90}" type="presParOf" srcId="{3C5A676D-11A3-40AD-B0C0-98AA55E96A4D}" destId="{7AC5A7A6-39BB-4862-9179-92A64503AD24}" srcOrd="5" destOrd="0" presId="urn:microsoft.com/office/officeart/2005/8/layout/default#1"/>
    <dgm:cxn modelId="{2632B93B-1F88-4E25-BC56-F888768DF5D4}" type="presParOf" srcId="{3C5A676D-11A3-40AD-B0C0-98AA55E96A4D}" destId="{D9A0A614-79EC-42F7-A674-B82117D4894F}" srcOrd="6" destOrd="0" presId="urn:microsoft.com/office/officeart/2005/8/layout/default#1"/>
    <dgm:cxn modelId="{FFAB0BD0-4B25-4A4F-8300-25A59A46DF9B}" type="presParOf" srcId="{3C5A676D-11A3-40AD-B0C0-98AA55E96A4D}" destId="{A2AD23F2-1FB6-4CB6-A59B-48DBACFA1E36}" srcOrd="7" destOrd="0" presId="urn:microsoft.com/office/officeart/2005/8/layout/default#1"/>
    <dgm:cxn modelId="{9E96756B-DC45-4E18-9125-ED8F4D2D7123}" type="presParOf" srcId="{3C5A676D-11A3-40AD-B0C0-98AA55E96A4D}" destId="{327274FD-849A-4253-A88C-49EA9C8EC748}" srcOrd="8" destOrd="0" presId="urn:microsoft.com/office/officeart/2005/8/layout/default#1"/>
    <dgm:cxn modelId="{377113EB-9F26-4A6D-A72B-32B51F78495C}" type="presParOf" srcId="{3C5A676D-11A3-40AD-B0C0-98AA55E96A4D}" destId="{BF9480DF-7708-4F28-AB36-28724565F072}" srcOrd="9" destOrd="0" presId="urn:microsoft.com/office/officeart/2005/8/layout/default#1"/>
    <dgm:cxn modelId="{B1E69F72-25F6-440B-9285-6D3FB7716A7E}" type="presParOf" srcId="{3C5A676D-11A3-40AD-B0C0-98AA55E96A4D}" destId="{69BA46AD-DF0A-4BBD-9AEE-440738E97DD1}" srcOrd="10" destOrd="0" presId="urn:microsoft.com/office/officeart/2005/8/layout/default#1"/>
    <dgm:cxn modelId="{28AEA72E-B042-4D3B-9382-57488528E87E}" type="presParOf" srcId="{3C5A676D-11A3-40AD-B0C0-98AA55E96A4D}" destId="{38C5E5AD-97B1-468F-8689-E19F00FEE7F1}" srcOrd="11" destOrd="0" presId="urn:microsoft.com/office/officeart/2005/8/layout/default#1"/>
    <dgm:cxn modelId="{233F4F64-C431-4396-AFD7-A4F4BC6F3E0C}" type="presParOf" srcId="{3C5A676D-11A3-40AD-B0C0-98AA55E96A4D}" destId="{12A3D154-DC56-44D7-ADBF-D1C4D58ED58A}" srcOrd="12" destOrd="0" presId="urn:microsoft.com/office/officeart/2005/8/layout/default#1"/>
    <dgm:cxn modelId="{C5D09338-069C-4392-9DE3-910C6536A0F0}" type="presParOf" srcId="{3C5A676D-11A3-40AD-B0C0-98AA55E96A4D}" destId="{E9B9CFCC-83C0-4F3A-B471-7A937CB85CDA}" srcOrd="13" destOrd="0" presId="urn:microsoft.com/office/officeart/2005/8/layout/default#1"/>
    <dgm:cxn modelId="{295D404F-A80D-4E74-AC96-82660A306901}" type="presParOf" srcId="{3C5A676D-11A3-40AD-B0C0-98AA55E96A4D}" destId="{BC96A9CA-1CEB-4AF6-A87C-FBD3AB402411}" srcOrd="14" destOrd="0" presId="urn:microsoft.com/office/officeart/2005/8/layout/default#1"/>
    <dgm:cxn modelId="{09F8BA21-8848-4674-BC9D-0D99D3F4120B}" type="presParOf" srcId="{3C5A676D-11A3-40AD-B0C0-98AA55E96A4D}" destId="{C7FAE7CC-78BC-43D4-AB69-7D7DF2438182}" srcOrd="15" destOrd="0" presId="urn:microsoft.com/office/officeart/2005/8/layout/default#1"/>
    <dgm:cxn modelId="{C7776400-7CF3-41CD-90ED-8229E8FFA967}" type="presParOf" srcId="{3C5A676D-11A3-40AD-B0C0-98AA55E96A4D}" destId="{802AFF8F-A710-40F3-A00D-100F373737B8}" srcOrd="16" destOrd="0" presId="urn:microsoft.com/office/officeart/2005/8/layout/default#1"/>
    <dgm:cxn modelId="{644E4B6F-E7D2-405A-BE82-86037DD16278}" type="presParOf" srcId="{3C5A676D-11A3-40AD-B0C0-98AA55E96A4D}" destId="{9D7449AA-C368-4B37-B1BC-B8324ED21AA6}" srcOrd="17" destOrd="0" presId="urn:microsoft.com/office/officeart/2005/8/layout/default#1"/>
    <dgm:cxn modelId="{8025371C-CD95-4B7B-89E3-EB767C0F8DCF}" type="presParOf" srcId="{3C5A676D-11A3-40AD-B0C0-98AA55E96A4D}" destId="{D5B814DB-2B46-4BBC-98D8-8038F299A82F}" srcOrd="18" destOrd="0" presId="urn:microsoft.com/office/officeart/2005/8/layout/default#1"/>
    <dgm:cxn modelId="{5E53E6A8-0A31-4F0C-BCC7-3861E2EFB0B3}" type="presParOf" srcId="{3C5A676D-11A3-40AD-B0C0-98AA55E96A4D}" destId="{0254AA83-F239-46A8-9A87-1EB1FB0B79F9}" srcOrd="19" destOrd="0" presId="urn:microsoft.com/office/officeart/2005/8/layout/default#1"/>
    <dgm:cxn modelId="{4E0A3A7B-A1F1-426E-BD7C-8872413BBAF0}" type="presParOf" srcId="{3C5A676D-11A3-40AD-B0C0-98AA55E96A4D}" destId="{8C8086F4-EA7A-4DA8-B360-C7A5B3E6375F}" srcOrd="20" destOrd="0" presId="urn:microsoft.com/office/officeart/2005/8/layout/default#1"/>
    <dgm:cxn modelId="{BAF24A95-3B81-4F90-A744-85ACDBB110F3}" type="presParOf" srcId="{3C5A676D-11A3-40AD-B0C0-98AA55E96A4D}" destId="{95530574-6DE9-42D2-8DF8-44BBF7849D7F}" srcOrd="21" destOrd="0" presId="urn:microsoft.com/office/officeart/2005/8/layout/default#1"/>
    <dgm:cxn modelId="{E76D2AF7-64A5-4258-BCA9-5A5C870E4DD9}" type="presParOf" srcId="{3C5A676D-11A3-40AD-B0C0-98AA55E96A4D}" destId="{624DDC35-E9C2-4231-ADAF-9C6DED43D721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hospodářský sektor</a:t>
          </a:r>
          <a:endParaRPr lang="cs-CZ" sz="2400" kern="1200" dirty="0"/>
        </a:p>
      </dsp:txBody>
      <dsp:txXfrm>
        <a:off x="2411" y="3502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význam</a:t>
          </a:r>
          <a:endParaRPr lang="cs-CZ" sz="24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podmínky</a:t>
          </a:r>
          <a:endParaRPr lang="cs-CZ" sz="24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síť</a:t>
          </a:r>
          <a:endParaRPr lang="cs-CZ" sz="24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uzel</a:t>
          </a:r>
          <a:endParaRPr lang="cs-CZ" sz="2400" kern="1200" dirty="0"/>
        </a:p>
      </dsp:txBody>
      <dsp:txXfrm>
        <a:off x="2411" y="1689159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tranzitní doprava</a:t>
          </a:r>
          <a:endParaRPr lang="cs-CZ" sz="24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objekty přepravy</a:t>
          </a:r>
          <a:endParaRPr lang="cs-CZ" sz="24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prostředí</a:t>
          </a:r>
          <a:endParaRPr lang="cs-CZ" sz="24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prostředky </a:t>
          </a:r>
          <a:endParaRPr lang="cs-CZ" sz="24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výhody</a:t>
          </a:r>
          <a:endParaRPr lang="cs-CZ" sz="2400" kern="1200" dirty="0"/>
        </a:p>
      </dsp:txBody>
      <dsp:txXfrm>
        <a:off x="2106423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nevýhody </a:t>
          </a:r>
          <a:endParaRPr lang="cs-CZ" sz="2400" kern="1200" dirty="0"/>
        </a:p>
      </dsp:txBody>
      <dsp:txXfrm>
        <a:off x="4210436" y="3028077"/>
        <a:ext cx="1912739" cy="1147643"/>
      </dsp:txXfrm>
    </dsp:sp>
    <dsp:sp modelId="{624DDC35-E9C2-4231-ADAF-9C6DED43D721}">
      <dsp:nvSpPr>
        <dsp:cNvPr id="0" name=""/>
        <dsp:cNvSpPr/>
      </dsp:nvSpPr>
      <dsp:spPr>
        <a:xfrm>
          <a:off x="6275047" y="3052935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vliv na životní prostředí</a:t>
          </a:r>
          <a:endParaRPr lang="cs-CZ" sz="2400" kern="1200" dirty="0"/>
        </a:p>
      </dsp:txBody>
      <dsp:txXfrm>
        <a:off x="6275047" y="305293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B4BE3D-488C-4CA6-8E4D-2F8D5DB79B95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1E3F8C-E62C-4504-8B17-44EC8CC63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1E3F8C-E62C-4504-8B17-44EC8CC63F2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20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5" Type="http://schemas.openxmlformats.org/officeDocument/2006/relationships/image" Target="../media/image31.jpeg"/><Relationship Id="rId10" Type="http://schemas.openxmlformats.org/officeDocument/2006/relationships/image" Target="../media/image36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image" Target="../media/image50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12" Type="http://schemas.openxmlformats.org/officeDocument/2006/relationships/image" Target="../media/image49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11" Type="http://schemas.openxmlformats.org/officeDocument/2006/relationships/image" Target="../media/image48.jpeg"/><Relationship Id="rId5" Type="http://schemas.openxmlformats.org/officeDocument/2006/relationships/image" Target="../media/image42.jpeg"/><Relationship Id="rId15" Type="http://schemas.openxmlformats.org/officeDocument/2006/relationships/image" Target="../media/image52.emf"/><Relationship Id="rId10" Type="http://schemas.openxmlformats.org/officeDocument/2006/relationships/image" Target="../media/image47.jpeg"/><Relationship Id="rId4" Type="http://schemas.openxmlformats.org/officeDocument/2006/relationships/image" Target="../media/image41.jpeg"/><Relationship Id="rId9" Type="http://schemas.openxmlformats.org/officeDocument/2006/relationships/image" Target="../media/image46.jpeg"/><Relationship Id="rId14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image" Target="../media/image49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12" Type="http://schemas.openxmlformats.org/officeDocument/2006/relationships/image" Target="../media/image48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5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11" Type="http://schemas.openxmlformats.org/officeDocument/2006/relationships/image" Target="../media/image47.jpeg"/><Relationship Id="rId5" Type="http://schemas.openxmlformats.org/officeDocument/2006/relationships/image" Target="../media/image41.jpeg"/><Relationship Id="rId15" Type="http://schemas.openxmlformats.org/officeDocument/2006/relationships/image" Target="../media/image5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Relationship Id="rId14" Type="http://schemas.openxmlformats.org/officeDocument/2006/relationships/image" Target="../media/image5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59.jpeg"/><Relationship Id="rId7" Type="http://schemas.openxmlformats.org/officeDocument/2006/relationships/image" Target="../media/image63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jpeg"/><Relationship Id="rId9" Type="http://schemas.openxmlformats.org/officeDocument/2006/relationships/image" Target="../media/image6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66.jpeg"/><Relationship Id="rId7" Type="http://schemas.openxmlformats.org/officeDocument/2006/relationships/image" Target="../media/image56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1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8.3.2013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VY_52_INOVACE_33_ZEMĚPIS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Doprava světa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8.-9.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907704" y="404664"/>
            <a:ext cx="5256584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DOPRAVA  SVĚTA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" name="Picture 8" descr="C:\Users\Čapková\AppData\Local\Microsoft\Windows\Temporary Internet Files\Content.IE5\N0AUNMW1\MP9003998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52116">
            <a:off x="467544" y="1844824"/>
            <a:ext cx="1944973" cy="1296144"/>
          </a:xfrm>
          <a:prstGeom prst="rect">
            <a:avLst/>
          </a:prstGeom>
          <a:noFill/>
        </p:spPr>
      </p:pic>
      <p:pic>
        <p:nvPicPr>
          <p:cNvPr id="6" name="Picture 18" descr="C:\Users\Čapková\AppData\Local\Microsoft\Windows\Temporary Internet Files\Content.IE5\N0AUNMW1\MP900289210[1].jpg"/>
          <p:cNvPicPr>
            <a:picLocks noChangeAspect="1" noChangeArrowheads="1"/>
          </p:cNvPicPr>
          <p:nvPr/>
        </p:nvPicPr>
        <p:blipFill>
          <a:blip r:embed="rId3" cstate="print"/>
          <a:srcRect l="8333" t="2381" r="8332" b="13585"/>
          <a:stretch>
            <a:fillRect/>
          </a:stretch>
        </p:blipFill>
        <p:spPr bwMode="auto">
          <a:xfrm>
            <a:off x="3707904" y="5157192"/>
            <a:ext cx="1656184" cy="1324947"/>
          </a:xfrm>
          <a:prstGeom prst="rect">
            <a:avLst/>
          </a:prstGeom>
          <a:noFill/>
        </p:spPr>
      </p:pic>
      <p:pic>
        <p:nvPicPr>
          <p:cNvPr id="9" name="Picture 36" descr="C:\Users\Čapková\AppData\Local\Microsoft\Windows\Temporary Internet Files\Content.IE5\LDAKE1SD\MP9004066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356992"/>
            <a:ext cx="1296144" cy="1656184"/>
          </a:xfrm>
          <a:prstGeom prst="rect">
            <a:avLst/>
          </a:prstGeom>
          <a:noFill/>
        </p:spPr>
      </p:pic>
      <p:pic>
        <p:nvPicPr>
          <p:cNvPr id="10" name="Picture 23" descr="C:\Users\Čapková\AppData\Local\Microsoft\Windows\Temporary Internet Files\Content.IE5\U838MQ3C\MP9004021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5301208"/>
            <a:ext cx="1656184" cy="1080120"/>
          </a:xfrm>
          <a:prstGeom prst="rect">
            <a:avLst/>
          </a:prstGeom>
          <a:noFill/>
        </p:spPr>
      </p:pic>
      <p:pic>
        <p:nvPicPr>
          <p:cNvPr id="11" name="Picture 34" descr="C:\Users\Čapková\AppData\Local\Microsoft\Windows\Temporary Internet Files\Content.IE5\QKICBSP8\MP9001824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5589240"/>
            <a:ext cx="1656184" cy="1080120"/>
          </a:xfrm>
          <a:prstGeom prst="rect">
            <a:avLst/>
          </a:prstGeom>
          <a:noFill/>
        </p:spPr>
      </p:pic>
      <p:pic>
        <p:nvPicPr>
          <p:cNvPr id="12" name="Picture 21" descr="C:\Users\Čapková\AppData\Local\Microsoft\Windows\Temporary Internet Files\Content.IE5\U838MQ3C\MP9003999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301208"/>
            <a:ext cx="1584176" cy="1080120"/>
          </a:xfrm>
          <a:prstGeom prst="rect">
            <a:avLst/>
          </a:prstGeom>
          <a:noFill/>
        </p:spPr>
      </p:pic>
      <p:pic>
        <p:nvPicPr>
          <p:cNvPr id="13" name="Picture 18" descr="C:\Users\Čapková\AppData\Local\Microsoft\Windows\Temporary Internet Files\Content.IE5\FEONWA0D\MP9004009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2060848"/>
            <a:ext cx="1944216" cy="2736304"/>
          </a:xfrm>
          <a:prstGeom prst="rect">
            <a:avLst/>
          </a:prstGeom>
          <a:noFill/>
        </p:spPr>
      </p:pic>
      <p:pic>
        <p:nvPicPr>
          <p:cNvPr id="14" name="Picture 24" descr="C:\Users\Čapková\AppData\Local\Microsoft\Windows\Temporary Internet Files\Content.IE5\2JY1MM9W\MP90040325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5589240"/>
            <a:ext cx="1656184" cy="1083948"/>
          </a:xfrm>
          <a:prstGeom prst="rect">
            <a:avLst/>
          </a:prstGeom>
          <a:noFill/>
        </p:spPr>
      </p:pic>
      <p:pic>
        <p:nvPicPr>
          <p:cNvPr id="15" name="Picture 37" descr="C:\Users\Čapková\AppData\Local\Microsoft\Windows\Temporary Internet Files\Content.IE5\2JY1MM9W\MP90028929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97132">
            <a:off x="6660232" y="1844824"/>
            <a:ext cx="1944216" cy="1296144"/>
          </a:xfrm>
          <a:prstGeom prst="rect">
            <a:avLst/>
          </a:prstGeom>
          <a:noFill/>
        </p:spPr>
      </p:pic>
      <p:pic>
        <p:nvPicPr>
          <p:cNvPr id="16" name="Picture 33" descr="C:\Users\Čapková\AppData\Local\Microsoft\Windows\Temporary Internet Files\Content.IE5\U838MQ3C\MP90042549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3356992"/>
            <a:ext cx="1296144" cy="1632181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11760" y="404664"/>
            <a:ext cx="4248472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DOPRAVA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1628800"/>
          <a:ext cx="7560840" cy="4392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/>
                <a:gridCol w="3780420"/>
              </a:tblGrid>
              <a:tr h="73208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2.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HOSPODÁŘSKÝ SEKTOR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soustředění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</a:rPr>
                        <a:t> dopravních cest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3.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HOSPODÁŘSKÝ SEKTOR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osobní doprava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DOPRAVNÍ SÍŤ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šetrná doprava k životnímu prostředí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DOPRAVNÍ UZEL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nákladní doprava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TRANZITNÍ DOPRAVA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souhrn dopravní cest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UDRŽITELNÁ DOPRAVA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přeprava přes území státu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Nadpis 9"/>
          <p:cNvSpPr txBox="1">
            <a:spLocks/>
          </p:cNvSpPr>
          <p:nvPr/>
        </p:nvSpPr>
        <p:spPr>
          <a:xfrm>
            <a:off x="1619672" y="404664"/>
            <a:ext cx="5976664" cy="792088"/>
          </a:xfrm>
          <a:prstGeom prst="rect">
            <a:avLst/>
          </a:prstGeom>
          <a:solidFill>
            <a:srgbClr val="C3D69B">
              <a:alpha val="54902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1628800"/>
          <a:ext cx="7560840" cy="4392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/>
                <a:gridCol w="3780420"/>
              </a:tblGrid>
              <a:tr h="73208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2.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HOSPODÁŘSKÝ SEKTOR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soustředění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</a:rPr>
                        <a:t> dopravních cest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3.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HOSPODÁŘSKÝ SEKTOR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</a:rPr>
                        <a:t> o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sobní doprava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DOPRAVNÍ SÍŤ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šetrná doprava k životnímu prostředí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DOPRAVNÍ UZEL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nákladní doprava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TRANZITNÍ DOPRAVA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souhrn dopravní cest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208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UDRŽITELNÁ DOPRAVA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 přeprava přes území státu</a:t>
                      </a:r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Nadpis 9"/>
          <p:cNvSpPr txBox="1">
            <a:spLocks/>
          </p:cNvSpPr>
          <p:nvPr/>
        </p:nvSpPr>
        <p:spPr>
          <a:xfrm>
            <a:off x="1619672" y="404664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3707904" y="3501008"/>
            <a:ext cx="1008112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707904" y="4869160"/>
            <a:ext cx="100811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707904" y="2060848"/>
            <a:ext cx="1008112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707904" y="3429000"/>
            <a:ext cx="1008112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707904" y="2708920"/>
            <a:ext cx="100811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707904" y="1988840"/>
            <a:ext cx="1008112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084168" y="6237312"/>
            <a:ext cx="259228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275856" y="6237312"/>
            <a:ext cx="259228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67544" y="6237312"/>
            <a:ext cx="259228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04248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16016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627784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9552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0"/>
            <a:ext cx="230486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dopravy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620688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Doprava zajišťuje přepravu a přenos: (doplň k obr.)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Čapková\AppData\Local\Microsoft\Windows\Temporary Internet Files\Content.IE5\CSYP7OO0\MP9004003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1800200" cy="2304256"/>
          </a:xfrm>
          <a:prstGeom prst="rect">
            <a:avLst/>
          </a:prstGeom>
          <a:noFill/>
        </p:spPr>
      </p:pic>
      <p:pic>
        <p:nvPicPr>
          <p:cNvPr id="13" name="Picture 6" descr="C:\Users\Čapková\AppData\Local\Microsoft\Windows\Temporary Internet Files\Content.IE5\SF587O6V\MP900178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1800200" cy="2304256"/>
          </a:xfrm>
          <a:prstGeom prst="rect">
            <a:avLst/>
          </a:prstGeom>
          <a:noFill/>
        </p:spPr>
      </p:pic>
      <p:pic>
        <p:nvPicPr>
          <p:cNvPr id="14" name="Picture 7" descr="C:\Users\Čapková\AppData\Local\Microsoft\Windows\Temporary Internet Files\Content.IE5\VNXXVYXE\MP9004004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12776"/>
            <a:ext cx="1800200" cy="2304256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3CUMML4I\MP9002890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365104"/>
            <a:ext cx="2592288" cy="1872208"/>
          </a:xfrm>
          <a:prstGeom prst="rect">
            <a:avLst/>
          </a:prstGeom>
          <a:noFill/>
        </p:spPr>
      </p:pic>
      <p:pic>
        <p:nvPicPr>
          <p:cNvPr id="19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365104"/>
            <a:ext cx="2592288" cy="1872208"/>
          </a:xfrm>
          <a:prstGeom prst="rect">
            <a:avLst/>
          </a:prstGeom>
          <a:noFill/>
        </p:spPr>
      </p:pic>
      <p:pic>
        <p:nvPicPr>
          <p:cNvPr id="1036" name="Picture 12" descr="C:\Users\Čapková\AppData\Local\Microsoft\Windows\Temporary Internet Files\Content.IE5\U838MQ3C\MP9003993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1412776"/>
            <a:ext cx="1800200" cy="2304256"/>
          </a:xfrm>
          <a:prstGeom prst="rect">
            <a:avLst/>
          </a:prstGeom>
          <a:noFill/>
        </p:spPr>
      </p:pic>
      <p:pic>
        <p:nvPicPr>
          <p:cNvPr id="31" name="Picture 2" descr="C:\Users\Čapková\Desktop\přeprava prasa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365104"/>
            <a:ext cx="2592288" cy="187220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084168" y="6237312"/>
            <a:ext cx="259228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347864" y="6237312"/>
            <a:ext cx="252028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67544" y="6237312"/>
            <a:ext cx="259228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04248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16016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627784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9552" y="3717032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0"/>
            <a:ext cx="230486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dopravy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62068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Čapková\AppData\Local\Microsoft\Windows\Temporary Internet Files\Content.IE5\CSYP7OO0\MP9004003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1800200" cy="2304256"/>
          </a:xfrm>
          <a:prstGeom prst="rect">
            <a:avLst/>
          </a:prstGeom>
          <a:noFill/>
        </p:spPr>
      </p:pic>
      <p:pic>
        <p:nvPicPr>
          <p:cNvPr id="13" name="Picture 6" descr="C:\Users\Čapková\AppData\Local\Microsoft\Windows\Temporary Internet Files\Content.IE5\SF587O6V\MP900178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1800200" cy="2304256"/>
          </a:xfrm>
          <a:prstGeom prst="rect">
            <a:avLst/>
          </a:prstGeom>
          <a:noFill/>
        </p:spPr>
      </p:pic>
      <p:pic>
        <p:nvPicPr>
          <p:cNvPr id="14" name="Picture 7" descr="C:\Users\Čapková\AppData\Local\Microsoft\Windows\Temporary Internet Files\Content.IE5\VNXXVYXE\MP9004004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12776"/>
            <a:ext cx="1800200" cy="2304256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3CUMML4I\MP9002890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365104"/>
            <a:ext cx="2592288" cy="1872208"/>
          </a:xfrm>
          <a:prstGeom prst="rect">
            <a:avLst/>
          </a:prstGeom>
          <a:noFill/>
        </p:spPr>
      </p:pic>
      <p:pic>
        <p:nvPicPr>
          <p:cNvPr id="19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365104"/>
            <a:ext cx="2592288" cy="1872208"/>
          </a:xfrm>
          <a:prstGeom prst="rect">
            <a:avLst/>
          </a:prstGeom>
          <a:noFill/>
        </p:spPr>
      </p:pic>
      <p:pic>
        <p:nvPicPr>
          <p:cNvPr id="1036" name="Picture 12" descr="C:\Users\Čapková\AppData\Local\Microsoft\Windows\Temporary Internet Files\Content.IE5\U838MQ3C\MP9003993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1412776"/>
            <a:ext cx="1800200" cy="230425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15616" y="3717032"/>
            <a:ext cx="64633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osob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717032"/>
            <a:ext cx="199766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nerostných surovin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3717032"/>
            <a:ext cx="8985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energie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6237312"/>
            <a:ext cx="70801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zvířat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6237312"/>
            <a:ext cx="27363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zemědělských produktů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6237312"/>
            <a:ext cx="187564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zpráv a informací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3717032"/>
            <a:ext cx="101707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výrobků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" name="Picture 2" descr="C:\Users\Čapková\Desktop\přeprava prasa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365104"/>
            <a:ext cx="2592288" cy="187220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5" grpId="0"/>
      <p:bldP spid="16" grpId="0"/>
      <p:bldP spid="17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4" descr="C:\Users\Čapková\AppData\Local\Microsoft\Windows\Temporary Internet Files\Content.IE5\2JY1MM9W\MP9004032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068960"/>
            <a:ext cx="2088232" cy="1512168"/>
          </a:xfrm>
          <a:prstGeom prst="rect">
            <a:avLst/>
          </a:prstGeom>
          <a:noFill/>
        </p:spPr>
      </p:pic>
      <p:pic>
        <p:nvPicPr>
          <p:cNvPr id="30" name="Picture 2" descr="C:\Users\Čapková\Desktop\doprava v prale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852936"/>
            <a:ext cx="2088232" cy="1512168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268760"/>
          <a:ext cx="8640960" cy="475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 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sociálně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ekonomické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63688" y="548680"/>
            <a:ext cx="5810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obrázky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0"/>
            <a:ext cx="401494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Podmínky ovlivňující dopravu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1772816"/>
            <a:ext cx="21696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typ krajiny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nadmořská výška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počasí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1772816"/>
            <a:ext cx="22085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vyspělost regionu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technický pokrok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tradice </a:t>
            </a:r>
            <a:endParaRPr lang="cs-CZ" sz="2000" b="1" dirty="0"/>
          </a:p>
        </p:txBody>
      </p:sp>
      <p:pic>
        <p:nvPicPr>
          <p:cNvPr id="19" name="Picture 32" descr="C:\Users\Čapková\AppData\Local\Microsoft\Windows\Temporary Internet Files\Content.IE5\3CUMML4I\MP9002273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429000"/>
            <a:ext cx="2088232" cy="1512168"/>
          </a:xfrm>
          <a:prstGeom prst="rect">
            <a:avLst/>
          </a:prstGeom>
          <a:noFill/>
        </p:spPr>
      </p:pic>
      <p:pic>
        <p:nvPicPr>
          <p:cNvPr id="20" name="Picture 19" descr="C:\Users\Čapková\AppData\Local\Microsoft\Windows\Temporary Internet Files\Content.IE5\UFXA7F2E\MP9003860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5157192"/>
            <a:ext cx="2088231" cy="1512168"/>
          </a:xfrm>
          <a:prstGeom prst="rect">
            <a:avLst/>
          </a:prstGeom>
          <a:noFill/>
        </p:spPr>
      </p:pic>
      <p:pic>
        <p:nvPicPr>
          <p:cNvPr id="22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284984"/>
            <a:ext cx="2079231" cy="1512168"/>
          </a:xfrm>
          <a:prstGeom prst="rect">
            <a:avLst/>
          </a:prstGeom>
          <a:noFill/>
        </p:spPr>
      </p:pic>
      <p:pic>
        <p:nvPicPr>
          <p:cNvPr id="37" name="Picture 2" descr="C:\Users\Čapková\Desktop\rikša v Japonsk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5013176"/>
            <a:ext cx="2088232" cy="151216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4" descr="C:\Users\Čapková\AppData\Local\Microsoft\Windows\Temporary Internet Files\Content.IE5\2JY1MM9W\MP9004032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068960"/>
            <a:ext cx="2088232" cy="1512168"/>
          </a:xfrm>
          <a:prstGeom prst="rect">
            <a:avLst/>
          </a:prstGeom>
          <a:noFill/>
        </p:spPr>
      </p:pic>
      <p:pic>
        <p:nvPicPr>
          <p:cNvPr id="30" name="Picture 2" descr="C:\Users\Čapková\Desktop\doprava v prale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852936"/>
            <a:ext cx="2088232" cy="1512168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268760"/>
          <a:ext cx="8640960" cy="475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 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sociálně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ekonomické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0"/>
            <a:ext cx="401494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Podmínky ovlivňující dopravu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1772816"/>
            <a:ext cx="21696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typ krajiny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nadmořská výška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počasí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1772816"/>
            <a:ext cx="22085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vyspělost regionu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technický pokrok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tradice </a:t>
            </a:r>
            <a:endParaRPr lang="cs-CZ" sz="2000" b="1" dirty="0"/>
          </a:p>
        </p:txBody>
      </p:sp>
      <p:pic>
        <p:nvPicPr>
          <p:cNvPr id="19" name="Picture 32" descr="C:\Users\Čapková\AppData\Local\Microsoft\Windows\Temporary Internet Files\Content.IE5\3CUMML4I\MP9002273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429000"/>
            <a:ext cx="2088232" cy="1512168"/>
          </a:xfrm>
          <a:prstGeom prst="rect">
            <a:avLst/>
          </a:prstGeom>
          <a:noFill/>
        </p:spPr>
      </p:pic>
      <p:pic>
        <p:nvPicPr>
          <p:cNvPr id="20" name="Picture 19" descr="C:\Users\Čapková\AppData\Local\Microsoft\Windows\Temporary Internet Files\Content.IE5\UFXA7F2E\MP9003860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5157192"/>
            <a:ext cx="2088231" cy="1512168"/>
          </a:xfrm>
          <a:prstGeom prst="rect">
            <a:avLst/>
          </a:prstGeom>
          <a:noFill/>
        </p:spPr>
      </p:pic>
      <p:pic>
        <p:nvPicPr>
          <p:cNvPr id="22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284984"/>
            <a:ext cx="2079231" cy="1512168"/>
          </a:xfrm>
          <a:prstGeom prst="rect">
            <a:avLst/>
          </a:prstGeom>
          <a:noFill/>
        </p:spPr>
      </p:pic>
      <p:pic>
        <p:nvPicPr>
          <p:cNvPr id="37" name="Picture 2" descr="C:\Users\Čapková\Desktop\rikša v Japonsk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5013176"/>
            <a:ext cx="2088232" cy="151216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56992"/>
            <a:ext cx="2079231" cy="1512168"/>
          </a:xfrm>
          <a:prstGeom prst="rect">
            <a:avLst/>
          </a:prstGeom>
          <a:noFill/>
        </p:spPr>
      </p:pic>
      <p:pic>
        <p:nvPicPr>
          <p:cNvPr id="23" name="Picture 24" descr="C:\Users\Čapková\AppData\Local\Microsoft\Windows\Temporary Internet Files\Content.IE5\2JY1MM9W\MP9004032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356992"/>
            <a:ext cx="2088232" cy="1512168"/>
          </a:xfrm>
          <a:prstGeom prst="rect">
            <a:avLst/>
          </a:prstGeom>
          <a:noFill/>
        </p:spPr>
      </p:pic>
      <p:pic>
        <p:nvPicPr>
          <p:cNvPr id="30" name="Picture 2" descr="C:\Users\Čapková\Desktop\doprava v prales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356992"/>
            <a:ext cx="2088232" cy="1512168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268760"/>
          <a:ext cx="8640960" cy="475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 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sociálně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ekonomické podmínky</a:t>
                      </a:r>
                      <a:endParaRPr lang="cs-CZ" sz="2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0"/>
            <a:ext cx="401494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Podmínky ovlivňující dopravu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1772816"/>
            <a:ext cx="21696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typ krajiny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nadmořská výška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počasí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1772816"/>
            <a:ext cx="22085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např.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b="1" dirty="0" smtClean="0"/>
              <a:t>vyspělost regionu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technický pokrok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tradice </a:t>
            </a:r>
            <a:endParaRPr lang="cs-CZ" sz="2000" b="1" dirty="0"/>
          </a:p>
        </p:txBody>
      </p:sp>
      <p:pic>
        <p:nvPicPr>
          <p:cNvPr id="19" name="Picture 32" descr="C:\Users\Čapková\AppData\Local\Microsoft\Windows\Temporary Internet Files\Content.IE5\3CUMML4I\MP9002273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356992"/>
            <a:ext cx="2088232" cy="1512168"/>
          </a:xfrm>
          <a:prstGeom prst="rect">
            <a:avLst/>
          </a:prstGeom>
          <a:noFill/>
        </p:spPr>
      </p:pic>
      <p:pic>
        <p:nvPicPr>
          <p:cNvPr id="20" name="Picture 19" descr="C:\Users\Čapková\AppData\Local\Microsoft\Windows\Temporary Internet Files\Content.IE5\UFXA7F2E\MP9003860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5085184"/>
            <a:ext cx="2088231" cy="1512168"/>
          </a:xfrm>
          <a:prstGeom prst="rect">
            <a:avLst/>
          </a:prstGeom>
          <a:noFill/>
        </p:spPr>
      </p:pic>
      <p:pic>
        <p:nvPicPr>
          <p:cNvPr id="37" name="Picture 2" descr="C:\Users\Čapková\Desktop\rikša v Japonsk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5085184"/>
            <a:ext cx="2088232" cy="151216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7370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objektu přepravy </a:t>
            </a:r>
            <a:r>
              <a:rPr lang="cs-CZ" sz="3200" dirty="0" smtClean="0">
                <a:solidFill>
                  <a:srgbClr val="00B0F0"/>
                </a:solidFill>
              </a:rPr>
              <a:t>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060848"/>
            <a:ext cx="13692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59138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kapacity</a:t>
            </a:r>
            <a:r>
              <a:rPr lang="cs-CZ" sz="3200" dirty="0" smtClean="0">
                <a:solidFill>
                  <a:srgbClr val="00B0F0"/>
                </a:solidFill>
              </a:rPr>
              <a:t> 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13692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7370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objektu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přepravy</a:t>
            </a:r>
            <a:r>
              <a:rPr lang="cs-CZ" sz="3200" dirty="0" smtClean="0">
                <a:solidFill>
                  <a:srgbClr val="00B0F0"/>
                </a:solidFill>
              </a:rPr>
              <a:t> 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060848"/>
            <a:ext cx="15969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osobní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nákladní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59138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kapacity</a:t>
            </a:r>
            <a:r>
              <a:rPr lang="cs-CZ" sz="3200" dirty="0" smtClean="0">
                <a:solidFill>
                  <a:srgbClr val="00B0F0"/>
                </a:solidFill>
              </a:rPr>
              <a:t> 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19992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individuální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hromadnou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9" name="Picture 23" descr="C:\Users\Čapková\AppData\Local\Microsoft\Windows\Temporary Internet Files\Content.IE5\U838MQ3C\MP900402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509120"/>
            <a:ext cx="2736304" cy="1800200"/>
          </a:xfrm>
          <a:prstGeom prst="rect">
            <a:avLst/>
          </a:prstGeom>
          <a:noFill/>
        </p:spPr>
      </p:pic>
      <p:pic>
        <p:nvPicPr>
          <p:cNvPr id="10" name="Picture 37" descr="C:\Users\Čapková\AppData\Local\Microsoft\Windows\Temporary Internet Files\Content.IE5\2JY1MM9W\MP9002892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700808"/>
            <a:ext cx="2736304" cy="1800200"/>
          </a:xfrm>
          <a:prstGeom prst="rect">
            <a:avLst/>
          </a:prstGeom>
          <a:noFill/>
        </p:spPr>
      </p:pic>
      <p:pic>
        <p:nvPicPr>
          <p:cNvPr id="11" name="Picture 7" descr="C:\Users\Čapková\AppData\Local\Microsoft\Windows\Temporary Internet Files\Content.IE5\LDAKE1SD\MP9004424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700808"/>
            <a:ext cx="2736304" cy="1800200"/>
          </a:xfrm>
          <a:prstGeom prst="rect">
            <a:avLst/>
          </a:prstGeom>
          <a:noFill/>
        </p:spPr>
      </p:pic>
      <p:pic>
        <p:nvPicPr>
          <p:cNvPr id="6155" name="Picture 11" descr="C:\Users\Čapková\AppData\Local\Microsoft\Windows\Temporary Internet Files\Content.IE5\VNXXVYXE\MP9003863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509120"/>
            <a:ext cx="2736304" cy="181964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6139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</a:t>
            </a:r>
            <a:r>
              <a:rPr lang="cs-CZ" sz="3200" dirty="0" smtClean="0">
                <a:solidFill>
                  <a:srgbClr val="00B0F0"/>
                </a:solidFill>
              </a:rPr>
              <a:t> 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00808"/>
            <a:ext cx="1351652" cy="43285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dirty="0" smtClean="0"/>
              <a:t> …………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6139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Podle </a:t>
            </a: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</a:t>
            </a:r>
            <a:r>
              <a:rPr lang="cs-CZ" sz="3200" dirty="0" smtClean="0">
                <a:solidFill>
                  <a:srgbClr val="00B0F0"/>
                </a:solidFill>
              </a:rPr>
              <a:t> dopravu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00808"/>
            <a:ext cx="1707134" cy="43285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pozemní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vodní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vzdušnou</a:t>
            </a:r>
          </a:p>
          <a:p>
            <a:pPr>
              <a:lnSpc>
                <a:spcPct val="3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 speciální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8" name="Picture 14" descr="C:\Users\Čapková\AppData\Local\Microsoft\Windows\Temporary Internet Files\Content.IE5\FEONWA0D\MP9003996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221088"/>
            <a:ext cx="1656184" cy="1080120"/>
          </a:xfrm>
          <a:prstGeom prst="rect">
            <a:avLst/>
          </a:prstGeom>
          <a:noFill/>
        </p:spPr>
      </p:pic>
      <p:pic>
        <p:nvPicPr>
          <p:cNvPr id="9" name="Picture 8" descr="C:\Users\Čapková\AppData\Local\Microsoft\Windows\Temporary Internet Files\Content.IE5\N0AUNMW1\MP900399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221088"/>
            <a:ext cx="1656184" cy="1080120"/>
          </a:xfrm>
          <a:prstGeom prst="rect">
            <a:avLst/>
          </a:prstGeom>
          <a:noFill/>
        </p:spPr>
      </p:pic>
      <p:pic>
        <p:nvPicPr>
          <p:cNvPr id="10" name="Picture 55" descr="C:\Users\Čapková\AppData\Local\Microsoft\Windows\Temporary Internet Files\Content.IE5\SF587O6V\MP9004423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772816"/>
            <a:ext cx="1625321" cy="1080120"/>
          </a:xfrm>
          <a:prstGeom prst="rect">
            <a:avLst/>
          </a:prstGeom>
          <a:noFill/>
        </p:spPr>
      </p:pic>
      <p:pic>
        <p:nvPicPr>
          <p:cNvPr id="11" name="Picture 20" descr="C:\Users\Čapková\AppData\Local\Microsoft\Windows\Temporary Internet Files\Content.IE5\CSYP7OO0\MP9002275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772816"/>
            <a:ext cx="1656184" cy="1080120"/>
          </a:xfrm>
          <a:prstGeom prst="rect">
            <a:avLst/>
          </a:prstGeom>
          <a:noFill/>
        </p:spPr>
      </p:pic>
      <p:pic>
        <p:nvPicPr>
          <p:cNvPr id="12" name="Picture 45" descr="C:\Users\Čapková\AppData\Local\Microsoft\Windows\Temporary Internet Files\Content.IE5\U838MQ3C\MP900227745[1].jpg"/>
          <p:cNvPicPr>
            <a:picLocks noChangeAspect="1" noChangeArrowheads="1"/>
          </p:cNvPicPr>
          <p:nvPr/>
        </p:nvPicPr>
        <p:blipFill>
          <a:blip r:embed="rId6" cstate="print"/>
          <a:srcRect t="23917" r="33333"/>
          <a:stretch>
            <a:fillRect/>
          </a:stretch>
        </p:blipFill>
        <p:spPr bwMode="auto">
          <a:xfrm>
            <a:off x="3059832" y="2996952"/>
            <a:ext cx="1656184" cy="1080120"/>
          </a:xfrm>
          <a:prstGeom prst="rect">
            <a:avLst/>
          </a:prstGeom>
          <a:noFill/>
        </p:spPr>
      </p:pic>
      <p:pic>
        <p:nvPicPr>
          <p:cNvPr id="13" name="Picture 5" descr="C:\Users\Čapková\Desktop\DUMY-nově\DUMY-Čapková\Pictures\Pictures\Doprava světa\Vodní\loď 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996952"/>
            <a:ext cx="1656184" cy="1080120"/>
          </a:xfrm>
          <a:prstGeom prst="rect">
            <a:avLst/>
          </a:prstGeom>
          <a:noFill/>
        </p:spPr>
      </p:pic>
      <p:pic>
        <p:nvPicPr>
          <p:cNvPr id="15" name="Picture 3" descr="C:\Users\Čapková\AppData\Local\Microsoft\Windows\Temporary Internet Files\Content.IE5\QKICBSP8\MP900403465[1].jpg"/>
          <p:cNvPicPr>
            <a:picLocks noChangeAspect="1" noChangeArrowheads="1"/>
          </p:cNvPicPr>
          <p:nvPr/>
        </p:nvPicPr>
        <p:blipFill>
          <a:blip r:embed="rId8" cstate="print"/>
          <a:srcRect l="-2243" t="23328" b="9731"/>
          <a:stretch>
            <a:fillRect/>
          </a:stretch>
        </p:blipFill>
        <p:spPr bwMode="auto">
          <a:xfrm>
            <a:off x="6948264" y="4221088"/>
            <a:ext cx="1728192" cy="1080120"/>
          </a:xfrm>
          <a:prstGeom prst="rect">
            <a:avLst/>
          </a:prstGeom>
          <a:noFill/>
        </p:spPr>
      </p:pic>
      <p:pic>
        <p:nvPicPr>
          <p:cNvPr id="8197" name="Picture 5" descr="C:\Users\Čapková\AppData\Local\Microsoft\Windows\Temporary Internet Files\Content.IE5\3CUMML4I\MP90039997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1772816"/>
            <a:ext cx="1656184" cy="1088295"/>
          </a:xfrm>
          <a:prstGeom prst="rect">
            <a:avLst/>
          </a:prstGeom>
          <a:noFill/>
        </p:spPr>
      </p:pic>
      <p:pic>
        <p:nvPicPr>
          <p:cNvPr id="23" name="Picture 8" descr="C:\Users\Čapková\AppData\Local\Microsoft\Windows\Temporary Internet Files\Content.IE5\FEONWA0D\MP90042265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2996952"/>
            <a:ext cx="1656184" cy="1080120"/>
          </a:xfrm>
          <a:prstGeom prst="rect">
            <a:avLst/>
          </a:prstGeom>
          <a:noFill/>
        </p:spPr>
      </p:pic>
      <p:pic>
        <p:nvPicPr>
          <p:cNvPr id="25" name="Picture 3" descr="C:\Users\Čapková\AppData\Local\Microsoft\Windows\Temporary Internet Files\Content.IE5\UFXA7F2E\MP90042767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20272" y="5445224"/>
            <a:ext cx="1656184" cy="1080120"/>
          </a:xfrm>
          <a:prstGeom prst="rect">
            <a:avLst/>
          </a:prstGeom>
          <a:noFill/>
        </p:spPr>
      </p:pic>
      <p:pic>
        <p:nvPicPr>
          <p:cNvPr id="28" name="Picture 25" descr="C:\Users\Čapková\AppData\Local\Microsoft\Windows\Temporary Internet Files\Content.IE5\U838MQ3C\MP90040049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059832" y="5445224"/>
            <a:ext cx="1656184" cy="1080120"/>
          </a:xfrm>
          <a:prstGeom prst="rect">
            <a:avLst/>
          </a:prstGeom>
          <a:noFill/>
        </p:spPr>
      </p:pic>
      <p:pic>
        <p:nvPicPr>
          <p:cNvPr id="29" name="Picture 24" descr="C:\Users\Čapková\AppData\Local\Microsoft\Windows\Temporary Internet Files\Content.IE5\2JY1MM9W\MP900403253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004048" y="5445224"/>
            <a:ext cx="1656184" cy="10801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908720"/>
            <a:ext cx="6484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Podle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dopravního prostředku </a:t>
            </a:r>
            <a:r>
              <a:rPr lang="cs-CZ" sz="2800" dirty="0" smtClean="0">
                <a:solidFill>
                  <a:srgbClr val="00B0F0"/>
                </a:solidFill>
              </a:rPr>
              <a:t>– doplň k obr.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5" name="Picture 36" descr="C:\Users\Čapková\AppData\Local\Microsoft\Windows\Temporary Internet Files\Content.IE5\QKICBSP8\MP9001489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1800200" cy="1296144"/>
          </a:xfrm>
          <a:prstGeom prst="rect">
            <a:avLst/>
          </a:prstGeom>
          <a:noFill/>
        </p:spPr>
      </p:pic>
      <p:pic>
        <p:nvPicPr>
          <p:cNvPr id="6" name="Picture 11" descr="C:\Users\Čapková\AppData\Local\Microsoft\Windows\Temporary Internet Files\Content.IE5\3CUMML4I\MP9000786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1800200" cy="1296144"/>
          </a:xfrm>
          <a:prstGeom prst="rect">
            <a:avLst/>
          </a:prstGeom>
          <a:noFill/>
        </p:spPr>
      </p:pic>
      <p:pic>
        <p:nvPicPr>
          <p:cNvPr id="7" name="Picture 34" descr="C:\Users\Čapková\AppData\Local\Microsoft\Windows\Temporary Internet Files\Content.IE5\QKICBSP8\MP9001824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3140968"/>
            <a:ext cx="1800200" cy="1296144"/>
          </a:xfrm>
          <a:prstGeom prst="rect">
            <a:avLst/>
          </a:prstGeom>
          <a:noFill/>
        </p:spPr>
      </p:pic>
      <p:pic>
        <p:nvPicPr>
          <p:cNvPr id="8" name="Picture 14" descr="C:\Users\Čapková\AppData\Local\Microsoft\Windows\Temporary Internet Files\Content.IE5\QKICBSP8\MP9001799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140968"/>
            <a:ext cx="1800200" cy="1296144"/>
          </a:xfrm>
          <a:prstGeom prst="rect">
            <a:avLst/>
          </a:prstGeom>
          <a:noFill/>
        </p:spPr>
      </p:pic>
      <p:pic>
        <p:nvPicPr>
          <p:cNvPr id="9" name="Picture 3" descr="C:\Users\Čapková\Desktop\DUMY-nově\DUMY-Čapková\Pictures\Pictures\Doprava světa\Vodní\loď 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140968"/>
            <a:ext cx="1800200" cy="1296144"/>
          </a:xfrm>
          <a:prstGeom prst="rect">
            <a:avLst/>
          </a:prstGeom>
          <a:noFill/>
        </p:spPr>
      </p:pic>
      <p:pic>
        <p:nvPicPr>
          <p:cNvPr id="10251" name="Picture 11" descr="C:\Users\Čapková\AppData\Local\Microsoft\Windows\Temporary Internet Files\Content.IE5\3CUMML4I\MP90042652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1484784"/>
            <a:ext cx="1800200" cy="1296144"/>
          </a:xfrm>
          <a:prstGeom prst="rect">
            <a:avLst/>
          </a:prstGeom>
          <a:noFill/>
        </p:spPr>
      </p:pic>
      <p:pic>
        <p:nvPicPr>
          <p:cNvPr id="21" name="Picture 13" descr="C:\Users\Čapková\AppData\Local\Microsoft\Windows\Temporary Internet Files\Content.IE5\U838MQ3C\MP90044249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1484784"/>
            <a:ext cx="1800200" cy="1296144"/>
          </a:xfrm>
          <a:prstGeom prst="rect">
            <a:avLst/>
          </a:prstGeom>
          <a:noFill/>
        </p:spPr>
      </p:pic>
      <p:pic>
        <p:nvPicPr>
          <p:cNvPr id="22" name="Picture 3" descr="C:\Users\Čapková\Desktop\Ropovod - Aljašk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140968"/>
            <a:ext cx="1800200" cy="1296144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2927" y="4581128"/>
            <a:ext cx="90710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Do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speciálních prostředků a přepravy zpráv </a:t>
            </a:r>
            <a:r>
              <a:rPr lang="cs-CZ" sz="2800" dirty="0" smtClean="0">
                <a:solidFill>
                  <a:srgbClr val="00B0F0"/>
                </a:solidFill>
              </a:rPr>
              <a:t>řadíme např. také:</a:t>
            </a:r>
          </a:p>
          <a:p>
            <a:endParaRPr lang="cs-CZ" dirty="0"/>
          </a:p>
        </p:txBody>
      </p:sp>
      <p:pic>
        <p:nvPicPr>
          <p:cNvPr id="24" name="Picture 12" descr="C:\Users\Čapková\AppData\Local\Microsoft\Windows\Temporary Internet Files\Content.IE5\U838MQ3C\MP90039931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5157192"/>
            <a:ext cx="1080120" cy="1368152"/>
          </a:xfrm>
          <a:prstGeom prst="rect">
            <a:avLst/>
          </a:prstGeom>
          <a:noFill/>
        </p:spPr>
      </p:pic>
      <p:pic>
        <p:nvPicPr>
          <p:cNvPr id="29" name="Picture 18" descr="C:\Users\Čapková\AppData\Local\Microsoft\Windows\Temporary Internet Files\Content.IE5\N0AUNMW1\MP900289210[1].jpg"/>
          <p:cNvPicPr>
            <a:picLocks noChangeAspect="1" noChangeArrowheads="1"/>
          </p:cNvPicPr>
          <p:nvPr/>
        </p:nvPicPr>
        <p:blipFill>
          <a:blip r:embed="rId11" cstate="print"/>
          <a:srcRect l="29412" r="23529" b="11023"/>
          <a:stretch>
            <a:fillRect/>
          </a:stretch>
        </p:blipFill>
        <p:spPr bwMode="auto">
          <a:xfrm>
            <a:off x="7596336" y="5157192"/>
            <a:ext cx="1080120" cy="1368152"/>
          </a:xfrm>
          <a:prstGeom prst="rect">
            <a:avLst/>
          </a:prstGeom>
          <a:noFill/>
        </p:spPr>
      </p:pic>
      <p:pic>
        <p:nvPicPr>
          <p:cNvPr id="10255" name="Picture 15" descr="C:\Users\Čapková\AppData\Local\Microsoft\Windows\Temporary Internet Files\Content.IE5\QKICBSP8\MP90042301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5536" y="5157192"/>
            <a:ext cx="1080120" cy="1368152"/>
          </a:xfrm>
          <a:prstGeom prst="rect">
            <a:avLst/>
          </a:prstGeom>
          <a:noFill/>
        </p:spPr>
      </p:pic>
      <p:pic>
        <p:nvPicPr>
          <p:cNvPr id="10258" name="Picture 18" descr="C:\Users\Čapková\AppData\Local\Microsoft\Windows\Temporary Internet Files\Content.IE5\UFXA7F2E\MP900386052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835696" y="5157192"/>
            <a:ext cx="1080119" cy="1368152"/>
          </a:xfrm>
          <a:prstGeom prst="rect">
            <a:avLst/>
          </a:prstGeom>
          <a:noFill/>
        </p:spPr>
      </p:pic>
      <p:pic>
        <p:nvPicPr>
          <p:cNvPr id="10261" name="Picture 21" descr="C:\Users\Čapková\AppData\Local\Microsoft\Windows\Temporary Internet Files\Content.IE5\LDAKE1SD\MP900289233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75856" y="5157192"/>
            <a:ext cx="1080120" cy="1353344"/>
          </a:xfrm>
          <a:prstGeom prst="rect">
            <a:avLst/>
          </a:prstGeom>
          <a:noFill/>
        </p:spPr>
      </p:pic>
      <p:pic>
        <p:nvPicPr>
          <p:cNvPr id="43" name="Picture 8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156176" y="5157192"/>
            <a:ext cx="108012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Obdélník 18"/>
          <p:cNvSpPr/>
          <p:nvPr/>
        </p:nvSpPr>
        <p:spPr>
          <a:xfrm>
            <a:off x="255577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7625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5577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71601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7625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553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9553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9553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585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83569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71601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15617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9633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11384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Dělení dopravy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908720"/>
            <a:ext cx="6484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Podle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dopravního prostředku </a:t>
            </a:r>
            <a:r>
              <a:rPr lang="cs-CZ" sz="2800" dirty="0" smtClean="0">
                <a:solidFill>
                  <a:srgbClr val="00B0F0"/>
                </a:solidFill>
              </a:rPr>
              <a:t>– doplň k obr.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5" name="Picture 36" descr="C:\Users\Čapková\AppData\Local\Microsoft\Windows\Temporary Internet Files\Content.IE5\QKICBSP8\MP9001489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1800200" cy="1296144"/>
          </a:xfrm>
          <a:prstGeom prst="rect">
            <a:avLst/>
          </a:prstGeom>
          <a:noFill/>
        </p:spPr>
      </p:pic>
      <p:pic>
        <p:nvPicPr>
          <p:cNvPr id="6" name="Picture 11" descr="C:\Users\Čapková\AppData\Local\Microsoft\Windows\Temporary Internet Files\Content.IE5\3CUMML4I\MP9000786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484784"/>
            <a:ext cx="1800200" cy="1296144"/>
          </a:xfrm>
          <a:prstGeom prst="rect">
            <a:avLst/>
          </a:prstGeom>
          <a:noFill/>
        </p:spPr>
      </p:pic>
      <p:pic>
        <p:nvPicPr>
          <p:cNvPr id="7" name="Picture 34" descr="C:\Users\Čapková\AppData\Local\Microsoft\Windows\Temporary Internet Files\Content.IE5\QKICBSP8\MP9001824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140968"/>
            <a:ext cx="1800200" cy="1296144"/>
          </a:xfrm>
          <a:prstGeom prst="rect">
            <a:avLst/>
          </a:prstGeom>
          <a:noFill/>
        </p:spPr>
      </p:pic>
      <p:pic>
        <p:nvPicPr>
          <p:cNvPr id="8" name="Picture 14" descr="C:\Users\Čapková\AppData\Local\Microsoft\Windows\Temporary Internet Files\Content.IE5\QKICBSP8\MP90017996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3140968"/>
            <a:ext cx="1800200" cy="1296144"/>
          </a:xfrm>
          <a:prstGeom prst="rect">
            <a:avLst/>
          </a:prstGeom>
          <a:noFill/>
        </p:spPr>
      </p:pic>
      <p:pic>
        <p:nvPicPr>
          <p:cNvPr id="9" name="Picture 3" descr="C:\Users\Čapková\Desktop\DUMY-nově\DUMY-Čapková\Pictures\Pictures\Doprava světa\Vodní\loď 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140968"/>
            <a:ext cx="1800200" cy="1296144"/>
          </a:xfrm>
          <a:prstGeom prst="rect">
            <a:avLst/>
          </a:prstGeom>
          <a:noFill/>
        </p:spPr>
      </p:pic>
      <p:pic>
        <p:nvPicPr>
          <p:cNvPr id="10251" name="Picture 11" descr="C:\Users\Čapková\AppData\Local\Microsoft\Windows\Temporary Internet Files\Content.IE5\3CUMML4I\MP90042652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1484784"/>
            <a:ext cx="1800200" cy="1296144"/>
          </a:xfrm>
          <a:prstGeom prst="rect">
            <a:avLst/>
          </a:prstGeom>
          <a:noFill/>
        </p:spPr>
      </p:pic>
      <p:pic>
        <p:nvPicPr>
          <p:cNvPr id="21" name="Picture 13" descr="C:\Users\Čapková\AppData\Local\Microsoft\Windows\Temporary Internet Files\Content.IE5\U838MQ3C\MP90044249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1484784"/>
            <a:ext cx="1800200" cy="1296144"/>
          </a:xfrm>
          <a:prstGeom prst="rect">
            <a:avLst/>
          </a:prstGeom>
          <a:noFill/>
        </p:spPr>
      </p:pic>
      <p:pic>
        <p:nvPicPr>
          <p:cNvPr id="22" name="Picture 3" descr="C:\Users\Čapková\Desktop\Ropovod - Aljašk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3140968"/>
            <a:ext cx="1800200" cy="1296144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2927" y="4581128"/>
            <a:ext cx="90710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Do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speciálních prostředků a přepravy zpráv </a:t>
            </a:r>
            <a:r>
              <a:rPr lang="cs-CZ" sz="2800" dirty="0" smtClean="0">
                <a:solidFill>
                  <a:srgbClr val="00B0F0"/>
                </a:solidFill>
              </a:rPr>
              <a:t>řadíme např. také:</a:t>
            </a:r>
          </a:p>
          <a:p>
            <a:endParaRPr lang="cs-CZ" dirty="0"/>
          </a:p>
        </p:txBody>
      </p:sp>
      <p:pic>
        <p:nvPicPr>
          <p:cNvPr id="24" name="Picture 12" descr="C:\Users\Čapková\AppData\Local\Microsoft\Windows\Temporary Internet Files\Content.IE5\U838MQ3C\MP90039931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5157192"/>
            <a:ext cx="1080120" cy="1368152"/>
          </a:xfrm>
          <a:prstGeom prst="rect">
            <a:avLst/>
          </a:prstGeom>
          <a:noFill/>
        </p:spPr>
      </p:pic>
      <p:pic>
        <p:nvPicPr>
          <p:cNvPr id="29" name="Picture 18" descr="C:\Users\Čapková\AppData\Local\Microsoft\Windows\Temporary Internet Files\Content.IE5\N0AUNMW1\MP900289210[1].jpg"/>
          <p:cNvPicPr>
            <a:picLocks noChangeAspect="1" noChangeArrowheads="1"/>
          </p:cNvPicPr>
          <p:nvPr/>
        </p:nvPicPr>
        <p:blipFill>
          <a:blip r:embed="rId12" cstate="print"/>
          <a:srcRect l="29412" r="23529" b="11023"/>
          <a:stretch>
            <a:fillRect/>
          </a:stretch>
        </p:blipFill>
        <p:spPr bwMode="auto">
          <a:xfrm>
            <a:off x="7596336" y="5157192"/>
            <a:ext cx="1080120" cy="1368152"/>
          </a:xfrm>
          <a:prstGeom prst="rect">
            <a:avLst/>
          </a:prstGeom>
          <a:noFill/>
        </p:spPr>
      </p:pic>
      <p:pic>
        <p:nvPicPr>
          <p:cNvPr id="10255" name="Picture 15" descr="C:\Users\Čapková\AppData\Local\Microsoft\Windows\Temporary Internet Files\Content.IE5\QKICBSP8\MP900423015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5536" y="5157192"/>
            <a:ext cx="1080120" cy="1368152"/>
          </a:xfrm>
          <a:prstGeom prst="rect">
            <a:avLst/>
          </a:prstGeom>
          <a:noFill/>
        </p:spPr>
      </p:pic>
      <p:pic>
        <p:nvPicPr>
          <p:cNvPr id="10258" name="Picture 18" descr="C:\Users\Čapková\AppData\Local\Microsoft\Windows\Temporary Internet Files\Content.IE5\UFXA7F2E\MP900386052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835696" y="5157192"/>
            <a:ext cx="1080119" cy="1368152"/>
          </a:xfrm>
          <a:prstGeom prst="rect">
            <a:avLst/>
          </a:prstGeom>
          <a:noFill/>
        </p:spPr>
      </p:pic>
      <p:pic>
        <p:nvPicPr>
          <p:cNvPr id="10261" name="Picture 21" descr="C:\Users\Čapková\AppData\Local\Microsoft\Windows\Temporary Internet Files\Content.IE5\LDAKE1SD\MP900289233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75856" y="5157192"/>
            <a:ext cx="1080120" cy="1353344"/>
          </a:xfrm>
          <a:prstGeom prst="rect">
            <a:avLst/>
          </a:prstGeom>
          <a:noFill/>
        </p:spPr>
      </p:pic>
      <p:pic>
        <p:nvPicPr>
          <p:cNvPr id="43" name="Picture 8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156176" y="5157192"/>
            <a:ext cx="108012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Obdélník 18"/>
          <p:cNvSpPr/>
          <p:nvPr/>
        </p:nvSpPr>
        <p:spPr>
          <a:xfrm>
            <a:off x="255577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7625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5577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71601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7625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5536" y="2708920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95536" y="4365104"/>
            <a:ext cx="180020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39552" y="2636912"/>
            <a:ext cx="1512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automobilová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71800" y="2636912"/>
            <a:ext cx="1411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motocyklová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76056" y="2636912"/>
            <a:ext cx="110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železniční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8304" y="2636912"/>
            <a:ext cx="865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letecká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99592" y="4293096"/>
            <a:ext cx="667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lodní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236296" y="4293096"/>
            <a:ext cx="1072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potrubní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9553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585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83569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71601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15617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96336" y="6381328"/>
            <a:ext cx="108012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483768" y="4293096"/>
            <a:ext cx="1912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pomocí lidské síly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60032" y="4293096"/>
            <a:ext cx="1523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pomocí zvířat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9552" y="6309320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vleky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763688" y="6309320"/>
            <a:ext cx="122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eskalátory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19872" y="6309320"/>
            <a:ext cx="781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jeřáby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572000" y="6309320"/>
            <a:ext cx="1416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energovody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228184" y="6309320"/>
            <a:ext cx="931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vysílače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668344" y="6309320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družice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851920" y="476672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7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5685146" cy="461665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Porovnání výhod a nevýhod druhů dopravy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24744"/>
            <a:ext cx="6328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Porovnej silniční a železniční dopravu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55" descr="C:\Users\Čapková\AppData\Local\Microsoft\Windows\Temporary Internet Files\Content.IE5\SF587O6V\MP9004423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1872208" cy="1321459"/>
          </a:xfrm>
          <a:prstGeom prst="rect">
            <a:avLst/>
          </a:prstGeom>
          <a:noFill/>
        </p:spPr>
      </p:pic>
      <p:pic>
        <p:nvPicPr>
          <p:cNvPr id="5" name="Picture 23" descr="C:\Users\Čapková\AppData\Local\Microsoft\Windows\Temporary Internet Files\Content.IE5\FEONWA0D\MP9004004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988840"/>
            <a:ext cx="1872208" cy="12961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4941168"/>
            <a:ext cx="140487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nevýhody</a:t>
            </a:r>
            <a:endParaRPr lang="cs-CZ" sz="2400" dirty="0"/>
          </a:p>
        </p:txBody>
      </p:sp>
      <p:pic>
        <p:nvPicPr>
          <p:cNvPr id="1026" name="Picture 2" descr="C:\Users\Čapková\AppData\Local\Microsoft\Windows\Temporary Internet Files\Content.IE5\8POAX7LS\MP900401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988840"/>
            <a:ext cx="1872208" cy="1296144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VNXXVYXE\MP9003999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988840"/>
            <a:ext cx="1872208" cy="129614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995936" y="3717032"/>
            <a:ext cx="109055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výhody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9" y="4221088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.......................................................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445224"/>
            <a:ext cx="39302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4221088"/>
            <a:ext cx="3507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5445224"/>
            <a:ext cx="35718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5520037" cy="461665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Porovnání výhod a nevýhod druhů 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24744"/>
            <a:ext cx="6328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Porovnej silniční a železniční dopravu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55" descr="C:\Users\Čapková\AppData\Local\Microsoft\Windows\Temporary Internet Files\Content.IE5\SF587O6V\MP9004423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1872208" cy="1321459"/>
          </a:xfrm>
          <a:prstGeom prst="rect">
            <a:avLst/>
          </a:prstGeom>
          <a:noFill/>
        </p:spPr>
      </p:pic>
      <p:pic>
        <p:nvPicPr>
          <p:cNvPr id="5" name="Picture 23" descr="C:\Users\Čapková\AppData\Local\Microsoft\Windows\Temporary Internet Files\Content.IE5\FEONWA0D\MP9004004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988840"/>
            <a:ext cx="1872208" cy="12961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4941168"/>
            <a:ext cx="140487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nevýhody</a:t>
            </a:r>
            <a:endParaRPr lang="cs-CZ" sz="2400" dirty="0"/>
          </a:p>
        </p:txBody>
      </p:sp>
      <p:pic>
        <p:nvPicPr>
          <p:cNvPr id="1026" name="Picture 2" descr="C:\Users\Čapková\AppData\Local\Microsoft\Windows\Temporary Internet Files\Content.IE5\8POAX7LS\MP900401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988840"/>
            <a:ext cx="1872208" cy="1296144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VNXXVYXE\MP9003999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988840"/>
            <a:ext cx="1872208" cy="129614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995936" y="3717032"/>
            <a:ext cx="109055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výhody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221088"/>
            <a:ext cx="4282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doprava do méně dostupných míst 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větší pohotovost a většinou rychlost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445224"/>
            <a:ext cx="4479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přeprava méně objemnějšího nákladu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větší dopady na životní prostředí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4221088"/>
            <a:ext cx="3815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přeprava objemnějšího nákladu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ekologičtější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5445224"/>
            <a:ext cx="40927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omezení dopravy do vyšších poloh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menší pohotovost (jízdní řády)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8" descr="C:\Users\Čapková\AppData\Local\Microsoft\Windows\Temporary Internet Files\Content.IE5\N0AUNMW1\MP9003998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060848"/>
            <a:ext cx="1872208" cy="1296144"/>
          </a:xfrm>
          <a:prstGeom prst="rect">
            <a:avLst/>
          </a:prstGeom>
          <a:noFill/>
        </p:spPr>
      </p:pic>
      <p:pic>
        <p:nvPicPr>
          <p:cNvPr id="18" name="Picture 2" descr="C:\Users\Čapková\Desktop\tank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988840"/>
            <a:ext cx="1872208" cy="1296144"/>
          </a:xfrm>
          <a:prstGeom prst="rect">
            <a:avLst/>
          </a:prstGeom>
          <a:noFill/>
        </p:spPr>
      </p:pic>
      <p:pic>
        <p:nvPicPr>
          <p:cNvPr id="23" name="Picture 5" descr="C:\Users\Čapková\Desktop\DUMY-nově\DUMY-Čapková\Pictures\Pictures\Doprava světa\Vodní\loď 1.jpg"/>
          <p:cNvPicPr>
            <a:picLocks noChangeAspect="1" noChangeArrowheads="1"/>
          </p:cNvPicPr>
          <p:nvPr/>
        </p:nvPicPr>
        <p:blipFill>
          <a:blip r:embed="rId4" cstate="print"/>
          <a:srcRect l="15385" t="17290" r="7692" b="36986"/>
          <a:stretch>
            <a:fillRect/>
          </a:stretch>
        </p:blipFill>
        <p:spPr bwMode="auto">
          <a:xfrm>
            <a:off x="6876256" y="1988840"/>
            <a:ext cx="1872208" cy="1296144"/>
          </a:xfrm>
          <a:prstGeom prst="rect">
            <a:avLst/>
          </a:prstGeom>
          <a:noFill/>
        </p:spPr>
      </p:pic>
      <p:pic>
        <p:nvPicPr>
          <p:cNvPr id="16" name="Picture 14" descr="C:\Users\Čapková\AppData\Local\Microsoft\Windows\Temporary Internet Files\Content.IE5\FEONWA0D\MP900399648[1].jpg"/>
          <p:cNvPicPr>
            <a:picLocks noChangeAspect="1" noChangeArrowheads="1"/>
          </p:cNvPicPr>
          <p:nvPr/>
        </p:nvPicPr>
        <p:blipFill>
          <a:blip r:embed="rId5" cstate="print"/>
          <a:srcRect l="47655" t="18167" b="15500"/>
          <a:stretch>
            <a:fillRect/>
          </a:stretch>
        </p:blipFill>
        <p:spPr bwMode="auto">
          <a:xfrm>
            <a:off x="2339752" y="2060848"/>
            <a:ext cx="1872208" cy="129614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763688" y="0"/>
            <a:ext cx="5685146" cy="461665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Porovnání výhod a nevýhod druhů dopravy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24744"/>
            <a:ext cx="6427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Porovnej leteckou a námořní dopravu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941168"/>
            <a:ext cx="140487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nevýhody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3717032"/>
            <a:ext cx="109055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výhody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9" y="4221088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....................................................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445224"/>
            <a:ext cx="39302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…………………………………………………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4221088"/>
            <a:ext cx="3507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5445224"/>
            <a:ext cx="35718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…………………………………………….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8" descr="C:\Users\Čapková\AppData\Local\Microsoft\Windows\Temporary Internet Files\Content.IE5\N0AUNMW1\MP9003998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060848"/>
            <a:ext cx="1872208" cy="1296144"/>
          </a:xfrm>
          <a:prstGeom prst="rect">
            <a:avLst/>
          </a:prstGeom>
          <a:noFill/>
        </p:spPr>
      </p:pic>
      <p:pic>
        <p:nvPicPr>
          <p:cNvPr id="18" name="Picture 2" descr="C:\Users\Čapková\Desktop\tank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988840"/>
            <a:ext cx="1872208" cy="1296144"/>
          </a:xfrm>
          <a:prstGeom prst="rect">
            <a:avLst/>
          </a:prstGeom>
          <a:noFill/>
        </p:spPr>
      </p:pic>
      <p:pic>
        <p:nvPicPr>
          <p:cNvPr id="23" name="Picture 5" descr="C:\Users\Čapková\Desktop\DUMY-nově\DUMY-Čapková\Pictures\Pictures\Doprava světa\Vodní\loď 1.jpg"/>
          <p:cNvPicPr>
            <a:picLocks noChangeAspect="1" noChangeArrowheads="1"/>
          </p:cNvPicPr>
          <p:nvPr/>
        </p:nvPicPr>
        <p:blipFill>
          <a:blip r:embed="rId4" cstate="print"/>
          <a:srcRect l="15385" t="17290" r="7692" b="36986"/>
          <a:stretch>
            <a:fillRect/>
          </a:stretch>
        </p:blipFill>
        <p:spPr bwMode="auto">
          <a:xfrm>
            <a:off x="6876256" y="1988840"/>
            <a:ext cx="1872208" cy="1296144"/>
          </a:xfrm>
          <a:prstGeom prst="rect">
            <a:avLst/>
          </a:prstGeom>
          <a:noFill/>
        </p:spPr>
      </p:pic>
      <p:pic>
        <p:nvPicPr>
          <p:cNvPr id="16" name="Picture 14" descr="C:\Users\Čapková\AppData\Local\Microsoft\Windows\Temporary Internet Files\Content.IE5\FEONWA0D\MP900399648[1].jpg"/>
          <p:cNvPicPr>
            <a:picLocks noChangeAspect="1" noChangeArrowheads="1"/>
          </p:cNvPicPr>
          <p:nvPr/>
        </p:nvPicPr>
        <p:blipFill>
          <a:blip r:embed="rId5" cstate="print"/>
          <a:srcRect l="47655" t="18167" b="15500"/>
          <a:stretch>
            <a:fillRect/>
          </a:stretch>
        </p:blipFill>
        <p:spPr bwMode="auto">
          <a:xfrm>
            <a:off x="2339752" y="2060848"/>
            <a:ext cx="1872208" cy="129614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763688" y="0"/>
            <a:ext cx="5520037" cy="461665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Porovnání výhod a nevýhod druhů opravy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24744"/>
            <a:ext cx="6427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Porovnej leteckou a námořní dopravu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941168"/>
            <a:ext cx="140487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nevýhody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3717032"/>
            <a:ext cx="109055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výhody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9" y="4221088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velmi rychlá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využívání při záchranných akcích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445224"/>
            <a:ext cx="3933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velmi nákladná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velké znečišťování ovzduší a hluk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4221088"/>
            <a:ext cx="3861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levná, přeprava velkých nákladů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šetrnější k životnímu prostředí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5445224"/>
            <a:ext cx="33420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pomalá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0000"/>
                </a:solidFill>
              </a:rPr>
              <a:t> závislost na poloze přístavů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419872" y="0"/>
            <a:ext cx="2335576" cy="461665"/>
          </a:xfrm>
          <a:prstGeom prst="rect">
            <a:avLst/>
          </a:prstGeom>
          <a:solidFill>
            <a:srgbClr val="00FFFF">
              <a:alpha val="1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Letiště a přístavy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052736"/>
            <a:ext cx="9084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Uveď stát a město u jednoho z největších letišť světa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9" name="Picture 4" descr="C:\Users\Čapková\Desktop\Heathrow_T5.jpg"/>
          <p:cNvPicPr>
            <a:picLocks noChangeAspect="1" noChangeArrowheads="1"/>
          </p:cNvPicPr>
          <p:nvPr/>
        </p:nvPicPr>
        <p:blipFill>
          <a:blip r:embed="rId2" cstate="print"/>
          <a:srcRect t="20912" b="2407"/>
          <a:stretch>
            <a:fillRect/>
          </a:stretch>
        </p:blipFill>
        <p:spPr bwMode="auto">
          <a:xfrm>
            <a:off x="2987824" y="2204864"/>
            <a:ext cx="3215434" cy="19442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987824" y="1700808"/>
            <a:ext cx="31863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Heathrow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- 5. terminál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708920"/>
            <a:ext cx="2016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stát  ...............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2780928"/>
            <a:ext cx="2234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město  ……………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437112"/>
            <a:ext cx="6655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největším přístavům světa přiřaď stát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157192"/>
            <a:ext cx="17166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Šanghaj - </a:t>
            </a:r>
          </a:p>
          <a:p>
            <a:r>
              <a:rPr lang="cs-CZ" sz="2400" b="1" dirty="0" smtClean="0"/>
              <a:t>Singapur -</a:t>
            </a:r>
          </a:p>
          <a:p>
            <a:r>
              <a:rPr lang="cs-CZ" sz="2400" b="1" dirty="0" smtClean="0"/>
              <a:t>Rotterdam -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419872" y="0"/>
            <a:ext cx="2335576" cy="461665"/>
          </a:xfrm>
          <a:prstGeom prst="rect">
            <a:avLst/>
          </a:prstGeom>
          <a:solidFill>
            <a:srgbClr val="00FFFF">
              <a:alpha val="1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Letiště a přístavy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052736"/>
            <a:ext cx="9084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Uveď stát a město u jednoho z největších letišť světa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9" name="Picture 4" descr="C:\Users\Čapková\Desktop\Heathrow_T5.jpg"/>
          <p:cNvPicPr>
            <a:picLocks noChangeAspect="1" noChangeArrowheads="1"/>
          </p:cNvPicPr>
          <p:nvPr/>
        </p:nvPicPr>
        <p:blipFill>
          <a:blip r:embed="rId2" cstate="print"/>
          <a:srcRect t="20912" b="2407"/>
          <a:stretch>
            <a:fillRect/>
          </a:stretch>
        </p:blipFill>
        <p:spPr bwMode="auto">
          <a:xfrm>
            <a:off x="2987824" y="2204864"/>
            <a:ext cx="3215434" cy="19442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987824" y="1700808"/>
            <a:ext cx="31863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Heathrow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- 5. terminál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708920"/>
            <a:ext cx="785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stát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2780928"/>
            <a:ext cx="1030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město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437112"/>
            <a:ext cx="6655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největším přístavům světa přiřaď stát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157192"/>
            <a:ext cx="17855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Šanghaj - </a:t>
            </a:r>
          </a:p>
          <a:p>
            <a:r>
              <a:rPr lang="cs-CZ" sz="2400" b="1" dirty="0" smtClean="0"/>
              <a:t>Singapur -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Rotterdam -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99592" y="2708920"/>
            <a:ext cx="20263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Velká Británie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308304" y="2780928"/>
            <a:ext cx="1120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Londýn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283968" y="5157192"/>
            <a:ext cx="7409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Čína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5517232"/>
            <a:ext cx="13720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Singapur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4644008" y="5877272"/>
            <a:ext cx="16895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Nizozemsko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0"/>
            <a:ext cx="3205558" cy="461665"/>
          </a:xfrm>
          <a:prstGeom prst="rect">
            <a:avLst/>
          </a:prstGeom>
          <a:solidFill>
            <a:schemeClr val="bg1">
              <a:lumMod val="65000"/>
              <a:alpha val="30196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Vliv na životní prostředí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826" y="836712"/>
            <a:ext cx="8848641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b="1" dirty="0" smtClean="0">
                <a:solidFill>
                  <a:srgbClr val="FF0000"/>
                </a:solidFill>
              </a:rPr>
              <a:t> Doprava má mnoho negativních vlivů na životního prostředí.</a:t>
            </a:r>
            <a:endParaRPr lang="cs-CZ" sz="27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zábor zemědělské půdy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3848" y="3429000"/>
            <a:ext cx="2664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znečišťování ovzduší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znečišťování vodstva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kontaminace půdy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</a:t>
            </a:r>
            <a:r>
              <a:rPr lang="cs-CZ" b="1" dirty="0" smtClean="0">
                <a:solidFill>
                  <a:srgbClr val="FF0000"/>
                </a:solidFill>
              </a:rPr>
              <a:t>hluk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vliv na pohyb zvířat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Čapková\Desktop\ropná havárie.jpg"/>
          <p:cNvPicPr>
            <a:picLocks noChangeAspect="1" noChangeArrowheads="1"/>
          </p:cNvPicPr>
          <p:nvPr/>
        </p:nvPicPr>
        <p:blipFill>
          <a:blip r:embed="rId2" cstate="print"/>
          <a:srcRect t="8155" r="8108"/>
          <a:stretch>
            <a:fillRect/>
          </a:stretch>
        </p:blipFill>
        <p:spPr bwMode="auto">
          <a:xfrm>
            <a:off x="6084168" y="1628800"/>
            <a:ext cx="2664296" cy="1800200"/>
          </a:xfrm>
          <a:prstGeom prst="rect">
            <a:avLst/>
          </a:prstGeom>
          <a:noFill/>
        </p:spPr>
      </p:pic>
      <p:pic>
        <p:nvPicPr>
          <p:cNvPr id="18" name="Picture 3" descr="C:\Users\Čapková\Desktop\vzlet letadla.jpg"/>
          <p:cNvPicPr>
            <a:picLocks noChangeAspect="1" noChangeArrowheads="1"/>
          </p:cNvPicPr>
          <p:nvPr/>
        </p:nvPicPr>
        <p:blipFill>
          <a:blip r:embed="rId3" cstate="print"/>
          <a:srcRect l="16892" t="18842" r="24623" b="19048"/>
          <a:stretch>
            <a:fillRect/>
          </a:stretch>
        </p:blipFill>
        <p:spPr bwMode="auto">
          <a:xfrm>
            <a:off x="3203848" y="1628800"/>
            <a:ext cx="2664296" cy="1800200"/>
          </a:xfrm>
          <a:prstGeom prst="rect">
            <a:avLst/>
          </a:prstGeom>
          <a:noFill/>
        </p:spPr>
      </p:pic>
      <p:pic>
        <p:nvPicPr>
          <p:cNvPr id="19" name="Picture 9" descr="C:\Users\Čapková\AppData\Local\Microsoft\Windows\Temporary Internet Files\Content.IE5\UFXA7F2E\MP900400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0" y="0"/>
            <a:ext cx="1944216" cy="1265259"/>
          </a:xfrm>
          <a:prstGeom prst="rect">
            <a:avLst/>
          </a:prstGeom>
          <a:noFill/>
        </p:spPr>
      </p:pic>
      <p:pic>
        <p:nvPicPr>
          <p:cNvPr id="2061" name="Picture 13" descr="C:\Users\Čapková\AppData\Local\Microsoft\Windows\Temporary Internet Files\Content.IE5\QKICBSP8\MP9004014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612560" y="1772816"/>
            <a:ext cx="1374571" cy="916023"/>
          </a:xfrm>
          <a:prstGeom prst="rect">
            <a:avLst/>
          </a:prstGeom>
          <a:noFill/>
        </p:spPr>
      </p:pic>
      <p:pic>
        <p:nvPicPr>
          <p:cNvPr id="2062" name="Picture 14" descr="C:\Users\Čapková\AppData\Local\Microsoft\Windows\Temporary Internet Files\Content.IE5\N0AUNMW1\MP9001637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1628800"/>
            <a:ext cx="2664296" cy="1800200"/>
          </a:xfrm>
          <a:prstGeom prst="rect">
            <a:avLst/>
          </a:prstGeom>
          <a:noFill/>
        </p:spPr>
      </p:pic>
      <p:pic>
        <p:nvPicPr>
          <p:cNvPr id="2063" name="Picture 15" descr="C:\Users\Čapková\AppData\Local\Microsoft\Windows\Temporary Internet Files\Content.IE5\CSYP7OO0\MP90040095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4221088"/>
            <a:ext cx="2664296" cy="1800200"/>
          </a:xfrm>
          <a:prstGeom prst="rect">
            <a:avLst/>
          </a:prstGeom>
          <a:noFill/>
        </p:spPr>
      </p:pic>
      <p:pic>
        <p:nvPicPr>
          <p:cNvPr id="2075" name="Picture 27" descr="C:\Users\Čapková\AppData\Local\Microsoft\Windows\Temporary Internet Files\Content.IE5\FEONWA0D\MP9000786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4221088"/>
            <a:ext cx="2664296" cy="1800200"/>
          </a:xfrm>
          <a:prstGeom prst="rect">
            <a:avLst/>
          </a:prstGeom>
          <a:noFill/>
        </p:spPr>
      </p:pic>
      <p:pic>
        <p:nvPicPr>
          <p:cNvPr id="45" name="Picture 4" descr="C:\Users\Čapková\Desktop\havarie cistern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221088"/>
            <a:ext cx="2664296" cy="18002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992888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o dopravě světa.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atlasy světa, učebnicemi a svými poznámkami.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Zdroj: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Vlastní zdroj.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9064" y="4869160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400" dirty="0" smtClean="0"/>
              <a:t>CHALUPA, Petr; HÜBELOVÁ, Dana. </a:t>
            </a:r>
            <a:r>
              <a:rPr lang="cs-CZ" sz="2400" i="1" dirty="0" smtClean="0"/>
              <a:t>ZEMĚPIS pro 9. ročník Lidé </a:t>
            </a:r>
          </a:p>
          <a:p>
            <a:r>
              <a:rPr lang="cs-CZ" sz="2400" i="1" dirty="0" smtClean="0"/>
              <a:t> a hospodářství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Brno: NOVÁ ŠKOLA, s. r. o., 2010, ISBN 978-80-7289-119-1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0"/>
            <a:ext cx="856895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  <a:endParaRPr lang="cs-CZ" sz="3200" dirty="0" smtClean="0"/>
          </a:p>
          <a:p>
            <a:r>
              <a:rPr lang="cs-CZ" sz="2000" dirty="0" smtClean="0"/>
              <a:t>Použité obrázky: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</a:t>
            </a:r>
            <a:r>
              <a:rPr lang="cs-CZ" sz="2000" dirty="0" smtClean="0"/>
              <a:t> (otevřená galerie), </a:t>
            </a:r>
            <a:r>
              <a:rPr lang="cs-CZ" sz="2000" dirty="0" err="1" smtClean="0"/>
              <a:t>cs.wikipedia.org</a:t>
            </a:r>
            <a:r>
              <a:rPr lang="cs-CZ" sz="2000" dirty="0" smtClean="0"/>
              <a:t>  </a:t>
            </a:r>
          </a:p>
        </p:txBody>
      </p:sp>
      <p:pic>
        <p:nvPicPr>
          <p:cNvPr id="3" name="Picture 2" descr="C:\Users\Čapková\Desktop\přeprava pras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1008112" cy="75482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475656" y="980728"/>
            <a:ext cx="7668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CAYCE.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8.3.</a:t>
            </a:r>
            <a:r>
              <a:rPr lang="cs-CZ" dirty="0" smtClean="0"/>
              <a:t>2013</a:t>
            </a:r>
            <a:r>
              <a:rPr lang="cs-CZ" dirty="0" smtClean="0"/>
              <a:t>]. Dostupný na WWW: http://commons.wikimedia.org/wiki/File:Pigs_in_transport.jpg?uselang=cs </a:t>
            </a:r>
            <a:endParaRPr lang="cs-CZ" dirty="0"/>
          </a:p>
        </p:txBody>
      </p:sp>
      <p:pic>
        <p:nvPicPr>
          <p:cNvPr id="5" name="Picture 4" descr="C:\Users\Čapková\Desktop\televizní studi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772816"/>
            <a:ext cx="1008112" cy="73928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475656" y="1772816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CHANNEL 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8.3.</a:t>
            </a:r>
            <a:r>
              <a:rPr lang="cs-CZ" dirty="0" smtClean="0"/>
              <a:t>2013</a:t>
            </a:r>
            <a:r>
              <a:rPr lang="cs-CZ" dirty="0" smtClean="0"/>
              <a:t>]. Dostupný na WWW: http://commons.wikimedia.org/wiki/File:Linear_suite.jpg?uselang=cs</a:t>
            </a:r>
            <a:endParaRPr lang="cs-CZ" dirty="0"/>
          </a:p>
        </p:txBody>
      </p:sp>
      <p:pic>
        <p:nvPicPr>
          <p:cNvPr id="7" name="Picture 2" descr="C:\Users\Čapková\Desktop\rikša v Japonsk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708920"/>
            <a:ext cx="1008112" cy="67207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75656" y="2420888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dirty="0" smtClean="0"/>
              <a:t>岡部碩道</a:t>
            </a:r>
            <a:r>
              <a:rPr lang="en-US" altLang="ja-JP" dirty="0" smtClean="0"/>
              <a:t>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8.3.</a:t>
            </a:r>
            <a:r>
              <a:rPr lang="cs-CZ" dirty="0" smtClean="0"/>
              <a:t>2013</a:t>
            </a:r>
            <a:r>
              <a:rPr lang="cs-CZ" dirty="0" smtClean="0"/>
              <a:t>]. </a:t>
            </a:r>
          </a:p>
          <a:p>
            <a:r>
              <a:rPr lang="cs-CZ" dirty="0" smtClean="0"/>
              <a:t>Dostupný na WWW: http://commons.wikimedia.org/wiki/File:Rickshaws_in_kawagoe_Japan.jpg?</a:t>
            </a:r>
          </a:p>
          <a:p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" name="Picture 2" descr="C:\Users\Čapková\Desktop\doprava v prales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645024"/>
            <a:ext cx="1008112" cy="67165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75656" y="3573016"/>
            <a:ext cx="7056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FRITZ RUDOLF LOEWA.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8.3.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http://commons.wikimedia.org/wiki/File:River_scene3.JPG?uselang=cs </a:t>
            </a:r>
            <a:endParaRPr lang="cs-CZ" dirty="0"/>
          </a:p>
        </p:txBody>
      </p:sp>
      <p:pic>
        <p:nvPicPr>
          <p:cNvPr id="11" name="Picture 2" descr="C:\Users\Čapková\Desktop\tank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5373216"/>
            <a:ext cx="1008112" cy="64807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475656" y="5445224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KARINGEHLEN.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8.3</a:t>
            </a:r>
            <a:r>
              <a:rPr lang="cs-CZ" dirty="0" smtClean="0"/>
              <a:t>.2013</a:t>
            </a:r>
            <a:r>
              <a:rPr lang="cs-CZ" dirty="0" smtClean="0"/>
              <a:t>]. Dostupný na WWW: http://cs.wikipedia.org/wiki/Soubor:FLSeatrial.jpg </a:t>
            </a:r>
            <a:endParaRPr lang="cs-CZ" dirty="0"/>
          </a:p>
        </p:txBody>
      </p:sp>
      <p:pic>
        <p:nvPicPr>
          <p:cNvPr id="13" name="Picture 3" descr="C:\Users\Čapková\Desktop\Ropovod - Aljašk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509120"/>
            <a:ext cx="1008112" cy="72008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475656" y="4509120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RYAN MCFARLAND.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http://commons.wikimedia.org/wiki/File:Alaska_Pipeline.jpg?uselang=cs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Heathrow_T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1008112" cy="72008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295128" y="332656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WARREN ROHNER.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</a:t>
            </a:r>
            <a:r>
              <a:rPr lang="cs-CZ" dirty="0" smtClean="0"/>
              <a:t>8.3</a:t>
            </a:r>
            <a:r>
              <a:rPr lang="cs-CZ" dirty="0" smtClean="0"/>
              <a:t>.2013</a:t>
            </a:r>
            <a:r>
              <a:rPr lang="cs-CZ" dirty="0" smtClean="0"/>
              <a:t>]. Dostupný na WWW: http://cs.wikipedia.org/wiki/Soubor:Heathrow_T5.jpg </a:t>
            </a:r>
            <a:endParaRPr lang="cs-CZ" dirty="0"/>
          </a:p>
        </p:txBody>
      </p:sp>
      <p:pic>
        <p:nvPicPr>
          <p:cNvPr id="4" name="Picture 3" descr="C:\Users\Čapková\Desktop\vzlet letad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40768"/>
            <a:ext cx="1008112" cy="7209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59632" y="1124744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CURIMEDIA.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http://commons.wikimedia.org/wiki/File:Airbus_A320_Orbest_Take_off_runway_09_with_Dawn.jpg?uselang=cs </a:t>
            </a:r>
            <a:endParaRPr lang="cs-CZ" dirty="0"/>
          </a:p>
        </p:txBody>
      </p:sp>
      <p:pic>
        <p:nvPicPr>
          <p:cNvPr id="6" name="Picture 2" descr="C:\Users\Čapková\Desktop\ropná havári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2420888"/>
            <a:ext cx="1008112" cy="71482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59632" y="2348880"/>
            <a:ext cx="76683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PH2 POCHE.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dirty="0" smtClean="0"/>
              <a:t>8.3</a:t>
            </a:r>
            <a:r>
              <a:rPr lang="cs-CZ" dirty="0" smtClean="0"/>
              <a:t>.2013</a:t>
            </a:r>
            <a:r>
              <a:rPr lang="cs-CZ" dirty="0" smtClean="0"/>
              <a:t>]. Dostupný na WWW: http://commons.wikimedia.org/wiki/File:Exxon_Valdez_Cleanup.jpg?uselang=cs </a:t>
            </a:r>
            <a:endParaRPr lang="cs-CZ" dirty="0"/>
          </a:p>
        </p:txBody>
      </p:sp>
      <p:pic>
        <p:nvPicPr>
          <p:cNvPr id="8" name="Picture 4" descr="C:\Users\Čapková\Desktop\havarie cister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501008"/>
            <a:ext cx="1008111" cy="72008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87624" y="3356992"/>
            <a:ext cx="7956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FELIPE MICARONI LALLI.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</a:t>
            </a:r>
            <a:r>
              <a:rPr lang="cs-CZ" smtClean="0"/>
              <a:t>8.3</a:t>
            </a:r>
            <a:r>
              <a:rPr lang="cs-CZ" smtClean="0"/>
              <a:t>.2013</a:t>
            </a:r>
            <a:r>
              <a:rPr lang="cs-CZ" dirty="0" smtClean="0"/>
              <a:t>]. Dostupný na WWW: http://commons.wikimedia.org/wiki/File:Acidente_numa_estrada_em_dire%C3%A7%C3%A3o_%C3%A0_Florian%C3%B3polis_(2003).jpg?uselang=cs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6542</TotalTime>
  <Words>1004</Words>
  <Application>Microsoft Office PowerPoint</Application>
  <PresentationFormat>Předvádění na obrazovce (4:3)</PresentationFormat>
  <Paragraphs>252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sady Office</vt:lpstr>
      <vt:lpstr>Vrchol</vt:lpstr>
      <vt:lpstr>Snímek 1</vt:lpstr>
      <vt:lpstr>DOPRAVA  SVĚTA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Čapková</cp:lastModifiedBy>
  <cp:revision>491</cp:revision>
  <dcterms:created xsi:type="dcterms:W3CDTF">2012-03-30T01:27:57Z</dcterms:created>
  <dcterms:modified xsi:type="dcterms:W3CDTF">2013-04-19T08:15:42Z</dcterms:modified>
</cp:coreProperties>
</file>