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8" d="100"/>
          <a:sy n="38" d="100"/>
        </p:scale>
        <p:origin x="-19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B321-BE88-4889-A514-D6FFF4355CE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27084-2CFC-4DA9-9298-C99BBAD2D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B321-BE88-4889-A514-D6FFF4355CE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27084-2CFC-4DA9-9298-C99BBAD2D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B321-BE88-4889-A514-D6FFF4355CE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27084-2CFC-4DA9-9298-C99BBAD2D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B321-BE88-4889-A514-D6FFF4355CE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27084-2CFC-4DA9-9298-C99BBAD2D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B321-BE88-4889-A514-D6FFF4355CE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27084-2CFC-4DA9-9298-C99BBAD2D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B321-BE88-4889-A514-D6FFF4355CE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27084-2CFC-4DA9-9298-C99BBAD2D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B321-BE88-4889-A514-D6FFF4355CE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27084-2CFC-4DA9-9298-C99BBAD2D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B321-BE88-4889-A514-D6FFF4355CE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27084-2CFC-4DA9-9298-C99BBAD2D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B321-BE88-4889-A514-D6FFF4355CE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27084-2CFC-4DA9-9298-C99BBAD2D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B321-BE88-4889-A514-D6FFF4355CE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27084-2CFC-4DA9-9298-C99BBAD2D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9B321-BE88-4889-A514-D6FFF4355CE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327084-2CFC-4DA9-9298-C99BBAD2D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19B321-BE88-4889-A514-D6FFF4355CE0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27084-2CFC-4DA9-9298-C99BBAD2D5A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904656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  Doudleby</a:t>
            </a:r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Násobilka v oboru do 100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VY_32_INOVACE_04_NÁSOBENÍ </a:t>
            </a:r>
            <a:r>
              <a:rPr lang="cs-CZ" dirty="0"/>
              <a:t>5</a:t>
            </a:r>
            <a:endParaRPr lang="cs-CZ" dirty="0" smtClean="0"/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</a:t>
            </a:r>
            <a:r>
              <a:rPr lang="cs-CZ" dirty="0" smtClean="0"/>
              <a:t>25.4.2012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pro 3. ročník</a:t>
            </a:r>
            <a:endParaRPr lang="cs-CZ" b="1" dirty="0" smtClean="0"/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</a:t>
            </a:r>
            <a:r>
              <a:rPr lang="cs-CZ" dirty="0" smtClean="0"/>
              <a:t>Výukový materiál slouží k procvičování násobilky pomocí interaktivní tabule. </a:t>
            </a:r>
            <a:r>
              <a:rPr lang="cs-CZ" smtClean="0"/>
              <a:t>Materiál lze použít k samostatné, nebo skupinové práci žáků, nebo jako pracovní listy.</a:t>
            </a:r>
            <a:endParaRPr lang="cs-CZ" dirty="0" smtClean="0"/>
          </a:p>
        </p:txBody>
      </p:sp>
      <p:pic>
        <p:nvPicPr>
          <p:cNvPr id="6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Lízátko stojí </a:t>
            </a:r>
            <a:r>
              <a:rPr lang="cs-CZ" b="1" u="sng" dirty="0" smtClean="0">
                <a:solidFill>
                  <a:srgbClr val="0070C0"/>
                </a:solidFill>
              </a:rPr>
              <a:t>8 korun</a:t>
            </a:r>
            <a:r>
              <a:rPr lang="cs-CZ" u="sng" dirty="0" smtClean="0"/>
              <a:t>. Kolik stojí</a:t>
            </a:r>
            <a:br>
              <a:rPr lang="cs-CZ" u="sng" dirty="0" smtClean="0"/>
            </a:br>
            <a:r>
              <a:rPr lang="cs-CZ" u="sng" dirty="0" smtClean="0"/>
              <a:t> </a:t>
            </a:r>
            <a:r>
              <a:rPr lang="cs-CZ" b="1" u="sng" dirty="0" smtClean="0">
                <a:solidFill>
                  <a:srgbClr val="FF0000"/>
                </a:solidFill>
              </a:rPr>
              <a:t>5 lízátek?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800" dirty="0" smtClean="0"/>
              <a:t>                </a:t>
            </a:r>
            <a:r>
              <a:rPr lang="cs-CZ" sz="4800" b="1" dirty="0" smtClean="0">
                <a:solidFill>
                  <a:srgbClr val="0070C0"/>
                </a:solidFill>
              </a:rPr>
              <a:t>8 x 5 = 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355976" y="1600200"/>
            <a:ext cx="4330824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800" b="1" dirty="0" smtClean="0">
                <a:solidFill>
                  <a:srgbClr val="FF0000"/>
                </a:solidFill>
              </a:rPr>
              <a:t>40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35696" y="5661248"/>
            <a:ext cx="47455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Pět lízátek stojí </a:t>
            </a:r>
            <a:r>
              <a:rPr lang="cs-CZ" sz="4000" b="1" dirty="0" smtClean="0">
                <a:solidFill>
                  <a:srgbClr val="FF0000"/>
                </a:solidFill>
              </a:rPr>
              <a:t>__ Kč. 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lahůdky,lízátka,pamlsky,potraviny,sladk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556792"/>
            <a:ext cx="1475953" cy="1475953"/>
          </a:xfrm>
          <a:prstGeom prst="rect">
            <a:avLst/>
          </a:prstGeom>
          <a:noFill/>
        </p:spPr>
      </p:pic>
      <p:pic>
        <p:nvPicPr>
          <p:cNvPr id="1028" name="Picture 4" descr="lahůdky,lízátka,pamlsky,potraviny,sladk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4149080"/>
            <a:ext cx="1368152" cy="1368152"/>
          </a:xfrm>
          <a:prstGeom prst="rect">
            <a:avLst/>
          </a:prstGeom>
          <a:noFill/>
        </p:spPr>
      </p:pic>
      <p:pic>
        <p:nvPicPr>
          <p:cNvPr id="1030" name="Picture 6" descr="lahůdky,lízátka,pamlsky,potraviny,sladk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340768"/>
            <a:ext cx="1728192" cy="1728192"/>
          </a:xfrm>
          <a:prstGeom prst="rect">
            <a:avLst/>
          </a:prstGeom>
          <a:noFill/>
        </p:spPr>
      </p:pic>
      <p:pic>
        <p:nvPicPr>
          <p:cNvPr id="1032" name="Picture 8" descr="lahůdky,lízátka,pamlsky,potraviny,sladk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077072"/>
            <a:ext cx="1656184" cy="1656184"/>
          </a:xfrm>
          <a:prstGeom prst="rect">
            <a:avLst/>
          </a:prstGeom>
          <a:noFill/>
        </p:spPr>
      </p:pic>
      <p:pic>
        <p:nvPicPr>
          <p:cNvPr id="1034" name="Picture 10" descr="lahůdky,lízátka,pamlsky,potraviny,sladk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3212976"/>
            <a:ext cx="1368152" cy="1368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5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0070C0"/>
                </a:solidFill>
              </a:rPr>
              <a:t>Zapiš všechny příklady na násobení </a:t>
            </a:r>
            <a:br>
              <a:rPr lang="cs-CZ" b="1" u="sng" dirty="0" smtClean="0">
                <a:solidFill>
                  <a:srgbClr val="0070C0"/>
                </a:solidFill>
              </a:rPr>
            </a:br>
            <a:r>
              <a:rPr lang="cs-CZ" b="1" u="sng" dirty="0" smtClean="0">
                <a:solidFill>
                  <a:srgbClr val="0070C0"/>
                </a:solidFill>
              </a:rPr>
              <a:t>a dělení</a:t>
            </a:r>
            <a:endParaRPr lang="cs-CZ" b="1" u="sng" dirty="0">
              <a:solidFill>
                <a:srgbClr val="0070C0"/>
              </a:solidFill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539552" y="1556793"/>
          <a:ext cx="2736305" cy="194421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7261"/>
                <a:gridCol w="547261"/>
                <a:gridCol w="547261"/>
                <a:gridCol w="547261"/>
                <a:gridCol w="54726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3563888" y="1556793"/>
          <a:ext cx="1224136" cy="2160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2068"/>
                <a:gridCol w="612068"/>
              </a:tblGrid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5148064" y="1628800"/>
          <a:ext cx="3816421" cy="20882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5203"/>
                <a:gridCol w="545203"/>
                <a:gridCol w="545203"/>
                <a:gridCol w="545203"/>
                <a:gridCol w="545203"/>
                <a:gridCol w="545203"/>
                <a:gridCol w="545203"/>
              </a:tblGrid>
              <a:tr h="41764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76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76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76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764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19" name="Přímá spojovací čára 18"/>
          <p:cNvCxnSpPr/>
          <p:nvPr/>
        </p:nvCxnSpPr>
        <p:spPr>
          <a:xfrm flipH="1">
            <a:off x="467544" y="3501008"/>
            <a:ext cx="216024" cy="21602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0" y="357301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</a:t>
            </a:r>
            <a:endParaRPr lang="cs-CZ" sz="2800" b="1" dirty="0"/>
          </a:p>
        </p:txBody>
      </p:sp>
      <p:cxnSp>
        <p:nvCxnSpPr>
          <p:cNvPr id="22" name="Přímá spojovací čára 21"/>
          <p:cNvCxnSpPr/>
          <p:nvPr/>
        </p:nvCxnSpPr>
        <p:spPr>
          <a:xfrm flipH="1">
            <a:off x="3275856" y="3717032"/>
            <a:ext cx="216024" cy="14401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843808" y="371703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</a:t>
            </a:r>
            <a:endParaRPr lang="cs-CZ" sz="2800" b="1" dirty="0"/>
          </a:p>
        </p:txBody>
      </p:sp>
      <p:cxnSp>
        <p:nvCxnSpPr>
          <p:cNvPr id="27" name="Přímá spojovací čára 26"/>
          <p:cNvCxnSpPr/>
          <p:nvPr/>
        </p:nvCxnSpPr>
        <p:spPr>
          <a:xfrm flipH="1">
            <a:off x="5004048" y="3789040"/>
            <a:ext cx="144016" cy="7200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4644008" y="3717032"/>
            <a:ext cx="5501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35</a:t>
            </a:r>
            <a:endParaRPr lang="cs-CZ" sz="28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23528" y="4221088"/>
            <a:ext cx="22322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5 . 3 = </a:t>
            </a:r>
          </a:p>
          <a:p>
            <a:r>
              <a:rPr lang="cs-CZ" sz="3600" b="1" dirty="0" smtClean="0"/>
              <a:t>3 . 5 = </a:t>
            </a:r>
          </a:p>
          <a:p>
            <a:r>
              <a:rPr lang="cs-CZ" sz="3600" b="1" dirty="0" smtClean="0"/>
              <a:t>15 : 3 = </a:t>
            </a:r>
          </a:p>
          <a:p>
            <a:r>
              <a:rPr lang="cs-CZ" sz="3600" b="1" dirty="0" smtClean="0"/>
              <a:t>15 : 5 = </a:t>
            </a:r>
            <a:endParaRPr lang="cs-CZ" sz="36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203848" y="4221088"/>
            <a:ext cx="25202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 . 5 = </a:t>
            </a:r>
          </a:p>
          <a:p>
            <a:r>
              <a:rPr lang="cs-CZ" sz="3600" b="1" dirty="0" smtClean="0"/>
              <a:t>5 . 2 = </a:t>
            </a:r>
          </a:p>
          <a:p>
            <a:r>
              <a:rPr lang="cs-CZ" sz="3600" b="1" dirty="0" smtClean="0"/>
              <a:t>10 : 2 = </a:t>
            </a:r>
          </a:p>
          <a:p>
            <a:r>
              <a:rPr lang="cs-CZ" sz="3600" b="1" dirty="0" smtClean="0"/>
              <a:t>10 : 5 = </a:t>
            </a:r>
            <a:endParaRPr lang="cs-CZ" sz="36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372200" y="4149080"/>
            <a:ext cx="165622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 . 7 = </a:t>
            </a:r>
          </a:p>
          <a:p>
            <a:r>
              <a:rPr lang="cs-CZ" sz="3600" b="1" dirty="0" smtClean="0"/>
              <a:t>7 . 5 = </a:t>
            </a:r>
          </a:p>
          <a:p>
            <a:r>
              <a:rPr lang="cs-CZ" sz="3600" b="1" dirty="0" smtClean="0"/>
              <a:t>35 : 5 = </a:t>
            </a:r>
          </a:p>
          <a:p>
            <a:r>
              <a:rPr lang="cs-CZ" sz="3600" b="1" dirty="0" smtClean="0"/>
              <a:t>35 : 7 = </a:t>
            </a:r>
            <a:endParaRPr lang="cs-CZ" sz="3600" b="1" dirty="0"/>
          </a:p>
        </p:txBody>
      </p:sp>
      <p:cxnSp>
        <p:nvCxnSpPr>
          <p:cNvPr id="34" name="Přímá spojovací čára 33"/>
          <p:cNvCxnSpPr/>
          <p:nvPr/>
        </p:nvCxnSpPr>
        <p:spPr>
          <a:xfrm>
            <a:off x="539552" y="1556792"/>
            <a:ext cx="576064" cy="64807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V="1">
            <a:off x="539552" y="1556792"/>
            <a:ext cx="576064" cy="64807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flipV="1">
            <a:off x="1115616" y="1556792"/>
            <a:ext cx="504056" cy="64807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1115616" y="1556792"/>
            <a:ext cx="504056" cy="64807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1619672" y="1556792"/>
            <a:ext cx="576064" cy="64807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flipV="1">
            <a:off x="1619672" y="1556792"/>
            <a:ext cx="576064" cy="64807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flipV="1">
            <a:off x="2195736" y="1556792"/>
            <a:ext cx="576064" cy="64807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2195736" y="1556792"/>
            <a:ext cx="576064" cy="64807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flipV="1">
            <a:off x="2771800" y="1556792"/>
            <a:ext cx="504056" cy="64807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2771800" y="1556792"/>
            <a:ext cx="504056" cy="64807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>
            <a:off x="539552" y="2204864"/>
            <a:ext cx="1152128" cy="129614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>
            <a:off x="1619672" y="2204864"/>
            <a:ext cx="1152128" cy="129614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>
            <a:off x="2771800" y="2204864"/>
            <a:ext cx="504056" cy="64807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2699792" y="2852936"/>
            <a:ext cx="576064" cy="64807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2195736" y="2204864"/>
            <a:ext cx="504056" cy="64807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>
            <a:off x="1115616" y="2204864"/>
            <a:ext cx="1080120" cy="129614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>
            <a:off x="539552" y="2852936"/>
            <a:ext cx="576064" cy="64807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flipV="1">
            <a:off x="539552" y="2204864"/>
            <a:ext cx="576064" cy="64807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 flipV="1">
            <a:off x="539552" y="2204864"/>
            <a:ext cx="1080120" cy="129614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4" name="Přímá spojovací čára 73"/>
          <p:cNvCxnSpPr/>
          <p:nvPr/>
        </p:nvCxnSpPr>
        <p:spPr>
          <a:xfrm flipV="1">
            <a:off x="1115616" y="2204864"/>
            <a:ext cx="1080120" cy="129614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6" name="Přímá spojovací čára 75"/>
          <p:cNvCxnSpPr/>
          <p:nvPr/>
        </p:nvCxnSpPr>
        <p:spPr>
          <a:xfrm flipV="1">
            <a:off x="1691680" y="2204864"/>
            <a:ext cx="1080120" cy="129614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 flipV="1">
            <a:off x="2195736" y="2204864"/>
            <a:ext cx="1080120" cy="129614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 flipV="1">
            <a:off x="2771800" y="2852936"/>
            <a:ext cx="504056" cy="64807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82" name="Přímá spojovací čára 81"/>
          <p:cNvCxnSpPr/>
          <p:nvPr/>
        </p:nvCxnSpPr>
        <p:spPr>
          <a:xfrm>
            <a:off x="3563888" y="1556792"/>
            <a:ext cx="1224136" cy="864096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/>
          <p:nvPr/>
        </p:nvCxnSpPr>
        <p:spPr>
          <a:xfrm>
            <a:off x="4211960" y="1556792"/>
            <a:ext cx="648072" cy="504056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>
            <a:off x="3563888" y="1988840"/>
            <a:ext cx="1224136" cy="864096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88" name="Přímá spojovací čára 87"/>
          <p:cNvCxnSpPr/>
          <p:nvPr/>
        </p:nvCxnSpPr>
        <p:spPr>
          <a:xfrm>
            <a:off x="3563888" y="2420888"/>
            <a:ext cx="1224136" cy="864096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/>
          <p:nvPr/>
        </p:nvCxnSpPr>
        <p:spPr>
          <a:xfrm>
            <a:off x="3563888" y="2852936"/>
            <a:ext cx="1224136" cy="864096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92" name="Přímá spojovací čára 91"/>
          <p:cNvCxnSpPr/>
          <p:nvPr/>
        </p:nvCxnSpPr>
        <p:spPr>
          <a:xfrm>
            <a:off x="3563888" y="3284984"/>
            <a:ext cx="648072" cy="432048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94" name="Přímá spojovací čára 93"/>
          <p:cNvCxnSpPr/>
          <p:nvPr/>
        </p:nvCxnSpPr>
        <p:spPr>
          <a:xfrm flipH="1">
            <a:off x="3563888" y="1556792"/>
            <a:ext cx="648072" cy="432048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 flipH="1">
            <a:off x="3563888" y="1556792"/>
            <a:ext cx="1224136" cy="864096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98" name="Přímá spojovací čára 97"/>
          <p:cNvCxnSpPr/>
          <p:nvPr/>
        </p:nvCxnSpPr>
        <p:spPr>
          <a:xfrm flipH="1">
            <a:off x="3563888" y="1988840"/>
            <a:ext cx="1224136" cy="864096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00" name="Přímá spojovací čára 99"/>
          <p:cNvCxnSpPr/>
          <p:nvPr/>
        </p:nvCxnSpPr>
        <p:spPr>
          <a:xfrm flipH="1">
            <a:off x="3563888" y="2420888"/>
            <a:ext cx="1224136" cy="864096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02" name="Přímá spojovací čára 101"/>
          <p:cNvCxnSpPr/>
          <p:nvPr/>
        </p:nvCxnSpPr>
        <p:spPr>
          <a:xfrm flipH="1">
            <a:off x="3563888" y="2852936"/>
            <a:ext cx="1224136" cy="864096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04" name="Přímá spojovací čára 103"/>
          <p:cNvCxnSpPr/>
          <p:nvPr/>
        </p:nvCxnSpPr>
        <p:spPr>
          <a:xfrm flipH="1">
            <a:off x="4211960" y="3284984"/>
            <a:ext cx="576064" cy="432048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08" name="Přímá spojovací čára 107"/>
          <p:cNvCxnSpPr/>
          <p:nvPr/>
        </p:nvCxnSpPr>
        <p:spPr>
          <a:xfrm flipH="1">
            <a:off x="5148064" y="1628800"/>
            <a:ext cx="576064" cy="432048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10" name="Přímá spojovací čára 109"/>
          <p:cNvCxnSpPr/>
          <p:nvPr/>
        </p:nvCxnSpPr>
        <p:spPr>
          <a:xfrm flipH="1">
            <a:off x="5148064" y="1628800"/>
            <a:ext cx="1080120" cy="86409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12" name="Přímá spojovací čára 111"/>
          <p:cNvCxnSpPr/>
          <p:nvPr/>
        </p:nvCxnSpPr>
        <p:spPr>
          <a:xfrm flipH="1">
            <a:off x="5148064" y="1628800"/>
            <a:ext cx="1656184" cy="1296144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14" name="Přímá spojovací čára 113"/>
          <p:cNvCxnSpPr/>
          <p:nvPr/>
        </p:nvCxnSpPr>
        <p:spPr>
          <a:xfrm flipH="1">
            <a:off x="5148064" y="1628800"/>
            <a:ext cx="2160240" cy="1656184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16" name="Přímá spojovací čára 115"/>
          <p:cNvCxnSpPr/>
          <p:nvPr/>
        </p:nvCxnSpPr>
        <p:spPr>
          <a:xfrm flipH="1">
            <a:off x="5148064" y="1628800"/>
            <a:ext cx="2736304" cy="2088232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18" name="Přímá spojovací čára 117"/>
          <p:cNvCxnSpPr/>
          <p:nvPr/>
        </p:nvCxnSpPr>
        <p:spPr>
          <a:xfrm flipH="1">
            <a:off x="5724128" y="1628800"/>
            <a:ext cx="2736304" cy="2088232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20" name="Přímá spojovací čára 119"/>
          <p:cNvCxnSpPr/>
          <p:nvPr/>
        </p:nvCxnSpPr>
        <p:spPr>
          <a:xfrm flipH="1">
            <a:off x="6228184" y="1628800"/>
            <a:ext cx="2736304" cy="2088232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22" name="Přímá spojovací čára 121"/>
          <p:cNvCxnSpPr/>
          <p:nvPr/>
        </p:nvCxnSpPr>
        <p:spPr>
          <a:xfrm flipH="1">
            <a:off x="6804248" y="2060848"/>
            <a:ext cx="2160240" cy="1656184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24" name="Přímá spojovací čára 123"/>
          <p:cNvCxnSpPr/>
          <p:nvPr/>
        </p:nvCxnSpPr>
        <p:spPr>
          <a:xfrm flipH="1">
            <a:off x="7308304" y="2492896"/>
            <a:ext cx="1656184" cy="122413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/>
          <p:nvPr/>
        </p:nvCxnSpPr>
        <p:spPr>
          <a:xfrm flipH="1">
            <a:off x="7884368" y="2852936"/>
            <a:ext cx="1080120" cy="86409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28" name="Přímá spojovací čára 127"/>
          <p:cNvCxnSpPr/>
          <p:nvPr/>
        </p:nvCxnSpPr>
        <p:spPr>
          <a:xfrm flipH="1">
            <a:off x="8460432" y="3284984"/>
            <a:ext cx="504056" cy="432048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32" name="Přímá spojovací čára 131"/>
          <p:cNvCxnSpPr/>
          <p:nvPr/>
        </p:nvCxnSpPr>
        <p:spPr>
          <a:xfrm>
            <a:off x="5148064" y="3284984"/>
            <a:ext cx="576064" cy="432048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34" name="Přímá spojovací čára 133"/>
          <p:cNvCxnSpPr/>
          <p:nvPr/>
        </p:nvCxnSpPr>
        <p:spPr>
          <a:xfrm>
            <a:off x="5148064" y="2924944"/>
            <a:ext cx="1080120" cy="792088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36" name="Přímá spojovací čára 135"/>
          <p:cNvCxnSpPr/>
          <p:nvPr/>
        </p:nvCxnSpPr>
        <p:spPr>
          <a:xfrm>
            <a:off x="5148064" y="2492896"/>
            <a:ext cx="1656184" cy="122413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38" name="Přímá spojovací čára 137"/>
          <p:cNvCxnSpPr/>
          <p:nvPr/>
        </p:nvCxnSpPr>
        <p:spPr>
          <a:xfrm>
            <a:off x="5148064" y="2060848"/>
            <a:ext cx="2160240" cy="1656184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40" name="Přímá spojovací čára 139"/>
          <p:cNvCxnSpPr/>
          <p:nvPr/>
        </p:nvCxnSpPr>
        <p:spPr>
          <a:xfrm>
            <a:off x="5148064" y="1628800"/>
            <a:ext cx="1656184" cy="122413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42" name="Přímá spojovací čára 141"/>
          <p:cNvCxnSpPr/>
          <p:nvPr/>
        </p:nvCxnSpPr>
        <p:spPr>
          <a:xfrm>
            <a:off x="6804248" y="2852936"/>
            <a:ext cx="1080120" cy="86409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4" name="Přímá spojovací čára 143"/>
          <p:cNvCxnSpPr/>
          <p:nvPr/>
        </p:nvCxnSpPr>
        <p:spPr>
          <a:xfrm>
            <a:off x="5724128" y="1628800"/>
            <a:ext cx="2736304" cy="2088232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46" name="Přímá spojovací čára 145"/>
          <p:cNvCxnSpPr/>
          <p:nvPr/>
        </p:nvCxnSpPr>
        <p:spPr>
          <a:xfrm>
            <a:off x="6228184" y="1628800"/>
            <a:ext cx="2736304" cy="2088232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48" name="Přímá spojovací čára 147"/>
          <p:cNvCxnSpPr/>
          <p:nvPr/>
        </p:nvCxnSpPr>
        <p:spPr>
          <a:xfrm>
            <a:off x="6804248" y="1628800"/>
            <a:ext cx="2160240" cy="1656184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50" name="Přímá spojovací čára 149"/>
          <p:cNvCxnSpPr/>
          <p:nvPr/>
        </p:nvCxnSpPr>
        <p:spPr>
          <a:xfrm>
            <a:off x="7308304" y="1628800"/>
            <a:ext cx="1656184" cy="1296144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52" name="Přímá spojovací čára 151"/>
          <p:cNvCxnSpPr/>
          <p:nvPr/>
        </p:nvCxnSpPr>
        <p:spPr>
          <a:xfrm>
            <a:off x="7884368" y="1628800"/>
            <a:ext cx="1080120" cy="864096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54" name="Přímá spojovací čára 153"/>
          <p:cNvCxnSpPr/>
          <p:nvPr/>
        </p:nvCxnSpPr>
        <p:spPr>
          <a:xfrm>
            <a:off x="8460432" y="1628800"/>
            <a:ext cx="504056" cy="432048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75" name="TextovéPole 74"/>
          <p:cNvSpPr txBox="1"/>
          <p:nvPr/>
        </p:nvSpPr>
        <p:spPr>
          <a:xfrm>
            <a:off x="1547664" y="4221088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1547664" y="472514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1763688" y="530120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1763688" y="587727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 flipH="1">
            <a:off x="4427984" y="4221088"/>
            <a:ext cx="8640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10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4427984" y="479715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10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4644008" y="530120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4644008" y="5877272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7596336" y="414908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7596336" y="4653136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5" name="TextovéPole 94"/>
          <p:cNvSpPr txBox="1"/>
          <p:nvPr/>
        </p:nvSpPr>
        <p:spPr>
          <a:xfrm>
            <a:off x="7812360" y="522920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7812360" y="580526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" grpId="0"/>
      <p:bldP spid="77" grpId="0"/>
      <p:bldP spid="79" grpId="0"/>
      <p:bldP spid="81" grpId="0"/>
      <p:bldP spid="83" grpId="0"/>
      <p:bldP spid="85" grpId="0"/>
      <p:bldP spid="87" grpId="0"/>
      <p:bldP spid="89" grpId="0"/>
      <p:bldP spid="91" grpId="0"/>
      <p:bldP spid="93" grpId="0"/>
      <p:bldP spid="95" grpId="0"/>
      <p:bldP spid="9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0070C0"/>
                </a:solidFill>
              </a:rPr>
              <a:t>Napiš číslo 5krát větší, </a:t>
            </a:r>
            <a:br>
              <a:rPr lang="cs-CZ" b="1" u="sng" dirty="0" smtClean="0">
                <a:solidFill>
                  <a:srgbClr val="0070C0"/>
                </a:solidFill>
              </a:rPr>
            </a:br>
            <a:r>
              <a:rPr lang="cs-CZ" b="1" u="sng" dirty="0" smtClean="0">
                <a:solidFill>
                  <a:srgbClr val="0070C0"/>
                </a:solidFill>
              </a:rPr>
              <a:t>do závorky napiš příklad</a:t>
            </a: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484784"/>
            <a:ext cx="4244280" cy="511256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1        </a:t>
            </a:r>
            <a:r>
              <a:rPr lang="cs-CZ" dirty="0" smtClean="0">
                <a:solidFill>
                  <a:srgbClr val="0070C0"/>
                </a:solidFill>
              </a:rPr>
              <a:t>____ </a:t>
            </a:r>
            <a:r>
              <a:rPr lang="cs-CZ" dirty="0" smtClean="0"/>
              <a:t>   (                       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4        </a:t>
            </a:r>
            <a:r>
              <a:rPr lang="cs-CZ" dirty="0" smtClean="0">
                <a:solidFill>
                  <a:srgbClr val="0070C0"/>
                </a:solidFill>
              </a:rPr>
              <a:t>____</a:t>
            </a:r>
            <a:r>
              <a:rPr lang="cs-CZ" dirty="0" smtClean="0"/>
              <a:t>    (                       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7        </a:t>
            </a:r>
            <a:r>
              <a:rPr lang="cs-CZ" dirty="0" smtClean="0">
                <a:solidFill>
                  <a:srgbClr val="0070C0"/>
                </a:solidFill>
              </a:rPr>
              <a:t>____ </a:t>
            </a:r>
            <a:r>
              <a:rPr lang="cs-CZ" dirty="0" smtClean="0"/>
              <a:t>   (                       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5        </a:t>
            </a:r>
            <a:r>
              <a:rPr lang="cs-CZ" dirty="0" smtClean="0">
                <a:solidFill>
                  <a:srgbClr val="0070C0"/>
                </a:solidFill>
              </a:rPr>
              <a:t>____    </a:t>
            </a:r>
            <a:r>
              <a:rPr lang="cs-CZ" dirty="0" smtClean="0"/>
              <a:t>(                       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8        </a:t>
            </a:r>
            <a:r>
              <a:rPr lang="cs-CZ" dirty="0" smtClean="0">
                <a:solidFill>
                  <a:srgbClr val="0070C0"/>
                </a:solidFill>
              </a:rPr>
              <a:t>____</a:t>
            </a:r>
            <a:r>
              <a:rPr lang="cs-CZ" dirty="0" smtClean="0"/>
              <a:t>    (                       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244280" cy="511256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6       </a:t>
            </a:r>
            <a:r>
              <a:rPr lang="cs-CZ" dirty="0">
                <a:solidFill>
                  <a:srgbClr val="0070C0"/>
                </a:solidFill>
              </a:rPr>
              <a:t>_</a:t>
            </a:r>
            <a:r>
              <a:rPr lang="cs-CZ" dirty="0" smtClean="0">
                <a:solidFill>
                  <a:srgbClr val="0070C0"/>
                </a:solidFill>
              </a:rPr>
              <a:t>___</a:t>
            </a:r>
            <a:r>
              <a:rPr lang="cs-CZ" dirty="0" smtClean="0"/>
              <a:t>    (                       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2       </a:t>
            </a:r>
            <a:r>
              <a:rPr lang="cs-CZ" dirty="0" smtClean="0">
                <a:solidFill>
                  <a:srgbClr val="0070C0"/>
                </a:solidFill>
              </a:rPr>
              <a:t>____ </a:t>
            </a:r>
            <a:r>
              <a:rPr lang="cs-CZ" dirty="0" smtClean="0"/>
              <a:t>   (                       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10     </a:t>
            </a:r>
            <a:r>
              <a:rPr lang="cs-CZ" dirty="0" smtClean="0">
                <a:solidFill>
                  <a:srgbClr val="0070C0"/>
                </a:solidFill>
              </a:rPr>
              <a:t>____  </a:t>
            </a:r>
            <a:r>
              <a:rPr lang="cs-CZ" dirty="0" smtClean="0"/>
              <a:t>  (                       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3       </a:t>
            </a:r>
            <a:r>
              <a:rPr lang="cs-CZ" dirty="0" smtClean="0">
                <a:solidFill>
                  <a:srgbClr val="0070C0"/>
                </a:solidFill>
              </a:rPr>
              <a:t>____   </a:t>
            </a:r>
            <a:r>
              <a:rPr lang="cs-CZ" dirty="0" smtClean="0"/>
              <a:t> (                       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9       </a:t>
            </a:r>
            <a:r>
              <a:rPr lang="cs-CZ" dirty="0" smtClean="0">
                <a:solidFill>
                  <a:srgbClr val="0070C0"/>
                </a:solidFill>
              </a:rPr>
              <a:t>____</a:t>
            </a:r>
            <a:r>
              <a:rPr lang="cs-CZ" dirty="0" smtClean="0"/>
              <a:t>    (                       )        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755576" y="1700808"/>
            <a:ext cx="288032" cy="14401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683568" y="2708920"/>
            <a:ext cx="288032" cy="14401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683568" y="3717032"/>
            <a:ext cx="288032" cy="14401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683568" y="4725144"/>
            <a:ext cx="288032" cy="14401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83568" y="5805264"/>
            <a:ext cx="288032" cy="14401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5076056" y="1700808"/>
            <a:ext cx="288032" cy="14401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076056" y="2708920"/>
            <a:ext cx="288032" cy="14401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5220072" y="3717032"/>
            <a:ext cx="288032" cy="14401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5076056" y="4725144"/>
            <a:ext cx="288032" cy="14401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5076056" y="5805264"/>
            <a:ext cx="288032" cy="144016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smtClean="0"/>
              <a:t>Pokud není uveden zdroj, byly použity výhradně zdroje autora</a:t>
            </a: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228</Words>
  <Application>Microsoft Office PowerPoint</Application>
  <PresentationFormat>Předvádění na obrazovce (4:3)</PresentationFormat>
  <Paragraphs>69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Lízátko stojí 8 korun. Kolik stojí  5 lízátek?</vt:lpstr>
      <vt:lpstr>Zapiš všechny příklady na násobení  a dělení</vt:lpstr>
      <vt:lpstr>Napiš číslo 5krát větší,  do závorky napiš příklad</vt:lpstr>
      <vt:lpstr>Zdroj obrázku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Verunka</dc:creator>
  <cp:lastModifiedBy>Verunka</cp:lastModifiedBy>
  <cp:revision>11</cp:revision>
  <dcterms:created xsi:type="dcterms:W3CDTF">2012-05-24T11:23:46Z</dcterms:created>
  <dcterms:modified xsi:type="dcterms:W3CDTF">2013-03-25T12:07:32Z</dcterms:modified>
</cp:coreProperties>
</file>