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8" d="100"/>
          <a:sy n="38" d="100"/>
        </p:scale>
        <p:origin x="-19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1B9C8-A1A0-435F-88E5-CA7EAFD8CBC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AD92C-0649-400F-8D47-D919CA691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1B9C8-A1A0-435F-88E5-CA7EAFD8CBC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AD92C-0649-400F-8D47-D919CA691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1B9C8-A1A0-435F-88E5-CA7EAFD8CBC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AD92C-0649-400F-8D47-D919CA691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1B9C8-A1A0-435F-88E5-CA7EAFD8CBC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AD92C-0649-400F-8D47-D919CA691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1B9C8-A1A0-435F-88E5-CA7EAFD8CBC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AD92C-0649-400F-8D47-D919CA691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1B9C8-A1A0-435F-88E5-CA7EAFD8CBC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AD92C-0649-400F-8D47-D919CA691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1B9C8-A1A0-435F-88E5-CA7EAFD8CBC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AD92C-0649-400F-8D47-D919CA691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1B9C8-A1A0-435F-88E5-CA7EAFD8CBC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AD92C-0649-400F-8D47-D919CA691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1B9C8-A1A0-435F-88E5-CA7EAFD8CBC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AD92C-0649-400F-8D47-D919CA691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1B9C8-A1A0-435F-88E5-CA7EAFD8CBC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AD92C-0649-400F-8D47-D919CA691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1B9C8-A1A0-435F-88E5-CA7EAFD8CBC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AD92C-0649-400F-8D47-D919CA691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81B9C8-A1A0-435F-88E5-CA7EAFD8CBC6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5AD92C-0649-400F-8D47-D919CA6919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57158" y="500042"/>
            <a:ext cx="8572560" cy="607223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3000" dirty="0" smtClean="0"/>
          </a:p>
          <a:p>
            <a:r>
              <a:rPr lang="cs-CZ" sz="3000" b="1" dirty="0" smtClean="0"/>
              <a:t>Název školy: </a:t>
            </a:r>
            <a:r>
              <a:rPr lang="cs-CZ" sz="3000" dirty="0" smtClean="0"/>
              <a:t>Základní škola a Mateřská škola   Doudleby</a:t>
            </a:r>
          </a:p>
          <a:p>
            <a:r>
              <a:rPr lang="cs-CZ" sz="3000" b="1" dirty="0" smtClean="0"/>
              <a:t>Autor :</a:t>
            </a:r>
            <a:r>
              <a:rPr lang="cs-CZ" sz="3000" dirty="0" smtClean="0"/>
              <a:t> Mgr. Jana Blažková</a:t>
            </a:r>
          </a:p>
          <a:p>
            <a:r>
              <a:rPr lang="cs-CZ" sz="3000" b="1" dirty="0" smtClean="0"/>
              <a:t>Téma :</a:t>
            </a:r>
            <a:r>
              <a:rPr lang="cs-CZ" sz="3000" dirty="0" smtClean="0"/>
              <a:t> Násobilka v oboru do 100</a:t>
            </a:r>
          </a:p>
          <a:p>
            <a:r>
              <a:rPr lang="cs-CZ" sz="3000" b="1" dirty="0" smtClean="0"/>
              <a:t>Název :</a:t>
            </a:r>
            <a:r>
              <a:rPr lang="cs-CZ" sz="3000" dirty="0" smtClean="0"/>
              <a:t> </a:t>
            </a:r>
            <a:r>
              <a:rPr lang="cs-CZ" sz="2800" dirty="0" smtClean="0"/>
              <a:t>VY_32_INOVACE_05_NÁSOBENÍ 6</a:t>
            </a:r>
            <a:endParaRPr lang="cs-CZ" sz="3000" dirty="0" smtClean="0"/>
          </a:p>
          <a:p>
            <a:r>
              <a:rPr lang="cs-CZ" sz="3000" b="1" dirty="0" smtClean="0"/>
              <a:t>Číslo projektu : </a:t>
            </a:r>
            <a:r>
              <a:rPr lang="cs-CZ" sz="2800" dirty="0" smtClean="0"/>
              <a:t>CZ.1.07/1.4.00/21.3424</a:t>
            </a:r>
            <a:endParaRPr lang="cs-CZ" sz="3000" dirty="0" smtClean="0"/>
          </a:p>
          <a:p>
            <a:r>
              <a:rPr lang="cs-CZ" sz="3000" b="1" dirty="0" smtClean="0"/>
              <a:t>Datum tvorby</a:t>
            </a:r>
            <a:r>
              <a:rPr lang="cs-CZ" sz="3000" b="1" smtClean="0"/>
              <a:t>:</a:t>
            </a:r>
            <a:r>
              <a:rPr lang="cs-CZ" sz="3000" smtClean="0"/>
              <a:t> </a:t>
            </a:r>
            <a:r>
              <a:rPr lang="cs-CZ" sz="3000" dirty="0" smtClean="0"/>
              <a:t>2</a:t>
            </a:r>
            <a:r>
              <a:rPr lang="cs-CZ" sz="3000" smtClean="0"/>
              <a:t>.5.2012</a:t>
            </a:r>
            <a:endParaRPr lang="cs-CZ" sz="3000" dirty="0" smtClean="0"/>
          </a:p>
          <a:p>
            <a:r>
              <a:rPr lang="cs-CZ" sz="3000" b="1" dirty="0" smtClean="0"/>
              <a:t>Vzdělávací oblast: </a:t>
            </a:r>
            <a:r>
              <a:rPr lang="cs-CZ" sz="3000" dirty="0" smtClean="0"/>
              <a:t>Matematika pro 3. ročník</a:t>
            </a:r>
            <a:endParaRPr lang="cs-CZ" sz="3000" b="1" dirty="0" smtClean="0"/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b="1" dirty="0" smtClean="0"/>
              <a:t>Anotace:</a:t>
            </a:r>
            <a:r>
              <a:rPr lang="cs-CZ" sz="3000" dirty="0" smtClean="0"/>
              <a:t> </a:t>
            </a:r>
            <a:r>
              <a:rPr lang="cs-CZ" sz="2800" dirty="0" smtClean="0"/>
              <a:t>Výukový materiál slouží k procvičování násobilky pomocí interaktivní tabule. Materiál lze použít k samostatné, nebo skupinové práci žáků, nebo jako pracovní listy.</a:t>
            </a:r>
            <a:endParaRPr lang="cs-CZ" sz="3000" dirty="0" smtClean="0"/>
          </a:p>
          <a:p>
            <a:pPr>
              <a:buNone/>
            </a:pPr>
            <a:endParaRPr lang="cs-CZ" sz="3000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Maminka má </a:t>
            </a:r>
            <a:r>
              <a:rPr lang="cs-CZ" b="1" u="sng" dirty="0" smtClean="0">
                <a:solidFill>
                  <a:srgbClr val="0070C0"/>
                </a:solidFill>
              </a:rPr>
              <a:t>4 děti</a:t>
            </a:r>
            <a:r>
              <a:rPr lang="cs-CZ" u="sng" dirty="0" smtClean="0"/>
              <a:t>. Každé dítě dostalo </a:t>
            </a:r>
            <a:r>
              <a:rPr lang="cs-CZ" b="1" u="sng" dirty="0" smtClean="0">
                <a:solidFill>
                  <a:srgbClr val="C00000"/>
                </a:solidFill>
              </a:rPr>
              <a:t>6 bonbonů</a:t>
            </a:r>
            <a:r>
              <a:rPr lang="cs-CZ" u="sng" dirty="0" smtClean="0"/>
              <a:t>. Kolik bonbonů rozdala?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842992" cy="485313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000" dirty="0" smtClean="0"/>
              <a:t>Výpočet:</a:t>
            </a:r>
          </a:p>
          <a:p>
            <a:pPr marL="514350" indent="-514350">
              <a:buAutoNum type="alphaLcParenR"/>
            </a:pPr>
            <a:r>
              <a:rPr lang="cs-CZ" sz="3000" dirty="0" smtClean="0"/>
              <a:t>Pomocí sčítání</a:t>
            </a:r>
          </a:p>
          <a:p>
            <a:pPr marL="514350" indent="-514350">
              <a:buNone/>
            </a:pPr>
            <a:r>
              <a:rPr lang="cs-CZ" sz="3000" dirty="0" smtClean="0"/>
              <a:t>  </a:t>
            </a:r>
          </a:p>
          <a:p>
            <a:pPr marL="514350" indent="-514350">
              <a:buNone/>
            </a:pPr>
            <a:r>
              <a:rPr lang="cs-CZ" sz="3000" dirty="0" smtClean="0">
                <a:solidFill>
                  <a:srgbClr val="C00000"/>
                </a:solidFill>
              </a:rPr>
              <a:t>6</a:t>
            </a:r>
            <a:r>
              <a:rPr lang="cs-CZ" sz="3000" dirty="0" smtClean="0"/>
              <a:t> + </a:t>
            </a:r>
            <a:r>
              <a:rPr lang="cs-CZ" sz="3000" dirty="0" err="1" smtClean="0">
                <a:solidFill>
                  <a:srgbClr val="C00000"/>
                </a:solidFill>
              </a:rPr>
              <a:t>6</a:t>
            </a:r>
            <a:r>
              <a:rPr lang="cs-CZ" sz="3000" dirty="0" smtClean="0">
                <a:solidFill>
                  <a:srgbClr val="C00000"/>
                </a:solidFill>
              </a:rPr>
              <a:t> </a:t>
            </a:r>
            <a:r>
              <a:rPr lang="cs-CZ" sz="3000" dirty="0" smtClean="0"/>
              <a:t>+ </a:t>
            </a:r>
            <a:r>
              <a:rPr lang="cs-CZ" sz="3000" dirty="0" err="1" smtClean="0">
                <a:solidFill>
                  <a:srgbClr val="C00000"/>
                </a:solidFill>
              </a:rPr>
              <a:t>6</a:t>
            </a:r>
            <a:r>
              <a:rPr lang="cs-CZ" sz="3000" dirty="0" smtClean="0"/>
              <a:t> + </a:t>
            </a:r>
            <a:r>
              <a:rPr lang="cs-CZ" sz="3000" dirty="0" err="1" smtClean="0">
                <a:solidFill>
                  <a:srgbClr val="C00000"/>
                </a:solidFill>
              </a:rPr>
              <a:t>6</a:t>
            </a:r>
            <a:r>
              <a:rPr lang="cs-CZ" sz="3000" dirty="0" smtClean="0"/>
              <a:t> = 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pPr marL="514350" indent="-514350">
              <a:buNone/>
            </a:pPr>
            <a:endParaRPr lang="cs-CZ" sz="3000" dirty="0"/>
          </a:p>
          <a:p>
            <a:pPr marL="514350" indent="-514350">
              <a:buAutoNum type="alphaLcParenR" startAt="2"/>
            </a:pPr>
            <a:r>
              <a:rPr lang="cs-CZ" sz="3000" dirty="0" smtClean="0"/>
              <a:t>Pomocí násobení</a:t>
            </a:r>
          </a:p>
          <a:p>
            <a:pPr marL="514350" indent="-514350">
              <a:buNone/>
            </a:pPr>
            <a:endParaRPr lang="cs-CZ" sz="3000" dirty="0" smtClean="0"/>
          </a:p>
          <a:p>
            <a:pPr marL="514350" indent="-514350">
              <a:buNone/>
            </a:pPr>
            <a:r>
              <a:rPr lang="cs-CZ" sz="3000" dirty="0" smtClean="0">
                <a:solidFill>
                  <a:srgbClr val="0070C0"/>
                </a:solidFill>
              </a:rPr>
              <a:t>1 dítě</a:t>
            </a:r>
            <a:r>
              <a:rPr lang="cs-CZ" sz="3000" dirty="0" smtClean="0"/>
              <a:t>: </a:t>
            </a:r>
            <a:r>
              <a:rPr lang="cs-CZ" sz="3000" dirty="0" smtClean="0">
                <a:solidFill>
                  <a:srgbClr val="C00000"/>
                </a:solidFill>
              </a:rPr>
              <a:t>6 bonbonů</a:t>
            </a:r>
          </a:p>
          <a:p>
            <a:pPr marL="514350" indent="-514350">
              <a:buNone/>
            </a:pPr>
            <a:r>
              <a:rPr lang="cs-CZ" sz="3000" b="1" dirty="0" smtClean="0">
                <a:solidFill>
                  <a:srgbClr val="0070C0"/>
                </a:solidFill>
              </a:rPr>
              <a:t>4 děti</a:t>
            </a:r>
            <a:r>
              <a:rPr lang="cs-CZ" sz="3000" dirty="0" smtClean="0"/>
              <a:t>: 4 x 6 =  </a:t>
            </a:r>
          </a:p>
          <a:p>
            <a:pPr marL="514350" indent="-514350">
              <a:buNone/>
            </a:pPr>
            <a:endParaRPr lang="cs-CZ" dirty="0"/>
          </a:p>
          <a:p>
            <a:pPr marL="514350" indent="-514350">
              <a:buNone/>
            </a:pPr>
            <a:r>
              <a:rPr lang="cs-CZ" sz="3000" dirty="0" smtClean="0">
                <a:solidFill>
                  <a:srgbClr val="FF0000"/>
                </a:solidFill>
              </a:rPr>
              <a:t>Maminka rozdala __ bonbonů.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2483768" y="1700808"/>
            <a:ext cx="6203032" cy="4637112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24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500" b="1" dirty="0" smtClean="0">
                <a:solidFill>
                  <a:srgbClr val="FF0000"/>
                </a:solidFill>
              </a:rPr>
              <a:t>24</a:t>
            </a:r>
            <a:endParaRPr lang="cs-CZ" sz="3500" b="1" dirty="0">
              <a:solidFill>
                <a:srgbClr val="FF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4860032" y="3212976"/>
            <a:ext cx="720080" cy="432048"/>
          </a:xfrm>
          <a:prstGeom prst="ellipse">
            <a:avLst/>
          </a:prstGeom>
          <a:solidFill>
            <a:srgbClr val="C00000"/>
          </a:solidFill>
          <a:ln>
            <a:solidFill>
              <a:srgbClr val="FFC00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812360" y="4293096"/>
            <a:ext cx="648072" cy="432048"/>
          </a:xfrm>
          <a:prstGeom prst="ellipse">
            <a:avLst/>
          </a:prstGeom>
          <a:solidFill>
            <a:srgbClr val="C00000"/>
          </a:solidFill>
          <a:ln>
            <a:solidFill>
              <a:srgbClr val="FFC00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004048" y="2060848"/>
            <a:ext cx="648072" cy="432048"/>
          </a:xfrm>
          <a:prstGeom prst="ellipse">
            <a:avLst/>
          </a:prstGeom>
          <a:solidFill>
            <a:srgbClr val="C00000"/>
          </a:solidFill>
          <a:ln>
            <a:solidFill>
              <a:srgbClr val="FFC00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6228184" y="4293096"/>
            <a:ext cx="648072" cy="360040"/>
          </a:xfrm>
          <a:prstGeom prst="ellipse">
            <a:avLst/>
          </a:prstGeom>
          <a:solidFill>
            <a:srgbClr val="C00000"/>
          </a:solidFill>
          <a:ln>
            <a:solidFill>
              <a:srgbClr val="FFC00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355976" y="4437112"/>
            <a:ext cx="648072" cy="360040"/>
          </a:xfrm>
          <a:prstGeom prst="ellipse">
            <a:avLst/>
          </a:prstGeom>
          <a:solidFill>
            <a:srgbClr val="C00000"/>
          </a:solidFill>
          <a:ln>
            <a:solidFill>
              <a:srgbClr val="FFC00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6876256" y="5301208"/>
            <a:ext cx="792088" cy="504056"/>
          </a:xfrm>
          <a:prstGeom prst="ellipse">
            <a:avLst/>
          </a:prstGeom>
          <a:solidFill>
            <a:srgbClr val="C00000"/>
          </a:solidFill>
          <a:ln>
            <a:solidFill>
              <a:srgbClr val="FFC00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rozhodnutí 16"/>
          <p:cNvSpPr/>
          <p:nvPr/>
        </p:nvSpPr>
        <p:spPr>
          <a:xfrm>
            <a:off x="8388424" y="4365104"/>
            <a:ext cx="504056" cy="288032"/>
          </a:xfrm>
          <a:prstGeom prst="flowChartDecision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rozhodnutí 17"/>
          <p:cNvSpPr/>
          <p:nvPr/>
        </p:nvSpPr>
        <p:spPr>
          <a:xfrm>
            <a:off x="7380312" y="4437112"/>
            <a:ext cx="576064" cy="216024"/>
          </a:xfrm>
          <a:prstGeom prst="flowChartDecision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rozhodnutí 19"/>
          <p:cNvSpPr/>
          <p:nvPr/>
        </p:nvSpPr>
        <p:spPr>
          <a:xfrm>
            <a:off x="5508104" y="3284984"/>
            <a:ext cx="576064" cy="216024"/>
          </a:xfrm>
          <a:prstGeom prst="flowChartDecision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rozhodnutí 20"/>
          <p:cNvSpPr/>
          <p:nvPr/>
        </p:nvSpPr>
        <p:spPr>
          <a:xfrm>
            <a:off x="4283968" y="3284984"/>
            <a:ext cx="648072" cy="216024"/>
          </a:xfrm>
          <a:prstGeom prst="flowChartDecision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rozhodnutí 21"/>
          <p:cNvSpPr/>
          <p:nvPr/>
        </p:nvSpPr>
        <p:spPr>
          <a:xfrm>
            <a:off x="3923928" y="4509120"/>
            <a:ext cx="504056" cy="216024"/>
          </a:xfrm>
          <a:prstGeom prst="flowChartDecision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rozhodnutí 22"/>
          <p:cNvSpPr/>
          <p:nvPr/>
        </p:nvSpPr>
        <p:spPr>
          <a:xfrm>
            <a:off x="4860032" y="4509120"/>
            <a:ext cx="504056" cy="216024"/>
          </a:xfrm>
          <a:prstGeom prst="flowChartDecision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rozhodnutí 24"/>
          <p:cNvSpPr/>
          <p:nvPr/>
        </p:nvSpPr>
        <p:spPr>
          <a:xfrm>
            <a:off x="6804248" y="4365104"/>
            <a:ext cx="432048" cy="216024"/>
          </a:xfrm>
          <a:prstGeom prst="flowChartDecision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rozhodnutí 25"/>
          <p:cNvSpPr/>
          <p:nvPr/>
        </p:nvSpPr>
        <p:spPr>
          <a:xfrm>
            <a:off x="5796136" y="4437112"/>
            <a:ext cx="576064" cy="216024"/>
          </a:xfrm>
          <a:prstGeom prst="flowChartDecision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rozhodnutí 26"/>
          <p:cNvSpPr/>
          <p:nvPr/>
        </p:nvSpPr>
        <p:spPr>
          <a:xfrm>
            <a:off x="5508104" y="2132856"/>
            <a:ext cx="648072" cy="216024"/>
          </a:xfrm>
          <a:prstGeom prst="flowChartDecision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rozhodnutí 27"/>
          <p:cNvSpPr/>
          <p:nvPr/>
        </p:nvSpPr>
        <p:spPr>
          <a:xfrm>
            <a:off x="4499992" y="2132856"/>
            <a:ext cx="576064" cy="216024"/>
          </a:xfrm>
          <a:prstGeom prst="flowChartDecision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rozhodnutí 28"/>
          <p:cNvSpPr/>
          <p:nvPr/>
        </p:nvSpPr>
        <p:spPr>
          <a:xfrm>
            <a:off x="7524328" y="5373216"/>
            <a:ext cx="720080" cy="216024"/>
          </a:xfrm>
          <a:prstGeom prst="flowChartDecision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rozhodnutí 29"/>
          <p:cNvSpPr/>
          <p:nvPr/>
        </p:nvSpPr>
        <p:spPr>
          <a:xfrm>
            <a:off x="6300192" y="5373216"/>
            <a:ext cx="720080" cy="288032"/>
          </a:xfrm>
          <a:prstGeom prst="flowChartDecision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batolata,děťátka,děti,dudlíky,oděv,osoby,pyžam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1714488"/>
            <a:ext cx="2381245" cy="23812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</a:rPr>
              <a:t>Zaškrtni násobky</a:t>
            </a:r>
            <a:r>
              <a:rPr lang="cs-CZ" u="sng" dirty="0" smtClean="0"/>
              <a:t> </a:t>
            </a:r>
            <a:r>
              <a:rPr lang="cs-CZ" u="sng" dirty="0" smtClean="0">
                <a:solidFill>
                  <a:srgbClr val="FF0000"/>
                </a:solidFill>
              </a:rPr>
              <a:t>čísla </a:t>
            </a:r>
            <a:r>
              <a:rPr lang="cs-CZ" b="1" u="sng" dirty="0" smtClean="0">
                <a:solidFill>
                  <a:srgbClr val="FF0000"/>
                </a:solidFill>
              </a:rPr>
              <a:t>6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385392"/>
            <a:ext cx="8229600" cy="5472608"/>
          </a:xfrm>
        </p:spPr>
        <p:txBody>
          <a:bodyPr>
            <a:noAutofit/>
          </a:bodyPr>
          <a:lstStyle/>
          <a:p>
            <a:pPr marL="514350" indent="-514350" algn="ctr">
              <a:buAutoNum type="arabicPlain"/>
            </a:pPr>
            <a:r>
              <a:rPr lang="cs-CZ" sz="3000" dirty="0" smtClean="0">
                <a:solidFill>
                  <a:schemeClr val="accent2">
                    <a:lumMod val="75000"/>
                  </a:schemeClr>
                </a:solidFill>
              </a:rPr>
              <a:t>2      3     4     5     6     7      8     9    10</a:t>
            </a:r>
          </a:p>
          <a:p>
            <a:pPr marL="514350" indent="-514350" algn="ctr">
              <a:buNone/>
            </a:pPr>
            <a:endParaRPr lang="cs-CZ" sz="1200" dirty="0" smtClean="0"/>
          </a:p>
          <a:p>
            <a:pPr marL="514350" indent="-514350" algn="ctr">
              <a:buAutoNum type="arabicPlain" startAt="11"/>
            </a:pPr>
            <a:r>
              <a:rPr lang="cs-CZ" sz="3000" dirty="0" smtClean="0">
                <a:solidFill>
                  <a:srgbClr val="FFC000"/>
                </a:solidFill>
              </a:rPr>
              <a:t> 12   13   14   15   16   17   18   19   20</a:t>
            </a:r>
          </a:p>
          <a:p>
            <a:pPr marL="514350" indent="-514350" algn="ctr">
              <a:buNone/>
            </a:pPr>
            <a:endParaRPr lang="cs-CZ" sz="1200" dirty="0" smtClean="0">
              <a:solidFill>
                <a:srgbClr val="FFC000"/>
              </a:solidFill>
            </a:endParaRPr>
          </a:p>
          <a:p>
            <a:pPr marL="514350" indent="-514350" algn="ctr">
              <a:buAutoNum type="arabicPlain" startAt="11"/>
            </a:pPr>
            <a:r>
              <a:rPr lang="cs-CZ" sz="3000" dirty="0" smtClean="0">
                <a:solidFill>
                  <a:srgbClr val="7030A0"/>
                </a:solidFill>
              </a:rPr>
              <a:t>22   23   24   25   26   27   28   29   30</a:t>
            </a:r>
          </a:p>
          <a:p>
            <a:pPr marL="514350" indent="-514350" algn="ctr">
              <a:buAutoNum type="arabicPlain" startAt="11"/>
            </a:pPr>
            <a:endParaRPr lang="cs-CZ" sz="1200" dirty="0" smtClean="0"/>
          </a:p>
          <a:p>
            <a:pPr marL="514350" indent="-514350" algn="ctr">
              <a:buAutoNum type="arabicPlain" startAt="31"/>
            </a:pPr>
            <a:r>
              <a:rPr lang="cs-CZ" sz="3000" dirty="0" smtClean="0">
                <a:solidFill>
                  <a:srgbClr val="00B050"/>
                </a:solidFill>
              </a:rPr>
              <a:t> 32   33   34   35   36   37   38   39   40</a:t>
            </a:r>
          </a:p>
          <a:p>
            <a:pPr marL="514350" indent="-514350" algn="ctr">
              <a:buNone/>
            </a:pPr>
            <a:endParaRPr lang="cs-CZ" sz="1200" dirty="0" smtClean="0"/>
          </a:p>
          <a:p>
            <a:pPr marL="514350" indent="-514350" algn="ctr">
              <a:buAutoNum type="arabicPlain" startAt="41"/>
            </a:pPr>
            <a:r>
              <a:rPr lang="cs-CZ" sz="3000" dirty="0" smtClean="0">
                <a:solidFill>
                  <a:srgbClr val="FF0000"/>
                </a:solidFill>
              </a:rPr>
              <a:t>42   43   44   45   46   47   48   49   50</a:t>
            </a:r>
          </a:p>
          <a:p>
            <a:pPr marL="514350" indent="-514350" algn="ctr">
              <a:buNone/>
            </a:pPr>
            <a:endParaRPr lang="cs-CZ" sz="1200" dirty="0" smtClean="0">
              <a:solidFill>
                <a:srgbClr val="FF0000"/>
              </a:solidFill>
            </a:endParaRPr>
          </a:p>
          <a:p>
            <a:pPr marL="514350" indent="-514350" algn="ctr">
              <a:buNone/>
            </a:pPr>
            <a:r>
              <a:rPr lang="cs-CZ" sz="3000" dirty="0" smtClean="0">
                <a:solidFill>
                  <a:srgbClr val="0070C0"/>
                </a:solidFill>
              </a:rPr>
              <a:t>51   52   53   54   55   56   57   58   59   60</a:t>
            </a:r>
            <a:endParaRPr lang="cs-CZ" sz="3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</a:rPr>
              <a:t>Vyřeš tajenku</a:t>
            </a:r>
            <a:endParaRPr lang="cs-CZ" b="1" u="sng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762872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6 . 5 = __  </a:t>
            </a:r>
            <a:r>
              <a:rPr lang="cs-CZ" dirty="0" smtClean="0">
                <a:solidFill>
                  <a:srgbClr val="FF0000"/>
                </a:solidFill>
              </a:rPr>
              <a:t>(O)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7 . 6 = __  </a:t>
            </a:r>
            <a:r>
              <a:rPr lang="cs-CZ" dirty="0" smtClean="0">
                <a:solidFill>
                  <a:srgbClr val="FF0000"/>
                </a:solidFill>
              </a:rPr>
              <a:t>(N)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6 . 2 = __  </a:t>
            </a:r>
            <a:r>
              <a:rPr lang="cs-CZ" dirty="0" smtClean="0">
                <a:solidFill>
                  <a:srgbClr val="FF0000"/>
                </a:solidFill>
              </a:rPr>
              <a:t>(B)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6 . 9 = __  </a:t>
            </a:r>
            <a:r>
              <a:rPr lang="cs-CZ" dirty="0" smtClean="0">
                <a:solidFill>
                  <a:srgbClr val="FF0000"/>
                </a:solidFill>
              </a:rPr>
              <a:t>(K)</a:t>
            </a:r>
          </a:p>
          <a:p>
            <a:pPr>
              <a:buNone/>
            </a:pPr>
            <a:r>
              <a:rPr lang="cs-CZ" dirty="0" smtClean="0"/>
              <a:t>                               6 . 1 = __  </a:t>
            </a:r>
            <a:r>
              <a:rPr lang="cs-CZ" dirty="0" smtClean="0">
                <a:solidFill>
                  <a:srgbClr val="FF0000"/>
                </a:solidFill>
              </a:rPr>
              <a:t>(Á)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105400" y="1556792"/>
            <a:ext cx="4038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6 . 3 = __  </a:t>
            </a:r>
            <a:r>
              <a:rPr lang="cs-CZ" dirty="0" smtClean="0">
                <a:solidFill>
                  <a:srgbClr val="FF0000"/>
                </a:solidFill>
              </a:rPr>
              <a:t>(A)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8 . 6 = __  </a:t>
            </a:r>
            <a:r>
              <a:rPr lang="cs-CZ" dirty="0" smtClean="0">
                <a:solidFill>
                  <a:srgbClr val="FF0000"/>
                </a:solidFill>
              </a:rPr>
              <a:t>(S)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6 . 0 = __  </a:t>
            </a:r>
            <a:r>
              <a:rPr lang="cs-CZ" dirty="0" smtClean="0">
                <a:solidFill>
                  <a:srgbClr val="FF0000"/>
                </a:solidFill>
              </a:rPr>
              <a:t>(L)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6 . 4 = __  </a:t>
            </a:r>
            <a:r>
              <a:rPr lang="cs-CZ" dirty="0" smtClean="0">
                <a:solidFill>
                  <a:srgbClr val="FF0000"/>
                </a:solidFill>
              </a:rPr>
              <a:t>(I)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5877272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Tajenka: 42  6  48  30  12  24  0  54  18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 tajenky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</a:t>
            </a:r>
            <a:r>
              <a:rPr lang="pt-BR" dirty="0" smtClean="0">
                <a:solidFill>
                  <a:srgbClr val="FF0000"/>
                </a:solidFill>
              </a:rPr>
              <a:t>42   6   48   30   12   24   0    54   18</a:t>
            </a:r>
          </a:p>
          <a:p>
            <a:pPr>
              <a:buNone/>
            </a:pPr>
            <a:r>
              <a:rPr lang="pt-BR" dirty="0" smtClean="0"/>
              <a:t> </a:t>
            </a:r>
            <a:r>
              <a:rPr lang="pt-BR" dirty="0" smtClean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      </a:t>
            </a:r>
            <a:r>
              <a:rPr lang="pt-BR" dirty="0" smtClean="0">
                <a:solidFill>
                  <a:srgbClr val="0070C0"/>
                </a:solidFill>
              </a:rPr>
              <a:t>N   Á    S    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pt-BR" dirty="0" smtClean="0">
                <a:solidFill>
                  <a:srgbClr val="0070C0"/>
                </a:solidFill>
              </a:rPr>
              <a:t>O    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pt-BR" dirty="0" smtClean="0">
                <a:solidFill>
                  <a:srgbClr val="0070C0"/>
                </a:solidFill>
              </a:rPr>
              <a:t>B     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pt-BR" dirty="0" smtClean="0">
                <a:solidFill>
                  <a:srgbClr val="0070C0"/>
                </a:solidFill>
              </a:rPr>
              <a:t>I      L    K     A   </a:t>
            </a:r>
          </a:p>
          <a:p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1945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685768"/>
            <a:ext cx="2071702" cy="207170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Zdroj obrázku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http://office.</a:t>
            </a:r>
            <a:r>
              <a:rPr lang="cs-CZ" sz="2800" dirty="0" err="1" smtClean="0"/>
              <a:t>microsoft.com</a:t>
            </a:r>
            <a:r>
              <a:rPr lang="cs-CZ" sz="2800" dirty="0" smtClean="0"/>
              <a:t>/</a:t>
            </a:r>
          </a:p>
          <a:p>
            <a:pPr>
              <a:buNone/>
            </a:pPr>
            <a:r>
              <a:rPr lang="cs-CZ" sz="2800" dirty="0" smtClean="0"/>
              <a:t>Pokud není uveden zdroj, byly použity výhradně zdroje autora</a:t>
            </a:r>
          </a:p>
          <a:p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286</Words>
  <Application>Microsoft Office PowerPoint</Application>
  <PresentationFormat>Předvádění na obrazovce (4:3)</PresentationFormat>
  <Paragraphs>68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Maminka má 4 děti. Každé dítě dostalo 6 bonbonů. Kolik bonbonů rozdala?</vt:lpstr>
      <vt:lpstr>Zaškrtni násobky čísla 6</vt:lpstr>
      <vt:lpstr>Vyřeš tajenku</vt:lpstr>
      <vt:lpstr>Řešení tajenky</vt:lpstr>
      <vt:lpstr>Zdroj obrázku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Ondra</dc:creator>
  <cp:lastModifiedBy>Verunka</cp:lastModifiedBy>
  <cp:revision>28</cp:revision>
  <dcterms:created xsi:type="dcterms:W3CDTF">2012-05-04T16:42:17Z</dcterms:created>
  <dcterms:modified xsi:type="dcterms:W3CDTF">2013-03-25T12:08:39Z</dcterms:modified>
</cp:coreProperties>
</file>